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tags/tag8.xml" ContentType="application/vnd.openxmlformats-officedocument.presentationml.tags+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tags/tag38.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45.xml" ContentType="application/vnd.openxmlformats-officedocument.presentationml.tags+xml"/>
  <Override PartName="/ppt/tags/tag34.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32.xml" ContentType="application/vnd.openxmlformats-officedocument.presentationml.tags+xml"/>
  <Override PartName="/ppt/tags/tag41.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tags/tag7.xml" ContentType="application/vnd.openxmlformats-officedocument.presentationml.tags+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tags/tag3.xml" ContentType="application/vnd.openxmlformats-officedocument.presentationml.tags+xml"/>
  <Override PartName="/ppt/tags/tag39.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ppt/tags/tag28.xml" ContentType="application/vnd.openxmlformats-officedocument.presentationml.tags+xml"/>
  <Override PartName="/ppt/tags/tag37.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tags/tag17.xml" ContentType="application/vnd.openxmlformats-officedocument.presentationml.tags+xml"/>
  <Override PartName="/ppt/tags/tag26.xml" ContentType="application/vnd.openxmlformats-officedocument.presentationml.tags+xml"/>
  <Override PartName="/ppt/tags/tag35.xml" ContentType="application/vnd.openxmlformats-officedocument.presentationml.tags+xml"/>
  <Override PartName="/ppt/tags/tag46.xml" ContentType="application/vnd.openxmlformats-officedocument.presentationml.tags+xml"/>
  <Override PartName="/ppt/slideLayouts/slideLayout10.xml" ContentType="application/vnd.openxmlformats-officedocument.presentationml.slideLayout+xml"/>
  <Override PartName="/ppt/tags/tag15.xml" ContentType="application/vnd.openxmlformats-officedocument.presentationml.tags+xml"/>
  <Override PartName="/ppt/tags/tag24.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13.xml" ContentType="application/vnd.openxmlformats-officedocument.presentationml.tags+xml"/>
  <Override PartName="/ppt/tags/tag22.xml" ContentType="application/vnd.openxmlformats-officedocument.presentationml.tags+xml"/>
  <Override PartName="/ppt/tags/tag31.xml" ContentType="application/vnd.openxmlformats-officedocument.presentationml.tags+xml"/>
  <Override PartName="/ppt/tags/tag40.xml" ContentType="application/vnd.openxmlformats-officedocument.presentationml.tags+xml"/>
  <Override PartName="/ppt/tags/tag42.xml" ContentType="application/vnd.openxmlformats-officedocument.presentationml.tags+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tags/tag11.xml" ContentType="application/vnd.openxmlformats-officedocument.presentationml.tags+xml"/>
  <Override PartName="/ppt/tags/tag20.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tags/tag29.xml" ContentType="application/vnd.openxmlformats-officedocument.presentationml.tags+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tags/tag18.xml" ContentType="application/vnd.openxmlformats-officedocument.presentationml.tags+xml"/>
  <Override PartName="/ppt/tags/tag36.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tags/tag43.xml" ContentType="application/vnd.openxmlformats-officedocument.presentationml.tag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53"/>
  </p:notesMasterIdLst>
  <p:handoutMasterIdLst>
    <p:handoutMasterId r:id="rId54"/>
  </p:handoutMasterIdLst>
  <p:sldIdLst>
    <p:sldId id="291" r:id="rId2"/>
    <p:sldId id="316" r:id="rId3"/>
    <p:sldId id="298" r:id="rId4"/>
    <p:sldId id="318" r:id="rId5"/>
    <p:sldId id="296" r:id="rId6"/>
    <p:sldId id="292" r:id="rId7"/>
    <p:sldId id="299" r:id="rId8"/>
    <p:sldId id="317" r:id="rId9"/>
    <p:sldId id="321" r:id="rId10"/>
    <p:sldId id="320" r:id="rId11"/>
    <p:sldId id="302" r:id="rId12"/>
    <p:sldId id="323" r:id="rId13"/>
    <p:sldId id="493" r:id="rId14"/>
    <p:sldId id="324" r:id="rId15"/>
    <p:sldId id="495" r:id="rId16"/>
    <p:sldId id="303" r:id="rId17"/>
    <p:sldId id="494" r:id="rId18"/>
    <p:sldId id="496" r:id="rId19"/>
    <p:sldId id="497" r:id="rId20"/>
    <p:sldId id="325" r:id="rId21"/>
    <p:sldId id="356" r:id="rId22"/>
    <p:sldId id="304" r:id="rId23"/>
    <p:sldId id="306" r:id="rId24"/>
    <p:sldId id="305" r:id="rId25"/>
    <p:sldId id="498" r:id="rId26"/>
    <p:sldId id="309" r:id="rId27"/>
    <p:sldId id="308" r:id="rId28"/>
    <p:sldId id="499" r:id="rId29"/>
    <p:sldId id="312" r:id="rId30"/>
    <p:sldId id="327" r:id="rId31"/>
    <p:sldId id="354" r:id="rId32"/>
    <p:sldId id="330" r:id="rId33"/>
    <p:sldId id="331" r:id="rId34"/>
    <p:sldId id="333" r:id="rId35"/>
    <p:sldId id="334" r:id="rId36"/>
    <p:sldId id="357" r:id="rId37"/>
    <p:sldId id="501" r:id="rId38"/>
    <p:sldId id="502" r:id="rId39"/>
    <p:sldId id="500" r:id="rId40"/>
    <p:sldId id="336" r:id="rId41"/>
    <p:sldId id="358" r:id="rId42"/>
    <p:sldId id="359" r:id="rId43"/>
    <p:sldId id="360" r:id="rId44"/>
    <p:sldId id="361" r:id="rId45"/>
    <p:sldId id="492" r:id="rId46"/>
    <p:sldId id="503" r:id="rId47"/>
    <p:sldId id="347" r:id="rId48"/>
    <p:sldId id="348" r:id="rId49"/>
    <p:sldId id="349" r:id="rId50"/>
    <p:sldId id="350" r:id="rId51"/>
    <p:sldId id="352" r:id="rId52"/>
  </p:sldIdLst>
  <p:sldSz cx="9144000" cy="6858000" type="screen4x3"/>
  <p:notesSz cx="7010400" cy="9296400"/>
  <p:embeddedFontLst>
    <p:embeddedFont>
      <p:font typeface="Calibri" pitchFamily="34" charset="0"/>
      <p:regular r:id="rId55"/>
      <p:bold r:id="rId56"/>
      <p:italic r:id="rId57"/>
      <p:boldItalic r:id="rId58"/>
    </p:embeddedFont>
    <p:embeddedFont>
      <p:font typeface="Constantia" pitchFamily="18" charset="0"/>
      <p:regular r:id="rId59"/>
      <p:bold r:id="rId60"/>
      <p:italic r:id="rId61"/>
      <p:boldItalic r:id="rId62"/>
    </p:embeddedFont>
    <p:embeddedFont>
      <p:font typeface="Wingdings 2" pitchFamily="18" charset="2"/>
      <p:regular r:id="rId63"/>
    </p:embeddedFont>
    <p:embeddedFont>
      <p:font typeface="Cambria Math" pitchFamily="18" charset="0"/>
      <p:regular r:id="rId64"/>
    </p:embeddedFont>
    <p:embeddedFont>
      <p:font typeface="Comic Sans MS" pitchFamily="66" charset="0"/>
      <p:regular r:id="rId65"/>
      <p:bold r:id="rId66"/>
    </p:embeddedFont>
    <p:embeddedFont>
      <p:font typeface="MS Reference Sans Serif" pitchFamily="34" charset="0"/>
      <p:regular r:id="rId67"/>
    </p:embeddedFont>
    <p:embeddedFont>
      <p:font typeface="Brush Script MT" pitchFamily="66" charset="0"/>
      <p:italic r:id="rId6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77" autoAdjust="0"/>
    <p:restoredTop sz="94660"/>
  </p:normalViewPr>
  <p:slideViewPr>
    <p:cSldViewPr>
      <p:cViewPr varScale="1">
        <p:scale>
          <a:sx n="56" d="100"/>
          <a:sy n="56" d="100"/>
        </p:scale>
        <p:origin x="-115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font" Target="fonts/font1.fntdata"/><Relationship Id="rId63" Type="http://schemas.openxmlformats.org/officeDocument/2006/relationships/font" Target="fonts/font9.fntdata"/><Relationship Id="rId68" Type="http://schemas.openxmlformats.org/officeDocument/2006/relationships/font" Target="fonts/font14.fntdata"/><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font" Target="fonts/font4.fntdata"/><Relationship Id="rId66"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3.fntdata"/><Relationship Id="rId61" Type="http://schemas.openxmlformats.org/officeDocument/2006/relationships/font" Target="fonts/font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6.fntdata"/><Relationship Id="rId65"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2.fntdata"/><Relationship Id="rId64" Type="http://schemas.openxmlformats.org/officeDocument/2006/relationships/font" Target="fonts/font10.fntdata"/><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5.fntdata"/><Relationship Id="rId67" Type="http://schemas.openxmlformats.org/officeDocument/2006/relationships/font" Target="fonts/font13.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62" Type="http://schemas.openxmlformats.org/officeDocument/2006/relationships/font" Target="fonts/font8.fntdata"/><Relationship Id="rId7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2" tIns="46586" rIns="93172" bIns="46586" rtlCol="0"/>
          <a:lstStyle>
            <a:lvl1pPr algn="l">
              <a:defRPr sz="13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2" tIns="46586" rIns="93172" bIns="46586" rtlCol="0"/>
          <a:lstStyle>
            <a:lvl1pPr algn="r">
              <a:defRPr sz="1300"/>
            </a:lvl1pPr>
          </a:lstStyle>
          <a:p>
            <a:fld id="{C0FEF7AE-0C30-4EA7-B74D-470A9C33048D}" type="datetimeFigureOut">
              <a:rPr lang="en-US" smtClean="0"/>
              <a:pPr/>
              <a:t>10/25/2014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2" tIns="46586" rIns="93172" bIns="46586" rtlCol="0" anchor="b"/>
          <a:lstStyle>
            <a:lvl1pPr algn="l">
              <a:defRPr sz="13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2" tIns="46586" rIns="93172" bIns="46586" rtlCol="0" anchor="b"/>
          <a:lstStyle>
            <a:lvl1pPr algn="r">
              <a:defRPr sz="1300"/>
            </a:lvl1pPr>
          </a:lstStyle>
          <a:p>
            <a:fld id="{E3901582-F5A8-41ED-8946-57B4D8BFA973}" type="slidenum">
              <a:rPr lang="en-US" smtClean="0"/>
              <a:pPr/>
              <a:t>‹#›</a:t>
            </a:fld>
            <a:endParaRPr lang="en-US"/>
          </a:p>
        </p:txBody>
      </p:sp>
    </p:spTree>
    <p:extLst>
      <p:ext uri="{BB962C8B-B14F-4D97-AF65-F5344CB8AC3E}">
        <p14:creationId xmlns:p14="http://schemas.microsoft.com/office/powerpoint/2010/main" xmlns="" val="38542620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2" tIns="46586" rIns="93172" bIns="46586" rtlCol="0"/>
          <a:lstStyle>
            <a:lvl1pPr algn="l">
              <a:defRPr sz="13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2" tIns="46586" rIns="93172" bIns="46586" rtlCol="0"/>
          <a:lstStyle>
            <a:lvl1pPr algn="r">
              <a:defRPr sz="1300"/>
            </a:lvl1pPr>
          </a:lstStyle>
          <a:p>
            <a:fld id="{10106763-8029-41BC-9E70-E644A94F0E80}" type="datetimeFigureOut">
              <a:rPr lang="en-US" smtClean="0"/>
              <a:pPr/>
              <a:t>10/25/2014</a:t>
            </a:fld>
            <a:endParaRPr lang="en-US"/>
          </a:p>
        </p:txBody>
      </p:sp>
      <p:sp>
        <p:nvSpPr>
          <p:cNvPr id="4" name="Slide Image Placeholder 3"/>
          <p:cNvSpPr>
            <a:spLocks noGrp="1" noRot="1" noChangeAspect="1"/>
          </p:cNvSpPr>
          <p:nvPr>
            <p:ph type="sldImg" idx="2"/>
          </p:nvPr>
        </p:nvSpPr>
        <p:spPr>
          <a:xfrm>
            <a:off x="1181100" y="698500"/>
            <a:ext cx="4648200" cy="3486150"/>
          </a:xfrm>
          <a:prstGeom prst="rect">
            <a:avLst/>
          </a:prstGeom>
          <a:noFill/>
          <a:ln w="12700">
            <a:solidFill>
              <a:prstClr val="black"/>
            </a:solidFill>
          </a:ln>
        </p:spPr>
        <p:txBody>
          <a:bodyPr vert="horz" lIns="93172" tIns="46586" rIns="93172" bIns="46586"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2" tIns="46586" rIns="93172" bIns="4658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2" tIns="46586" rIns="93172" bIns="46586" rtlCol="0" anchor="b"/>
          <a:lstStyle>
            <a:lvl1pPr algn="l">
              <a:defRPr sz="13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2" tIns="46586" rIns="93172" bIns="46586" rtlCol="0" anchor="b"/>
          <a:lstStyle>
            <a:lvl1pPr algn="r">
              <a:defRPr sz="1300"/>
            </a:lvl1pPr>
          </a:lstStyle>
          <a:p>
            <a:fld id="{A56D6F1B-26ED-417A-B5D8-8AED7AD37922}" type="slidenum">
              <a:rPr lang="en-US" smtClean="0"/>
              <a:pPr/>
              <a:t>‹#›</a:t>
            </a:fld>
            <a:endParaRPr lang="en-US"/>
          </a:p>
        </p:txBody>
      </p:sp>
    </p:spTree>
    <p:extLst>
      <p:ext uri="{BB962C8B-B14F-4D97-AF65-F5344CB8AC3E}">
        <p14:creationId xmlns:p14="http://schemas.microsoft.com/office/powerpoint/2010/main" xmlns="" val="17190027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6D6F1B-26ED-417A-B5D8-8AED7AD37922}" type="slidenum">
              <a:rPr lang="en-US" smtClean="0"/>
              <a:pPr/>
              <a:t>14</a:t>
            </a:fld>
            <a:endParaRPr lang="en-US"/>
          </a:p>
        </p:txBody>
      </p:sp>
    </p:spTree>
    <p:extLst>
      <p:ext uri="{BB962C8B-B14F-4D97-AF65-F5344CB8AC3E}">
        <p14:creationId xmlns:p14="http://schemas.microsoft.com/office/powerpoint/2010/main" xmlns="" val="18599728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6D6F1B-26ED-417A-B5D8-8AED7AD37922}" type="slidenum">
              <a:rPr lang="en-US" smtClean="0"/>
              <a:pPr/>
              <a:t>42</a:t>
            </a:fld>
            <a:endParaRPr lang="en-US"/>
          </a:p>
        </p:txBody>
      </p:sp>
    </p:spTree>
    <p:extLst>
      <p:ext uri="{BB962C8B-B14F-4D97-AF65-F5344CB8AC3E}">
        <p14:creationId xmlns:p14="http://schemas.microsoft.com/office/powerpoint/2010/main" xmlns="" val="11074995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6D6F1B-26ED-417A-B5D8-8AED7AD37922}" type="slidenum">
              <a:rPr lang="en-US" smtClean="0"/>
              <a:pPr/>
              <a:t>43</a:t>
            </a:fld>
            <a:endParaRPr lang="en-US"/>
          </a:p>
        </p:txBody>
      </p:sp>
    </p:spTree>
    <p:extLst>
      <p:ext uri="{BB962C8B-B14F-4D97-AF65-F5344CB8AC3E}">
        <p14:creationId xmlns:p14="http://schemas.microsoft.com/office/powerpoint/2010/main" xmlns="" val="3851014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6D6F1B-26ED-417A-B5D8-8AED7AD37922}" type="slidenum">
              <a:rPr lang="en-US" smtClean="0"/>
              <a:pPr/>
              <a:t>44</a:t>
            </a:fld>
            <a:endParaRPr lang="en-US"/>
          </a:p>
        </p:txBody>
      </p:sp>
    </p:spTree>
    <p:extLst>
      <p:ext uri="{BB962C8B-B14F-4D97-AF65-F5344CB8AC3E}">
        <p14:creationId xmlns:p14="http://schemas.microsoft.com/office/powerpoint/2010/main" xmlns="" val="34765825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D15220D-0BB5-4C71-B862-812B075D02FE}" type="datetimeFigureOut">
              <a:rPr lang="en-US" smtClean="0"/>
              <a:pPr/>
              <a:t>10/25/2014</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CA217EF-0505-4C33-BB20-8A8DF203902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15220D-0BB5-4C71-B862-812B075D02FE}" type="datetimeFigureOut">
              <a:rPr lang="en-US" smtClean="0"/>
              <a:pPr/>
              <a:t>10/25/2014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15220D-0BB5-4C71-B862-812B075D02FE}" type="datetimeFigureOut">
              <a:rPr lang="en-US" smtClean="0"/>
              <a:pPr/>
              <a:t>10/25/2014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15220D-0BB5-4C71-B862-812B075D02FE}" type="datetimeFigureOut">
              <a:rPr lang="en-US" smtClean="0"/>
              <a:pPr/>
              <a:t>10/25/2014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D15220D-0BB5-4C71-B862-812B075D02FE}" type="datetimeFigureOut">
              <a:rPr lang="en-US" smtClean="0"/>
              <a:pPr/>
              <a:t>10/25/2014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217EF-0505-4C33-BB20-8A8DF203902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D15220D-0BB5-4C71-B862-812B075D02FE}" type="datetimeFigureOut">
              <a:rPr lang="en-US" smtClean="0"/>
              <a:pPr/>
              <a:t>10/25/2014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D15220D-0BB5-4C71-B862-812B075D02FE}" type="datetimeFigureOut">
              <a:rPr lang="en-US" smtClean="0"/>
              <a:pPr/>
              <a:t>10/25/2014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D15220D-0BB5-4C71-B862-812B075D02FE}" type="datetimeFigureOut">
              <a:rPr lang="en-US" smtClean="0"/>
              <a:pPr/>
              <a:t>10/25/2014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15220D-0BB5-4C71-B862-812B075D02FE}" type="datetimeFigureOut">
              <a:rPr lang="en-US" smtClean="0"/>
              <a:pPr/>
              <a:t>10/25/2014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D15220D-0BB5-4C71-B862-812B075D02FE}" type="datetimeFigureOut">
              <a:rPr lang="en-US" smtClean="0"/>
              <a:pPr/>
              <a:t>10/25/2014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D15220D-0BB5-4C71-B862-812B075D02FE}" type="datetimeFigureOut">
              <a:rPr lang="en-US" smtClean="0"/>
              <a:pPr/>
              <a:t>10/25/2014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CA217EF-0505-4C33-BB20-8A8DF203902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D15220D-0BB5-4C71-B862-812B075D02FE}" type="datetimeFigureOut">
              <a:rPr lang="en-US" smtClean="0"/>
              <a:pPr/>
              <a:t>10/25/2014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CA217EF-0505-4C33-BB20-8A8DF2039023}"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3.pn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8.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41.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20.png"/><Relationship Id="rId3" Type="http://schemas.openxmlformats.org/officeDocument/2006/relationships/tags" Target="../tags/tag16.xml"/><Relationship Id="rId7" Type="http://schemas.openxmlformats.org/officeDocument/2006/relationships/tags" Target="../tags/tag20.xml"/><Relationship Id="rId12" Type="http://schemas.openxmlformats.org/officeDocument/2006/relationships/image" Target="../media/image19.png"/><Relationship Id="rId2" Type="http://schemas.openxmlformats.org/officeDocument/2006/relationships/tags" Target="../tags/tag15.xml"/><Relationship Id="rId16" Type="http://schemas.openxmlformats.org/officeDocument/2006/relationships/image" Target="../media/image23.png"/><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image" Target="../media/image18.png"/><Relationship Id="rId5" Type="http://schemas.openxmlformats.org/officeDocument/2006/relationships/tags" Target="../tags/tag18.xml"/><Relationship Id="rId15" Type="http://schemas.openxmlformats.org/officeDocument/2006/relationships/image" Target="../media/image22.png"/><Relationship Id="rId10" Type="http://schemas.openxmlformats.org/officeDocument/2006/relationships/image" Target="../media/image17.png"/><Relationship Id="rId4" Type="http://schemas.openxmlformats.org/officeDocument/2006/relationships/tags" Target="../tags/tag17.xml"/><Relationship Id="rId9" Type="http://schemas.openxmlformats.org/officeDocument/2006/relationships/notesSlide" Target="../notesSlides/notesSlide2.xml"/><Relationship Id="rId14" Type="http://schemas.openxmlformats.org/officeDocument/2006/relationships/image" Target="../media/image21.png"/></Relationships>
</file>

<file path=ppt/slides/_rels/slide43.xml.rels><?xml version="1.0" encoding="UTF-8" standalone="yes"?>
<Relationships xmlns="http://schemas.openxmlformats.org/package/2006/relationships"><Relationship Id="rId8" Type="http://schemas.openxmlformats.org/officeDocument/2006/relationships/notesSlide" Target="../notesSlides/notesSlide3.xml"/><Relationship Id="rId13" Type="http://schemas.openxmlformats.org/officeDocument/2006/relationships/image" Target="../media/image28.png"/><Relationship Id="rId3" Type="http://schemas.openxmlformats.org/officeDocument/2006/relationships/tags" Target="../tags/tag23.xml"/><Relationship Id="rId7" Type="http://schemas.openxmlformats.org/officeDocument/2006/relationships/slideLayout" Target="../slideLayouts/slideLayout2.xml"/><Relationship Id="rId12" Type="http://schemas.openxmlformats.org/officeDocument/2006/relationships/image" Target="../media/image27.pn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image" Target="../media/image26.png"/><Relationship Id="rId5" Type="http://schemas.openxmlformats.org/officeDocument/2006/relationships/tags" Target="../tags/tag25.xml"/><Relationship Id="rId10" Type="http://schemas.openxmlformats.org/officeDocument/2006/relationships/image" Target="../media/image25.png"/><Relationship Id="rId4" Type="http://schemas.openxmlformats.org/officeDocument/2006/relationships/tags" Target="../tags/tag24.xml"/><Relationship Id="rId9" Type="http://schemas.openxmlformats.org/officeDocument/2006/relationships/image" Target="../media/image24.png"/><Relationship Id="rId14" Type="http://schemas.openxmlformats.org/officeDocument/2006/relationships/image" Target="../media/image29.png"/></Relationships>
</file>

<file path=ppt/slides/_rels/slide44.xml.rels><?xml version="1.0" encoding="UTF-8" standalone="yes"?>
<Relationships xmlns="http://schemas.openxmlformats.org/package/2006/relationships"><Relationship Id="rId8" Type="http://schemas.openxmlformats.org/officeDocument/2006/relationships/notesSlide" Target="../notesSlides/notesSlide4.xml"/><Relationship Id="rId13" Type="http://schemas.openxmlformats.org/officeDocument/2006/relationships/image" Target="../media/image34.png"/><Relationship Id="rId3" Type="http://schemas.openxmlformats.org/officeDocument/2006/relationships/tags" Target="../tags/tag29.xml"/><Relationship Id="rId7" Type="http://schemas.openxmlformats.org/officeDocument/2006/relationships/slideLayout" Target="../slideLayouts/slideLayout2.xml"/><Relationship Id="rId12" Type="http://schemas.openxmlformats.org/officeDocument/2006/relationships/image" Target="../media/image33.png"/><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image" Target="../media/image32.png"/><Relationship Id="rId5" Type="http://schemas.openxmlformats.org/officeDocument/2006/relationships/tags" Target="../tags/tag31.xml"/><Relationship Id="rId10" Type="http://schemas.openxmlformats.org/officeDocument/2006/relationships/image" Target="../media/image31.png"/><Relationship Id="rId4" Type="http://schemas.openxmlformats.org/officeDocument/2006/relationships/tags" Target="../tags/tag30.xml"/><Relationship Id="rId9" Type="http://schemas.openxmlformats.org/officeDocument/2006/relationships/image" Target="../media/image30.png"/><Relationship Id="rId14" Type="http://schemas.openxmlformats.org/officeDocument/2006/relationships/image" Target="../media/image3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tags" Target="../tags/tag35.xml"/><Relationship Id="rId7" Type="http://schemas.openxmlformats.org/officeDocument/2006/relationships/image" Target="../media/image37.png"/><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36.png"/><Relationship Id="rId5" Type="http://schemas.openxmlformats.org/officeDocument/2006/relationships/image" Target="../media/image31.png"/><Relationship Id="rId4"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image" Target="../media/image38.png"/><Relationship Id="rId4" Type="http://schemas.openxmlformats.org/officeDocument/2006/relationships/image" Target="../media/image37.png"/></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9.xml"/><Relationship Id="rId1" Type="http://schemas.openxmlformats.org/officeDocument/2006/relationships/tags" Target="../tags/tag38.xml"/><Relationship Id="rId5" Type="http://schemas.openxmlformats.org/officeDocument/2006/relationships/image" Target="../media/image36.png"/><Relationship Id="rId4" Type="http://schemas.openxmlformats.org/officeDocument/2006/relationships/image" Target="../media/image3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slideLayout" Target="../slideLayouts/slideLayout2.xml"/><Relationship Id="rId1" Type="http://schemas.openxmlformats.org/officeDocument/2006/relationships/tags" Target="../tags/tag40.xml"/></Relationships>
</file>

<file path=ppt/slides/_rels/slide51.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29.png"/><Relationship Id="rId3" Type="http://schemas.openxmlformats.org/officeDocument/2006/relationships/tags" Target="../tags/tag43.xml"/><Relationship Id="rId7" Type="http://schemas.openxmlformats.org/officeDocument/2006/relationships/slideLayout" Target="../slideLayouts/slideLayout2.xml"/><Relationship Id="rId12" Type="http://schemas.openxmlformats.org/officeDocument/2006/relationships/image" Target="../media/image45.png"/><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tags" Target="../tags/tag46.xml"/><Relationship Id="rId11" Type="http://schemas.openxmlformats.org/officeDocument/2006/relationships/image" Target="../media/image44.png"/><Relationship Id="rId5" Type="http://schemas.openxmlformats.org/officeDocument/2006/relationships/tags" Target="../tags/tag45.xml"/><Relationship Id="rId10" Type="http://schemas.openxmlformats.org/officeDocument/2006/relationships/image" Target="../media/image43.png"/><Relationship Id="rId4" Type="http://schemas.openxmlformats.org/officeDocument/2006/relationships/tags" Target="../tags/tag44.xml"/><Relationship Id="rId9" Type="http://schemas.openxmlformats.org/officeDocument/2006/relationships/image" Target="../media/image4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Basic Structures: Sets, Functions, Sequences, Sums, </a:t>
            </a:r>
            <a:r>
              <a:rPr lang="en-US" smtClean="0"/>
              <a:t>and Matrices</a:t>
            </a:r>
            <a:endParaRPr lang="en-US" dirty="0"/>
          </a:p>
        </p:txBody>
      </p:sp>
      <p:sp>
        <p:nvSpPr>
          <p:cNvPr id="3" name="Subtitle 2"/>
          <p:cNvSpPr>
            <a:spLocks noGrp="1"/>
          </p:cNvSpPr>
          <p:nvPr>
            <p:ph type="subTitle" idx="1"/>
          </p:nvPr>
        </p:nvSpPr>
        <p:spPr/>
        <p:txBody>
          <a:bodyPr/>
          <a:lstStyle/>
          <a:p>
            <a:r>
              <a:rPr lang="en-US" dirty="0" smtClean="0"/>
              <a:t>Chapter 2</a:t>
            </a:r>
            <a:endParaRPr lang="en-US" dirty="0"/>
          </a:p>
        </p:txBody>
      </p:sp>
      <p:sp>
        <p:nvSpPr>
          <p:cNvPr id="4" name="TextBox 3"/>
          <p:cNvSpPr txBox="1"/>
          <p:nvPr/>
        </p:nvSpPr>
        <p:spPr>
          <a:xfrm>
            <a:off x="2286000" y="4648200"/>
            <a:ext cx="3962400" cy="369332"/>
          </a:xfrm>
          <a:prstGeom prst="rect">
            <a:avLst/>
          </a:prstGeom>
          <a:noFill/>
        </p:spPr>
        <p:txBody>
          <a:bodyPr wrap="square" rtlCol="0">
            <a:spAutoFit/>
          </a:bodyPr>
          <a:lstStyle/>
          <a:p>
            <a:r>
              <a:rPr lang="en-US" dirty="0" smtClean="0"/>
              <a:t>With Question/Answer Animations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Set-Builder Notation</a:t>
            </a:r>
            <a:endParaRPr lang="en-US" dirty="0"/>
          </a:p>
        </p:txBody>
      </p:sp>
      <p:sp>
        <p:nvSpPr>
          <p:cNvPr id="3" name="Content Placeholder 2"/>
          <p:cNvSpPr>
            <a:spLocks noGrp="1"/>
          </p:cNvSpPr>
          <p:nvPr>
            <p:ph idx="1"/>
          </p:nvPr>
        </p:nvSpPr>
        <p:spPr/>
        <p:txBody>
          <a:bodyPr>
            <a:normAutofit lnSpcReduction="10000"/>
          </a:bodyPr>
          <a:lstStyle/>
          <a:p>
            <a:r>
              <a:rPr lang="en-US" dirty="0" smtClean="0"/>
              <a:t>Specify the property or properties that all members must satisfy:</a:t>
            </a:r>
          </a:p>
          <a:p>
            <a:pPr>
              <a:buNone/>
            </a:pPr>
            <a:r>
              <a:rPr lang="en-US" dirty="0" smtClean="0"/>
              <a:t>     </a:t>
            </a:r>
            <a:r>
              <a:rPr lang="en-US" i="1" dirty="0" smtClean="0">
                <a:latin typeface="Cambria Math" pitchFamily="18" charset="0"/>
                <a:ea typeface="Cambria Math" pitchFamily="18" charset="0"/>
              </a:rPr>
              <a:t>S</a:t>
            </a:r>
            <a:r>
              <a:rPr lang="en-US" dirty="0" smtClean="0">
                <a:latin typeface="Cambria Math" pitchFamily="18" charset="0"/>
                <a:ea typeface="Cambria Math" pitchFamily="18" charset="0"/>
              </a:rPr>
              <a:t> = {</a:t>
            </a:r>
            <a:r>
              <a:rPr lang="en-US" i="1" dirty="0" smtClean="0">
                <a:ea typeface="Cambria Math" pitchFamily="18" charset="0"/>
              </a:rPr>
              <a:t>x</a:t>
            </a:r>
            <a:r>
              <a:rPr lang="en-US" i="1" dirty="0" smtClean="0">
                <a:latin typeface="Cambria Math" pitchFamily="18" charset="0"/>
                <a:ea typeface="Cambria Math" pitchFamily="18" charset="0"/>
              </a:rPr>
              <a:t> </a:t>
            </a:r>
            <a:r>
              <a:rPr lang="en-US" dirty="0" smtClean="0">
                <a:latin typeface="Cambria Math" pitchFamily="18" charset="0"/>
                <a:ea typeface="Cambria Math" pitchFamily="18" charset="0"/>
              </a:rPr>
              <a:t>| </a:t>
            </a:r>
            <a:r>
              <a:rPr lang="en-US" i="1" dirty="0" smtClean="0">
                <a:ea typeface="Cambria Math" pitchFamily="18" charset="0"/>
              </a:rPr>
              <a:t>x</a:t>
            </a:r>
            <a:r>
              <a:rPr lang="en-US" dirty="0" smtClean="0">
                <a:latin typeface="Cambria Math" pitchFamily="18" charset="0"/>
                <a:ea typeface="Cambria Math" pitchFamily="18" charset="0"/>
              </a:rPr>
              <a:t> is a positive integer less than 100}</a:t>
            </a:r>
          </a:p>
          <a:p>
            <a:pPr>
              <a:buNone/>
            </a:pPr>
            <a:r>
              <a:rPr lang="en-US" dirty="0" smtClean="0">
                <a:latin typeface="Cambria Math" pitchFamily="18" charset="0"/>
                <a:ea typeface="Cambria Math" pitchFamily="18" charset="0"/>
              </a:rPr>
              <a:t>     </a:t>
            </a:r>
            <a:r>
              <a:rPr lang="en-US" i="1" dirty="0" smtClean="0">
                <a:latin typeface="Cambria Math" pitchFamily="18" charset="0"/>
                <a:ea typeface="Cambria Math" pitchFamily="18" charset="0"/>
              </a:rPr>
              <a:t>O</a:t>
            </a:r>
            <a:r>
              <a:rPr lang="en-US" dirty="0" smtClean="0">
                <a:latin typeface="Cambria Math" pitchFamily="18" charset="0"/>
                <a:ea typeface="Cambria Math" pitchFamily="18" charset="0"/>
              </a:rPr>
              <a:t> = {</a:t>
            </a:r>
            <a:r>
              <a:rPr lang="en-US" i="1" dirty="0" smtClean="0">
                <a:ea typeface="Cambria Math" pitchFamily="18" charset="0"/>
              </a:rPr>
              <a:t>x</a:t>
            </a:r>
            <a:r>
              <a:rPr lang="en-US" dirty="0" smtClean="0">
                <a:latin typeface="Cambria Math" pitchFamily="18" charset="0"/>
                <a:ea typeface="Cambria Math" pitchFamily="18" charset="0"/>
              </a:rPr>
              <a:t> | </a:t>
            </a:r>
            <a:r>
              <a:rPr lang="en-US" i="1" dirty="0" smtClean="0">
                <a:ea typeface="Cambria Math" pitchFamily="18" charset="0"/>
              </a:rPr>
              <a:t>x</a:t>
            </a:r>
            <a:r>
              <a:rPr lang="en-US" dirty="0" smtClean="0">
                <a:latin typeface="Cambria Math" pitchFamily="18" charset="0"/>
                <a:ea typeface="Cambria Math" pitchFamily="18" charset="0"/>
              </a:rPr>
              <a:t> is an odd positive integer less than 10}</a:t>
            </a:r>
          </a:p>
          <a:p>
            <a:pPr>
              <a:buNone/>
            </a:pPr>
            <a:r>
              <a:rPr lang="en-US" b="1" dirty="0" smtClean="0">
                <a:latin typeface="Cambria Math" pitchFamily="18" charset="0"/>
                <a:ea typeface="Cambria Math" pitchFamily="18" charset="0"/>
              </a:rPr>
              <a:t>     </a:t>
            </a:r>
            <a:r>
              <a:rPr lang="en-US" i="1" dirty="0" smtClean="0">
                <a:latin typeface="Cambria Math" pitchFamily="18" charset="0"/>
                <a:ea typeface="Cambria Math" pitchFamily="18" charset="0"/>
              </a:rPr>
              <a:t>O</a:t>
            </a:r>
            <a:r>
              <a:rPr lang="en-US" dirty="0" smtClean="0">
                <a:latin typeface="Cambria Math" pitchFamily="18" charset="0"/>
                <a:ea typeface="Cambria Math" pitchFamily="18" charset="0"/>
              </a:rPr>
              <a:t> = {</a:t>
            </a:r>
            <a:r>
              <a:rPr lang="en-US" i="1" dirty="0" smtClean="0">
                <a:ea typeface="Cambria Math" pitchFamily="18" charset="0"/>
              </a:rPr>
              <a:t>x</a:t>
            </a:r>
            <a:r>
              <a:rPr lang="en-US" dirty="0" smtClean="0">
                <a:latin typeface="Cambria Math" pitchFamily="18" charset="0"/>
                <a:ea typeface="Cambria Math" pitchFamily="18" charset="0"/>
              </a:rPr>
              <a:t> ∈</a:t>
            </a:r>
            <a:r>
              <a:rPr lang="en-US" b="1" dirty="0" smtClean="0">
                <a:latin typeface="Cambria Math" pitchFamily="18" charset="0"/>
                <a:ea typeface="Cambria Math" pitchFamily="18" charset="0"/>
              </a:rPr>
              <a:t> Z⁺</a:t>
            </a:r>
            <a:r>
              <a:rPr lang="en-US" dirty="0" smtClean="0">
                <a:latin typeface="Cambria Math" pitchFamily="18" charset="0"/>
                <a:ea typeface="Cambria Math" pitchFamily="18" charset="0"/>
              </a:rPr>
              <a:t> | </a:t>
            </a:r>
            <a:r>
              <a:rPr lang="en-US" i="1" dirty="0" smtClean="0">
                <a:ea typeface="Cambria Math" pitchFamily="18" charset="0"/>
              </a:rPr>
              <a:t>x</a:t>
            </a:r>
            <a:r>
              <a:rPr lang="en-US" i="1" dirty="0" smtClean="0">
                <a:latin typeface="Cambria Math" pitchFamily="18" charset="0"/>
                <a:ea typeface="Cambria Math" pitchFamily="18" charset="0"/>
              </a:rPr>
              <a:t> </a:t>
            </a:r>
            <a:r>
              <a:rPr lang="en-US" dirty="0" smtClean="0">
                <a:latin typeface="Cambria Math" pitchFamily="18" charset="0"/>
                <a:ea typeface="Cambria Math" pitchFamily="18" charset="0"/>
              </a:rPr>
              <a:t>is odd and </a:t>
            </a:r>
            <a:r>
              <a:rPr lang="en-US" i="1" dirty="0" smtClean="0">
                <a:ea typeface="Cambria Math" pitchFamily="18" charset="0"/>
              </a:rPr>
              <a:t>x</a:t>
            </a:r>
            <a:r>
              <a:rPr lang="en-US" dirty="0" smtClean="0">
                <a:latin typeface="Cambria Math" pitchFamily="18" charset="0"/>
                <a:ea typeface="Cambria Math" pitchFamily="18" charset="0"/>
              </a:rPr>
              <a:t> &lt; 10}</a:t>
            </a:r>
          </a:p>
          <a:p>
            <a:r>
              <a:rPr lang="en-US" dirty="0" smtClean="0"/>
              <a:t>A predicate may be used: </a:t>
            </a:r>
          </a:p>
          <a:p>
            <a:pPr>
              <a:buNone/>
            </a:pPr>
            <a:r>
              <a:rPr lang="en-US" dirty="0" smtClean="0"/>
              <a:t>                 </a:t>
            </a:r>
            <a:r>
              <a:rPr lang="en-US" i="1" dirty="0" smtClean="0">
                <a:latin typeface="Cambria Math" pitchFamily="18" charset="0"/>
                <a:ea typeface="Cambria Math" pitchFamily="18" charset="0"/>
              </a:rPr>
              <a:t>S</a:t>
            </a:r>
            <a:r>
              <a:rPr lang="en-US" b="1" i="1" dirty="0" smtClean="0">
                <a:latin typeface="Cambria Math" pitchFamily="18" charset="0"/>
                <a:ea typeface="Cambria Math" pitchFamily="18" charset="0"/>
              </a:rPr>
              <a:t> </a:t>
            </a:r>
            <a:r>
              <a:rPr lang="en-US" i="1" dirty="0" smtClean="0">
                <a:latin typeface="Cambria Math" pitchFamily="18" charset="0"/>
                <a:ea typeface="Cambria Math" pitchFamily="18" charset="0"/>
              </a:rPr>
              <a:t>= </a:t>
            </a:r>
            <a:r>
              <a:rPr lang="en-US" dirty="0" smtClean="0">
                <a:latin typeface="Cambria Math" pitchFamily="18" charset="0"/>
                <a:ea typeface="Cambria Math" pitchFamily="18" charset="0"/>
              </a:rPr>
              <a:t>{</a:t>
            </a:r>
            <a:r>
              <a:rPr lang="en-US" i="1" dirty="0" smtClean="0">
                <a:ea typeface="Cambria Math" pitchFamily="18" charset="0"/>
              </a:rPr>
              <a:t>x</a:t>
            </a:r>
            <a:r>
              <a:rPr lang="en-US" i="1" dirty="0" smtClean="0">
                <a:latin typeface="Cambria Math" pitchFamily="18" charset="0"/>
                <a:ea typeface="Cambria Math" pitchFamily="18" charset="0"/>
              </a:rPr>
              <a:t> </a:t>
            </a:r>
            <a:r>
              <a:rPr lang="en-US" dirty="0" smtClean="0">
                <a:latin typeface="Cambria Math" pitchFamily="18" charset="0"/>
                <a:ea typeface="Cambria Math" pitchFamily="18" charset="0"/>
              </a:rPr>
              <a:t>| P(</a:t>
            </a:r>
            <a:r>
              <a:rPr lang="en-US" i="1" dirty="0" smtClean="0">
                <a:ea typeface="Cambria Math" pitchFamily="18" charset="0"/>
              </a:rPr>
              <a:t>x</a:t>
            </a:r>
            <a:r>
              <a:rPr lang="en-US" dirty="0" smtClean="0">
                <a:latin typeface="Cambria Math" pitchFamily="18" charset="0"/>
                <a:ea typeface="Cambria Math" pitchFamily="18" charset="0"/>
              </a:rPr>
              <a:t>)}</a:t>
            </a:r>
          </a:p>
          <a:p>
            <a:r>
              <a:rPr lang="en-US" dirty="0" smtClean="0"/>
              <a:t>Example: </a:t>
            </a:r>
            <a:r>
              <a:rPr lang="en-US" i="1" dirty="0" smtClean="0">
                <a:latin typeface="Cambria Math" pitchFamily="18" charset="0"/>
                <a:ea typeface="Cambria Math" pitchFamily="18" charset="0"/>
              </a:rPr>
              <a:t>S</a:t>
            </a:r>
            <a:r>
              <a:rPr lang="en-US" b="1" i="1" dirty="0" smtClean="0">
                <a:latin typeface="Cambria Math" pitchFamily="18" charset="0"/>
                <a:ea typeface="Cambria Math" pitchFamily="18" charset="0"/>
              </a:rPr>
              <a:t> </a:t>
            </a:r>
            <a:r>
              <a:rPr lang="en-US" i="1" dirty="0" smtClean="0">
                <a:latin typeface="Cambria Math" pitchFamily="18" charset="0"/>
                <a:ea typeface="Cambria Math" pitchFamily="18" charset="0"/>
              </a:rPr>
              <a:t>= </a:t>
            </a:r>
            <a:r>
              <a:rPr lang="en-US" dirty="0" smtClean="0">
                <a:latin typeface="Cambria Math" pitchFamily="18" charset="0"/>
                <a:ea typeface="Cambria Math" pitchFamily="18" charset="0"/>
              </a:rPr>
              <a:t>{</a:t>
            </a:r>
            <a:r>
              <a:rPr lang="en-US" i="1" dirty="0" smtClean="0">
                <a:ea typeface="Cambria Math" pitchFamily="18" charset="0"/>
              </a:rPr>
              <a:t>x</a:t>
            </a:r>
            <a:r>
              <a:rPr lang="en-US" i="1" dirty="0" smtClean="0">
                <a:latin typeface="Cambria Math" pitchFamily="18" charset="0"/>
                <a:ea typeface="Cambria Math" pitchFamily="18" charset="0"/>
              </a:rPr>
              <a:t> </a:t>
            </a:r>
            <a:r>
              <a:rPr lang="en-US" dirty="0" smtClean="0">
                <a:latin typeface="Cambria Math" pitchFamily="18" charset="0"/>
                <a:ea typeface="Cambria Math" pitchFamily="18" charset="0"/>
              </a:rPr>
              <a:t>|</a:t>
            </a:r>
            <a:r>
              <a:rPr lang="en-US" i="1" dirty="0" smtClean="0">
                <a:latin typeface="Cambria Math" pitchFamily="18" charset="0"/>
                <a:ea typeface="Cambria Math" pitchFamily="18" charset="0"/>
              </a:rPr>
              <a:t> </a:t>
            </a:r>
            <a:r>
              <a:rPr lang="en-US" dirty="0" smtClean="0">
                <a:latin typeface="Cambria Math" pitchFamily="18" charset="0"/>
                <a:ea typeface="Cambria Math" pitchFamily="18" charset="0"/>
              </a:rPr>
              <a:t>Prime(</a:t>
            </a:r>
            <a:r>
              <a:rPr lang="en-US" i="1" dirty="0" smtClean="0">
                <a:ea typeface="Cambria Math" pitchFamily="18" charset="0"/>
              </a:rPr>
              <a:t>x</a:t>
            </a:r>
            <a:r>
              <a:rPr lang="en-US" dirty="0" smtClean="0">
                <a:latin typeface="Cambria Math" pitchFamily="18" charset="0"/>
                <a:ea typeface="Cambria Math" pitchFamily="18" charset="0"/>
              </a:rPr>
              <a:t>)}</a:t>
            </a:r>
          </a:p>
          <a:p>
            <a:r>
              <a:rPr lang="en-US" dirty="0" smtClean="0">
                <a:ea typeface="Cambria Math" pitchFamily="18" charset="0"/>
              </a:rPr>
              <a:t>Positive rational numbers</a:t>
            </a:r>
            <a:r>
              <a:rPr lang="en-US" i="1" dirty="0" smtClean="0">
                <a:ea typeface="Cambria Math" pitchFamily="18" charset="0"/>
              </a:rPr>
              <a:t>:</a:t>
            </a:r>
          </a:p>
          <a:p>
            <a:pPr>
              <a:buNone/>
            </a:pPr>
            <a:r>
              <a:rPr lang="en-US" i="1" dirty="0" smtClean="0">
                <a:ea typeface="Cambria Math" pitchFamily="18" charset="0"/>
              </a:rPr>
              <a:t>        </a:t>
            </a:r>
            <a:r>
              <a:rPr lang="en-US" b="1" dirty="0" smtClean="0">
                <a:latin typeface="Cambria Math" pitchFamily="18" charset="0"/>
                <a:ea typeface="Cambria Math" pitchFamily="18" charset="0"/>
              </a:rPr>
              <a:t>Q</a:t>
            </a:r>
            <a:r>
              <a:rPr lang="en-US" b="1" baseline="30000" dirty="0" smtClean="0">
                <a:latin typeface="Cambria Math" pitchFamily="18" charset="0"/>
                <a:ea typeface="Cambria Math" pitchFamily="18" charset="0"/>
              </a:rPr>
              <a:t>+</a:t>
            </a:r>
            <a:r>
              <a:rPr lang="en-US" baseline="30000" dirty="0" smtClean="0">
                <a:latin typeface="Cambria Math" pitchFamily="18" charset="0"/>
                <a:ea typeface="Cambria Math" pitchFamily="18" charset="0"/>
              </a:rPr>
              <a:t> </a:t>
            </a:r>
            <a:r>
              <a:rPr lang="en-US" dirty="0" smtClean="0">
                <a:latin typeface="Cambria Math" pitchFamily="18" charset="0"/>
                <a:ea typeface="Cambria Math" pitchFamily="18" charset="0"/>
              </a:rPr>
              <a:t>= {</a:t>
            </a:r>
            <a:r>
              <a:rPr lang="en-US" i="1" dirty="0" smtClean="0">
                <a:ea typeface="Cambria Math" pitchFamily="18" charset="0"/>
              </a:rPr>
              <a:t>x</a:t>
            </a:r>
            <a:r>
              <a:rPr lang="en-US" dirty="0" smtClean="0">
                <a:latin typeface="Cambria Math" pitchFamily="18" charset="0"/>
                <a:ea typeface="Cambria Math" pitchFamily="18" charset="0"/>
              </a:rPr>
              <a:t> ∈ </a:t>
            </a:r>
            <a:r>
              <a:rPr lang="en-US" b="1" dirty="0" smtClean="0">
                <a:ea typeface="Cambria Math" pitchFamily="18" charset="0"/>
              </a:rPr>
              <a:t>R</a:t>
            </a:r>
            <a:r>
              <a:rPr lang="en-US" dirty="0" smtClean="0">
                <a:latin typeface="Cambria Math" pitchFamily="18" charset="0"/>
                <a:ea typeface="Cambria Math" pitchFamily="18" charset="0"/>
              </a:rPr>
              <a:t> | </a:t>
            </a:r>
            <a:r>
              <a:rPr lang="en-US" i="1" dirty="0" smtClean="0">
                <a:ea typeface="Cambria Math" pitchFamily="18" charset="0"/>
              </a:rPr>
              <a:t>x</a:t>
            </a:r>
            <a:r>
              <a:rPr lang="en-US" dirty="0" smtClean="0">
                <a:latin typeface="Cambria Math" pitchFamily="18" charset="0"/>
                <a:ea typeface="Cambria Math" pitchFamily="18" charset="0"/>
              </a:rPr>
              <a:t> = </a:t>
            </a:r>
            <a:r>
              <a:rPr lang="en-US" i="1" dirty="0" smtClean="0">
                <a:latin typeface="Cambria Math" pitchFamily="18" charset="0"/>
                <a:ea typeface="Cambria Math" pitchFamily="18" charset="0"/>
              </a:rPr>
              <a:t>p</a:t>
            </a:r>
            <a:r>
              <a:rPr lang="en-US" dirty="0" smtClean="0">
                <a:latin typeface="Cambria Math" pitchFamily="18" charset="0"/>
                <a:ea typeface="Cambria Math" pitchFamily="18" charset="0"/>
              </a:rPr>
              <a:t>/</a:t>
            </a:r>
            <a:r>
              <a:rPr lang="en-US" i="1" dirty="0" smtClean="0">
                <a:latin typeface="Cambria Math" pitchFamily="18" charset="0"/>
                <a:ea typeface="Cambria Math" pitchFamily="18" charset="0"/>
              </a:rPr>
              <a:t>q</a:t>
            </a:r>
            <a:r>
              <a:rPr lang="en-US" dirty="0" smtClean="0">
                <a:latin typeface="Cambria Math" pitchFamily="18" charset="0"/>
                <a:ea typeface="Cambria Math" pitchFamily="18" charset="0"/>
              </a:rPr>
              <a:t>, for some positive integers </a:t>
            </a:r>
            <a:r>
              <a:rPr lang="en-US" i="1" dirty="0" err="1" smtClean="0">
                <a:latin typeface="Cambria Math" pitchFamily="18" charset="0"/>
                <a:ea typeface="Cambria Math" pitchFamily="18" charset="0"/>
              </a:rPr>
              <a:t>p</a:t>
            </a:r>
            <a:r>
              <a:rPr lang="en-US" dirty="0" err="1" smtClean="0">
                <a:latin typeface="Cambria Math" pitchFamily="18" charset="0"/>
                <a:ea typeface="Cambria Math" pitchFamily="18" charset="0"/>
              </a:rPr>
              <a:t>,</a:t>
            </a:r>
            <a:r>
              <a:rPr lang="en-US" i="1" dirty="0" err="1" smtClean="0">
                <a:latin typeface="Cambria Math" pitchFamily="18" charset="0"/>
                <a:ea typeface="Cambria Math" pitchFamily="18" charset="0"/>
              </a:rPr>
              <a:t>q</a:t>
            </a:r>
            <a:r>
              <a:rPr lang="en-US" dirty="0" smtClean="0">
                <a:latin typeface="Cambria Math" pitchFamily="18" charset="0"/>
                <a:ea typeface="Cambria Math" pitchFamily="18" charset="0"/>
              </a:rPr>
              <a:t>}</a:t>
            </a:r>
          </a:p>
          <a:p>
            <a:endParaRPr lang="en-US" i="1" dirty="0" smtClean="0">
              <a:latin typeface="Cambria Math" pitchFamily="18" charset="0"/>
              <a:ea typeface="Cambria Math" pitchFamily="18" charset="0"/>
            </a:endParaRPr>
          </a:p>
          <a:p>
            <a:pPr>
              <a:buNone/>
            </a:pP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Universal Set and Empty Set</a:t>
            </a:r>
            <a:endParaRPr lang="en-US" dirty="0"/>
          </a:p>
        </p:txBody>
      </p:sp>
      <p:sp>
        <p:nvSpPr>
          <p:cNvPr id="3" name="Content Placeholder 2"/>
          <p:cNvSpPr>
            <a:spLocks noGrp="1"/>
          </p:cNvSpPr>
          <p:nvPr>
            <p:ph idx="1"/>
          </p:nvPr>
        </p:nvSpPr>
        <p:spPr/>
        <p:txBody>
          <a:bodyPr/>
          <a:lstStyle/>
          <a:p>
            <a:r>
              <a:rPr lang="en-US" dirty="0" smtClean="0"/>
              <a:t>The </a:t>
            </a:r>
            <a:r>
              <a:rPr lang="en-US" i="1" dirty="0" smtClean="0"/>
              <a:t>universal set</a:t>
            </a:r>
            <a:r>
              <a:rPr lang="en-US" dirty="0" smtClean="0"/>
              <a:t> </a:t>
            </a:r>
            <a:r>
              <a:rPr lang="en-US" i="1" dirty="0" smtClean="0"/>
              <a:t>U </a:t>
            </a:r>
            <a:r>
              <a:rPr lang="en-US" dirty="0" smtClean="0"/>
              <a:t>is the set containing everything currently under consideration. </a:t>
            </a:r>
            <a:endParaRPr lang="en-US" i="1" dirty="0" smtClean="0"/>
          </a:p>
          <a:p>
            <a:pPr lvl="1"/>
            <a:r>
              <a:rPr lang="en-US" dirty="0" smtClean="0"/>
              <a:t>Sometimes implicit</a:t>
            </a:r>
          </a:p>
          <a:p>
            <a:pPr lvl="1"/>
            <a:r>
              <a:rPr lang="en-US" dirty="0" smtClean="0"/>
              <a:t>Sometimes explicitly stated.</a:t>
            </a:r>
          </a:p>
          <a:p>
            <a:pPr lvl="1"/>
            <a:r>
              <a:rPr lang="en-US" dirty="0" smtClean="0"/>
              <a:t>Contents depend on the context.</a:t>
            </a:r>
          </a:p>
          <a:p>
            <a:r>
              <a:rPr lang="en-US" dirty="0" smtClean="0"/>
              <a:t>The empty set is the set with no</a:t>
            </a:r>
          </a:p>
          <a:p>
            <a:pPr>
              <a:buNone/>
            </a:pPr>
            <a:r>
              <a:rPr lang="en-US" dirty="0" smtClean="0"/>
              <a:t>      elements. Symbolized </a:t>
            </a:r>
            <a:r>
              <a:rPr lang="en-US" dirty="0" smtClean="0">
                <a:latin typeface="Cambria Math"/>
                <a:ea typeface="Cambria Math"/>
              </a:rPr>
              <a:t>∅, but</a:t>
            </a:r>
          </a:p>
          <a:p>
            <a:pPr>
              <a:buNone/>
            </a:pPr>
            <a:r>
              <a:rPr lang="en-US" dirty="0" smtClean="0">
                <a:latin typeface="Cambria Math"/>
                <a:ea typeface="Cambria Math"/>
              </a:rPr>
              <a:t>       </a:t>
            </a:r>
            <a:r>
              <a:rPr lang="en-US" dirty="0" smtClean="0"/>
              <a:t>{} also used.</a:t>
            </a:r>
            <a:endParaRPr lang="en-US" dirty="0">
              <a:ea typeface="Cambria Math" pitchFamily="18" charset="0"/>
            </a:endParaRPr>
          </a:p>
        </p:txBody>
      </p:sp>
      <p:sp>
        <p:nvSpPr>
          <p:cNvPr id="4" name="Rectangle 3"/>
          <p:cNvSpPr/>
          <p:nvPr/>
        </p:nvSpPr>
        <p:spPr>
          <a:xfrm>
            <a:off x="5638800" y="3581400"/>
            <a:ext cx="2590800" cy="1676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705600" y="4267200"/>
            <a:ext cx="762000" cy="609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7696200" y="3657600"/>
            <a:ext cx="457200" cy="369332"/>
          </a:xfrm>
          <a:prstGeom prst="rect">
            <a:avLst/>
          </a:prstGeom>
          <a:noFill/>
        </p:spPr>
        <p:txBody>
          <a:bodyPr wrap="square" rtlCol="0">
            <a:spAutoFit/>
          </a:bodyPr>
          <a:lstStyle/>
          <a:p>
            <a:r>
              <a:rPr lang="en-US" i="1" dirty="0" smtClean="0"/>
              <a:t>U</a:t>
            </a:r>
            <a:endParaRPr lang="en-US" i="1" dirty="0"/>
          </a:p>
        </p:txBody>
      </p:sp>
      <p:sp>
        <p:nvSpPr>
          <p:cNvPr id="7" name="TextBox 6"/>
          <p:cNvSpPr txBox="1"/>
          <p:nvPr/>
        </p:nvSpPr>
        <p:spPr>
          <a:xfrm>
            <a:off x="6248400" y="2895600"/>
            <a:ext cx="1828800" cy="369332"/>
          </a:xfrm>
          <a:prstGeom prst="rect">
            <a:avLst/>
          </a:prstGeom>
          <a:noFill/>
        </p:spPr>
        <p:txBody>
          <a:bodyPr wrap="square" rtlCol="0">
            <a:spAutoFit/>
          </a:bodyPr>
          <a:lstStyle/>
          <a:p>
            <a:r>
              <a:rPr lang="en-US" dirty="0" smtClean="0"/>
              <a:t>Venn Diagram</a:t>
            </a:r>
            <a:endParaRPr lang="en-US" dirty="0"/>
          </a:p>
        </p:txBody>
      </p:sp>
      <p:sp>
        <p:nvSpPr>
          <p:cNvPr id="10" name="TextBox 9"/>
          <p:cNvSpPr txBox="1"/>
          <p:nvPr/>
        </p:nvSpPr>
        <p:spPr>
          <a:xfrm>
            <a:off x="6629400" y="4267200"/>
            <a:ext cx="1828800" cy="646331"/>
          </a:xfrm>
          <a:prstGeom prst="rect">
            <a:avLst/>
          </a:prstGeom>
          <a:noFill/>
        </p:spPr>
        <p:txBody>
          <a:bodyPr wrap="square" rtlCol="0">
            <a:spAutoFit/>
          </a:bodyPr>
          <a:lstStyle/>
          <a:p>
            <a:r>
              <a:rPr lang="en-US" dirty="0" smtClean="0"/>
              <a:t>   a e </a:t>
            </a:r>
            <a:r>
              <a:rPr lang="en-US" dirty="0" err="1" smtClean="0"/>
              <a:t>i</a:t>
            </a:r>
            <a:endParaRPr lang="en-US" dirty="0" smtClean="0"/>
          </a:p>
          <a:p>
            <a:r>
              <a:rPr lang="en-US" dirty="0" smtClean="0"/>
              <a:t>    o u</a:t>
            </a:r>
            <a:endParaRPr lang="en-US" dirty="0"/>
          </a:p>
        </p:txBody>
      </p:sp>
      <p:sp>
        <p:nvSpPr>
          <p:cNvPr id="11" name="TextBox 10"/>
          <p:cNvSpPr txBox="1"/>
          <p:nvPr/>
        </p:nvSpPr>
        <p:spPr>
          <a:xfrm>
            <a:off x="6400800" y="4267200"/>
            <a:ext cx="457200" cy="369332"/>
          </a:xfrm>
          <a:prstGeom prst="rect">
            <a:avLst/>
          </a:prstGeom>
          <a:noFill/>
        </p:spPr>
        <p:txBody>
          <a:bodyPr wrap="square" rtlCol="0">
            <a:spAutoFit/>
          </a:bodyPr>
          <a:lstStyle/>
          <a:p>
            <a:r>
              <a:rPr lang="en-US" i="1" dirty="0" smtClean="0"/>
              <a:t>V</a:t>
            </a:r>
            <a:endParaRPr lang="en-US" i="1" dirty="0"/>
          </a:p>
        </p:txBody>
      </p:sp>
      <p:pic>
        <p:nvPicPr>
          <p:cNvPr id="13" name="Picture 12" descr="0204.jpg"/>
          <p:cNvPicPr>
            <a:picLocks noChangeAspect="1"/>
          </p:cNvPicPr>
          <p:nvPr/>
        </p:nvPicPr>
        <p:blipFill>
          <a:blip r:embed="rId2" cstate="print"/>
          <a:stretch>
            <a:fillRect/>
          </a:stretch>
        </p:blipFill>
        <p:spPr>
          <a:xfrm>
            <a:off x="4800600" y="5486400"/>
            <a:ext cx="893064" cy="1036320"/>
          </a:xfrm>
          <a:prstGeom prst="rect">
            <a:avLst/>
          </a:prstGeom>
        </p:spPr>
      </p:pic>
      <p:sp>
        <p:nvSpPr>
          <p:cNvPr id="14" name="TextBox 13"/>
          <p:cNvSpPr txBox="1"/>
          <p:nvPr/>
        </p:nvSpPr>
        <p:spPr>
          <a:xfrm>
            <a:off x="5943600" y="5638800"/>
            <a:ext cx="2819400" cy="646331"/>
          </a:xfrm>
          <a:prstGeom prst="rect">
            <a:avLst/>
          </a:prstGeom>
          <a:noFill/>
        </p:spPr>
        <p:txBody>
          <a:bodyPr wrap="square" rtlCol="0">
            <a:spAutoFit/>
          </a:bodyPr>
          <a:lstStyle/>
          <a:p>
            <a:r>
              <a:rPr lang="en-US" dirty="0" smtClean="0"/>
              <a:t>John Venn (1834-1923)</a:t>
            </a:r>
          </a:p>
          <a:p>
            <a:r>
              <a:rPr lang="en-US" dirty="0" smtClean="0"/>
              <a:t>Cambridge, UK</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things to remember</a:t>
            </a:r>
            <a:endParaRPr lang="en-US" dirty="0"/>
          </a:p>
        </p:txBody>
      </p:sp>
      <p:sp>
        <p:nvSpPr>
          <p:cNvPr id="3" name="Content Placeholder 2"/>
          <p:cNvSpPr>
            <a:spLocks noGrp="1"/>
          </p:cNvSpPr>
          <p:nvPr>
            <p:ph idx="1"/>
          </p:nvPr>
        </p:nvSpPr>
        <p:spPr/>
        <p:txBody>
          <a:bodyPr/>
          <a:lstStyle/>
          <a:p>
            <a:r>
              <a:rPr lang="en-US" dirty="0" smtClean="0"/>
              <a:t>Sets can be elements of sets.</a:t>
            </a:r>
          </a:p>
          <a:p>
            <a:pPr>
              <a:buNone/>
            </a:pPr>
            <a:r>
              <a:rPr lang="en-US" dirty="0" smtClean="0">
                <a:latin typeface="Cambria Math" pitchFamily="18" charset="0"/>
                <a:ea typeface="Cambria Math" pitchFamily="18" charset="0"/>
              </a:rPr>
              <a:t>         {{1,2,3},</a:t>
            </a:r>
            <a:r>
              <a:rPr lang="en-US" i="1" dirty="0" smtClean="0">
                <a:latin typeface="Cambria Math" pitchFamily="18" charset="0"/>
                <a:ea typeface="Cambria Math" pitchFamily="18" charset="0"/>
              </a:rPr>
              <a:t>a</a:t>
            </a:r>
            <a:r>
              <a:rPr lang="en-US" dirty="0" smtClean="0">
                <a:latin typeface="Cambria Math" pitchFamily="18" charset="0"/>
                <a:ea typeface="Cambria Math" pitchFamily="18" charset="0"/>
              </a:rPr>
              <a:t>, {</a:t>
            </a:r>
            <a:r>
              <a:rPr lang="en-US" i="1" dirty="0" err="1" smtClean="0">
                <a:latin typeface="Cambria Math" pitchFamily="18" charset="0"/>
                <a:ea typeface="Cambria Math" pitchFamily="18" charset="0"/>
              </a:rPr>
              <a:t>b,c</a:t>
            </a:r>
            <a:r>
              <a:rPr lang="en-US" dirty="0" smtClean="0">
                <a:latin typeface="Cambria Math" pitchFamily="18" charset="0"/>
                <a:ea typeface="Cambria Math" pitchFamily="18" charset="0"/>
              </a:rPr>
              <a:t>}}</a:t>
            </a:r>
          </a:p>
          <a:p>
            <a:pPr>
              <a:buNone/>
            </a:pPr>
            <a:r>
              <a:rPr lang="en-US" dirty="0" smtClean="0">
                <a:latin typeface="Cambria Math" pitchFamily="18" charset="0"/>
                <a:ea typeface="Cambria Math" pitchFamily="18" charset="0"/>
              </a:rPr>
              <a:t>          {</a:t>
            </a:r>
            <a:r>
              <a:rPr lang="en-US" b="1" dirty="0" smtClean="0">
                <a:latin typeface="Cambria Math" pitchFamily="18" charset="0"/>
                <a:ea typeface="Cambria Math" pitchFamily="18" charset="0"/>
              </a:rPr>
              <a:t>N</a:t>
            </a:r>
            <a:r>
              <a:rPr lang="en-US" dirty="0" smtClean="0">
                <a:latin typeface="Cambria Math" pitchFamily="18" charset="0"/>
                <a:ea typeface="Cambria Math" pitchFamily="18" charset="0"/>
              </a:rPr>
              <a:t>,</a:t>
            </a:r>
            <a:r>
              <a:rPr lang="en-US" b="1" dirty="0" smtClean="0">
                <a:latin typeface="Cambria Math" pitchFamily="18" charset="0"/>
                <a:ea typeface="Cambria Math" pitchFamily="18" charset="0"/>
              </a:rPr>
              <a:t>Z</a:t>
            </a:r>
            <a:r>
              <a:rPr lang="en-US" dirty="0" smtClean="0">
                <a:latin typeface="Cambria Math" pitchFamily="18" charset="0"/>
                <a:ea typeface="Cambria Math" pitchFamily="18" charset="0"/>
              </a:rPr>
              <a:t>,</a:t>
            </a:r>
            <a:r>
              <a:rPr lang="en-US" b="1" dirty="0" smtClean="0">
                <a:latin typeface="Cambria Math" pitchFamily="18" charset="0"/>
                <a:ea typeface="Cambria Math" pitchFamily="18" charset="0"/>
              </a:rPr>
              <a:t>Q</a:t>
            </a:r>
            <a:r>
              <a:rPr lang="en-US" dirty="0" smtClean="0">
                <a:latin typeface="Cambria Math" pitchFamily="18" charset="0"/>
                <a:ea typeface="Cambria Math" pitchFamily="18" charset="0"/>
              </a:rPr>
              <a:t>,</a:t>
            </a:r>
            <a:r>
              <a:rPr lang="en-US" b="1" dirty="0" smtClean="0">
                <a:latin typeface="Cambria Math" pitchFamily="18" charset="0"/>
                <a:ea typeface="Cambria Math" pitchFamily="18" charset="0"/>
              </a:rPr>
              <a:t>R</a:t>
            </a:r>
            <a:r>
              <a:rPr lang="en-US" dirty="0" smtClean="0">
                <a:latin typeface="Cambria Math" pitchFamily="18" charset="0"/>
                <a:ea typeface="Cambria Math" pitchFamily="18" charset="0"/>
              </a:rPr>
              <a:t>}</a:t>
            </a:r>
          </a:p>
          <a:p>
            <a:r>
              <a:rPr lang="en-US" dirty="0" smtClean="0"/>
              <a:t>The empty set is different from a set containing the empty set.</a:t>
            </a:r>
          </a:p>
          <a:p>
            <a:pPr>
              <a:buNone/>
            </a:pPr>
            <a:r>
              <a:rPr lang="en-US" dirty="0" smtClean="0"/>
              <a:t>       </a:t>
            </a:r>
            <a:r>
              <a:rPr lang="en-US" dirty="0" smtClean="0">
                <a:latin typeface="Cambria Math"/>
                <a:ea typeface="Cambria Math"/>
              </a:rPr>
              <a:t>∅</a:t>
            </a:r>
            <a:r>
              <a:rPr lang="en-US" dirty="0" smtClean="0"/>
              <a:t>  </a:t>
            </a:r>
            <a:r>
              <a:rPr lang="en-US" dirty="0" smtClean="0">
                <a:latin typeface="Cambria Math"/>
                <a:ea typeface="Cambria Math"/>
              </a:rPr>
              <a:t>≠ { ∅ }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Slide Number Placeholder 5"/>
          <p:cNvSpPr txBox="1">
            <a:spLocks noGrp="1"/>
          </p:cNvSpPr>
          <p:nvPr/>
        </p:nvSpPr>
        <p:spPr bwMode="auto">
          <a:xfrm>
            <a:off x="6781800" y="6248400"/>
            <a:ext cx="1905000" cy="457200"/>
          </a:xfrm>
          <a:prstGeom prst="rect">
            <a:avLst/>
          </a:prstGeom>
          <a:noFill/>
          <a:ln w="9525">
            <a:noFill/>
            <a:miter lim="800000"/>
            <a:headEnd/>
            <a:tailEnd/>
          </a:ln>
        </p:spPr>
        <p:txBody>
          <a:bodyPr/>
          <a:lstStyle/>
          <a:p>
            <a:pPr algn="r"/>
            <a:fld id="{0EE09E01-4060-4872-B456-7F9E073396C1}" type="slidenum">
              <a:rPr lang="ar-SA" sz="1000"/>
              <a:pPr algn="r"/>
              <a:t>13</a:t>
            </a:fld>
            <a:endParaRPr lang="en-US" sz="1000"/>
          </a:p>
        </p:txBody>
      </p:sp>
      <p:sp>
        <p:nvSpPr>
          <p:cNvPr id="14340" name="Rectangle 2"/>
          <p:cNvSpPr>
            <a:spLocks noGrp="1" noChangeArrowheads="1"/>
          </p:cNvSpPr>
          <p:nvPr>
            <p:ph type="title"/>
          </p:nvPr>
        </p:nvSpPr>
        <p:spPr>
          <a:xfrm>
            <a:off x="609600" y="304800"/>
            <a:ext cx="8229600" cy="685800"/>
          </a:xfrm>
        </p:spPr>
        <p:txBody>
          <a:bodyPr>
            <a:normAutofit fontScale="90000"/>
          </a:bodyPr>
          <a:lstStyle/>
          <a:p>
            <a:pPr algn="ctr" rtl="0" eaLnBrk="1" hangingPunct="1"/>
            <a:r>
              <a:rPr lang="en-US" dirty="0" smtClean="0"/>
              <a:t>Set Definitions</a:t>
            </a:r>
          </a:p>
        </p:txBody>
      </p:sp>
      <p:sp>
        <p:nvSpPr>
          <p:cNvPr id="12293" name="Rectangle 3"/>
          <p:cNvSpPr txBox="1">
            <a:spLocks noChangeArrowheads="1"/>
          </p:cNvSpPr>
          <p:nvPr/>
        </p:nvSpPr>
        <p:spPr bwMode="auto">
          <a:xfrm>
            <a:off x="609600" y="1066800"/>
            <a:ext cx="8136903" cy="5334000"/>
          </a:xfrm>
          <a:prstGeom prst="rect">
            <a:avLst/>
          </a:prstGeom>
          <a:noFill/>
          <a:ln w="9525">
            <a:noFill/>
            <a:miter lim="800000"/>
            <a:headEnd/>
            <a:tailEnd/>
          </a:ln>
        </p:spPr>
        <p:txBody>
          <a:bodyPr/>
          <a:lstStyle/>
          <a:p>
            <a:pPr algn="l" rtl="0">
              <a:defRPr/>
            </a:pPr>
            <a:r>
              <a:rPr lang="en-GB" sz="2800" b="1" dirty="0" smtClean="0">
                <a:solidFill>
                  <a:srgbClr val="7030A0"/>
                </a:solidFill>
                <a:effectLst>
                  <a:outerShdw blurRad="38100" dist="38100" dir="2700000" algn="tl">
                    <a:srgbClr val="000000">
                      <a:alpha val="43137"/>
                    </a:srgbClr>
                  </a:outerShdw>
                </a:effectLst>
                <a:cs typeface="Arial" charset="0"/>
              </a:rPr>
              <a:t>The </a:t>
            </a:r>
            <a:r>
              <a:rPr lang="en-GB" sz="2800" b="1" dirty="0">
                <a:solidFill>
                  <a:srgbClr val="7030A0"/>
                </a:solidFill>
                <a:effectLst>
                  <a:outerShdw blurRad="38100" dist="38100" dir="2700000" algn="tl">
                    <a:srgbClr val="000000">
                      <a:alpha val="43137"/>
                    </a:srgbClr>
                  </a:outerShdw>
                </a:effectLst>
                <a:cs typeface="Arial" charset="0"/>
              </a:rPr>
              <a:t>Empty Set (Null </a:t>
            </a:r>
            <a:r>
              <a:rPr lang="en-GB" sz="2800" b="1" dirty="0" smtClean="0">
                <a:solidFill>
                  <a:srgbClr val="7030A0"/>
                </a:solidFill>
                <a:effectLst>
                  <a:outerShdw blurRad="38100" dist="38100" dir="2700000" algn="tl">
                    <a:srgbClr val="000000">
                      <a:alpha val="43137"/>
                    </a:srgbClr>
                  </a:outerShdw>
                </a:effectLst>
                <a:cs typeface="Arial" charset="0"/>
              </a:rPr>
              <a:t>Set)</a:t>
            </a:r>
            <a:endParaRPr lang="en-US" sz="2800" b="1" dirty="0" smtClean="0">
              <a:solidFill>
                <a:srgbClr val="7030A0"/>
              </a:solidFill>
              <a:effectLst>
                <a:outerShdw blurRad="38100" dist="38100" dir="2700000" algn="tl">
                  <a:srgbClr val="000000">
                    <a:alpha val="43137"/>
                  </a:srgbClr>
                </a:outerShdw>
              </a:effectLst>
              <a:cs typeface="Arial" charset="0"/>
            </a:endParaRPr>
          </a:p>
          <a:p>
            <a:pPr lvl="1" algn="l" rtl="0">
              <a:buFont typeface="Arial" pitchFamily="34" charset="0"/>
              <a:buChar char="•"/>
              <a:defRPr/>
            </a:pPr>
            <a:r>
              <a:rPr lang="en-US" sz="2800" b="1" dirty="0" smtClean="0">
                <a:solidFill>
                  <a:srgbClr val="7030A0"/>
                </a:solidFill>
                <a:effectLst>
                  <a:outerShdw blurRad="38100" dist="38100" dir="2700000" algn="tl">
                    <a:srgbClr val="000000">
                      <a:alpha val="43137"/>
                    </a:srgbClr>
                  </a:outerShdw>
                </a:effectLst>
                <a:cs typeface="Arial" charset="0"/>
              </a:rPr>
              <a:t>   </a:t>
            </a:r>
            <a:r>
              <a:rPr lang="en-US" sz="2800" dirty="0" smtClean="0">
                <a:cs typeface="Arial" charset="0"/>
              </a:rPr>
              <a:t>Set that has no elements</a:t>
            </a:r>
          </a:p>
          <a:p>
            <a:pPr lvl="1" algn="l" rtl="0">
              <a:buFont typeface="Arial" pitchFamily="34" charset="0"/>
              <a:buChar char="•"/>
              <a:defRPr/>
            </a:pPr>
            <a:r>
              <a:rPr lang="en-US" sz="2800" dirty="0" smtClean="0">
                <a:cs typeface="Arial" charset="0"/>
              </a:rPr>
              <a:t>   Denoted by  </a:t>
            </a:r>
            <a:r>
              <a:rPr lang="en-US" sz="2800" b="1" dirty="0" smtClean="0">
                <a:solidFill>
                  <a:srgbClr val="C00000"/>
                </a:solidFill>
                <a:cs typeface="Arial" charset="0"/>
                <a:sym typeface="Symbol"/>
              </a:rPr>
              <a:t></a:t>
            </a:r>
            <a:r>
              <a:rPr lang="en-US" sz="2800" dirty="0" smtClean="0">
                <a:cs typeface="Arial" charset="0"/>
              </a:rPr>
              <a:t> or  </a:t>
            </a:r>
            <a:r>
              <a:rPr lang="en-US" sz="2800" b="1" dirty="0" smtClean="0">
                <a:solidFill>
                  <a:srgbClr val="C00000"/>
                </a:solidFill>
                <a:cs typeface="Arial" charset="0"/>
              </a:rPr>
              <a:t>{ }</a:t>
            </a:r>
          </a:p>
          <a:p>
            <a:pPr algn="l" rtl="0">
              <a:defRPr/>
            </a:pPr>
            <a:r>
              <a:rPr lang="en-GB" sz="2800" dirty="0" smtClean="0">
                <a:cs typeface="Arial" charset="0"/>
              </a:rPr>
              <a:t> </a:t>
            </a:r>
            <a:r>
              <a:rPr lang="en-GB" sz="2800" b="1" dirty="0" smtClean="0">
                <a:solidFill>
                  <a:schemeClr val="accent3">
                    <a:lumMod val="75000"/>
                  </a:schemeClr>
                </a:solidFill>
                <a:cs typeface="Arial" charset="0"/>
              </a:rPr>
              <a:t>Example</a:t>
            </a:r>
            <a:r>
              <a:rPr lang="en-GB" sz="2800" b="1" dirty="0">
                <a:solidFill>
                  <a:schemeClr val="accent3">
                    <a:lumMod val="75000"/>
                  </a:schemeClr>
                </a:solidFill>
                <a:cs typeface="Arial" charset="0"/>
              </a:rPr>
              <a:t>:</a:t>
            </a:r>
          </a:p>
          <a:p>
            <a:pPr algn="l" rtl="0">
              <a:defRPr/>
            </a:pPr>
            <a:r>
              <a:rPr lang="en-GB" sz="2800" dirty="0">
                <a:cs typeface="Arial" charset="0"/>
              </a:rPr>
              <a:t> </a:t>
            </a:r>
            <a:r>
              <a:rPr lang="en-GB" sz="2800" dirty="0" smtClean="0">
                <a:cs typeface="Arial" charset="0"/>
              </a:rPr>
              <a:t>The </a:t>
            </a:r>
            <a:r>
              <a:rPr lang="en-GB" sz="2800" dirty="0">
                <a:cs typeface="Arial" charset="0"/>
              </a:rPr>
              <a:t>set of all positive integers that are greater than their squares is the null set.</a:t>
            </a:r>
            <a:endParaRPr lang="en-US" sz="2800" dirty="0">
              <a:cs typeface="Arial" charset="0"/>
            </a:endParaRPr>
          </a:p>
          <a:p>
            <a:pPr algn="l" rtl="0">
              <a:defRPr/>
            </a:pPr>
            <a:r>
              <a:rPr lang="en-GB" sz="2800" b="1" dirty="0">
                <a:cs typeface="Arial" charset="0"/>
              </a:rPr>
              <a:t> </a:t>
            </a:r>
            <a:endParaRPr lang="en-US" sz="2800" dirty="0">
              <a:cs typeface="Arial" charset="0"/>
            </a:endParaRPr>
          </a:p>
          <a:p>
            <a:pPr algn="l" rtl="0">
              <a:defRPr/>
            </a:pPr>
            <a:r>
              <a:rPr lang="en-GB" sz="2800" b="1" dirty="0">
                <a:solidFill>
                  <a:srgbClr val="7030A0"/>
                </a:solidFill>
                <a:effectLst>
                  <a:outerShdw blurRad="38100" dist="38100" dir="2700000" algn="tl">
                    <a:srgbClr val="000000">
                      <a:alpha val="43137"/>
                    </a:srgbClr>
                  </a:outerShdw>
                </a:effectLst>
                <a:cs typeface="Arial" charset="0"/>
              </a:rPr>
              <a:t>Singleton set</a:t>
            </a:r>
            <a:endParaRPr lang="en-US" sz="2800" b="1" dirty="0">
              <a:solidFill>
                <a:srgbClr val="7030A0"/>
              </a:solidFill>
              <a:effectLst>
                <a:outerShdw blurRad="38100" dist="38100" dir="2700000" algn="tl">
                  <a:srgbClr val="000000">
                    <a:alpha val="43137"/>
                  </a:srgbClr>
                </a:outerShdw>
              </a:effectLst>
              <a:cs typeface="Arial" charset="0"/>
            </a:endParaRPr>
          </a:p>
          <a:p>
            <a:pPr lvl="1" algn="l" rtl="0">
              <a:buFont typeface="Arial" pitchFamily="34" charset="0"/>
              <a:buChar char="•"/>
              <a:defRPr/>
            </a:pPr>
            <a:r>
              <a:rPr lang="en-GB" sz="2800" dirty="0" smtClean="0">
                <a:cs typeface="Arial" charset="0"/>
              </a:rPr>
              <a:t>    A </a:t>
            </a:r>
            <a:r>
              <a:rPr lang="en-GB" sz="2800" dirty="0">
                <a:cs typeface="Arial" charset="0"/>
              </a:rPr>
              <a:t>set with one element is called a singleton set</a:t>
            </a:r>
            <a:r>
              <a:rPr lang="en-GB" sz="2800" dirty="0" smtClean="0">
                <a:cs typeface="Arial" charset="0"/>
              </a:rPr>
              <a:t>.</a:t>
            </a:r>
          </a:p>
          <a:p>
            <a:pPr algn="l" rtl="0">
              <a:defRPr/>
            </a:pPr>
            <a:r>
              <a:rPr lang="en-GB" sz="2800" b="1" dirty="0" smtClean="0">
                <a:solidFill>
                  <a:schemeClr val="accent3">
                    <a:lumMod val="75000"/>
                  </a:schemeClr>
                </a:solidFill>
                <a:cs typeface="Arial" charset="0"/>
              </a:rPr>
              <a:t>Example:</a:t>
            </a:r>
          </a:p>
          <a:p>
            <a:pPr algn="l" rtl="0">
              <a:defRPr/>
            </a:pPr>
            <a:r>
              <a:rPr lang="en-GB" sz="2800" dirty="0" smtClean="0">
                <a:cs typeface="Arial" charset="0"/>
              </a:rPr>
              <a:t> A = {2}</a:t>
            </a:r>
            <a:endParaRPr lang="en-US" sz="2800" dirty="0">
              <a:cs typeface="Arial" charset="0"/>
            </a:endParaRPr>
          </a:p>
          <a:p>
            <a:pPr marL="800100" lvl="1" indent="-342900" algn="l" rtl="0">
              <a:spcBef>
                <a:spcPct val="20000"/>
              </a:spcBef>
              <a:buClr>
                <a:schemeClr val="folHlink"/>
              </a:buClr>
              <a:buSzPct val="90000"/>
              <a:buFont typeface="Wingdings" pitchFamily="2" charset="2"/>
              <a:buChar char="n"/>
              <a:defRPr/>
            </a:pPr>
            <a:endParaRPr lang="en-US" sz="2400" dirty="0">
              <a:cs typeface="Arial" charset="0"/>
            </a:endParaRPr>
          </a:p>
          <a:p>
            <a:pPr algn="l" rtl="0">
              <a:defRPr/>
            </a:pPr>
            <a:endParaRPr lang="en-US" sz="2800" dirty="0">
              <a:cs typeface="Arial" charset="0"/>
            </a:endParaRPr>
          </a:p>
          <a:p>
            <a:pPr algn="l" rtl="0">
              <a:defRPr/>
            </a:pPr>
            <a:endParaRPr lang="en-US" sz="2800" dirty="0">
              <a:cs typeface="Arial" charset="0"/>
            </a:endParaRPr>
          </a:p>
          <a:p>
            <a:pPr algn="l" rtl="0">
              <a:defRPr/>
            </a:pPr>
            <a:r>
              <a:rPr lang="en-US" sz="2800" dirty="0">
                <a:cs typeface="Arial"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29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29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29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29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29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29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29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29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229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build="p" bldLvl="5"/>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 Equality</a:t>
            </a:r>
            <a:endParaRPr lang="en-US" dirty="0"/>
          </a:p>
        </p:txBody>
      </p:sp>
      <p:sp>
        <p:nvSpPr>
          <p:cNvPr id="3" name="Content Placeholder 2"/>
          <p:cNvSpPr>
            <a:spLocks noGrp="1"/>
          </p:cNvSpPr>
          <p:nvPr>
            <p:ph idx="1"/>
          </p:nvPr>
        </p:nvSpPr>
        <p:spPr/>
        <p:txBody>
          <a:bodyPr/>
          <a:lstStyle/>
          <a:p>
            <a:pPr>
              <a:buNone/>
            </a:pPr>
            <a:r>
              <a:rPr lang="en-US" b="1" dirty="0" smtClean="0"/>
              <a:t>   Definition</a:t>
            </a:r>
            <a:r>
              <a:rPr lang="en-US" dirty="0" smtClean="0"/>
              <a:t>: Two sets are </a:t>
            </a:r>
            <a:r>
              <a:rPr lang="en-US" i="1" dirty="0" smtClean="0"/>
              <a:t>equal</a:t>
            </a:r>
            <a:r>
              <a:rPr lang="en-US" dirty="0" smtClean="0"/>
              <a:t> if and only if they have the same elements. </a:t>
            </a:r>
          </a:p>
          <a:p>
            <a:pPr lvl="1"/>
            <a:r>
              <a:rPr lang="en-US" dirty="0" smtClean="0"/>
              <a:t>Therefore if A and B are sets, then A and B are equal if and only if                                         . </a:t>
            </a:r>
          </a:p>
          <a:p>
            <a:pPr lvl="1"/>
            <a:r>
              <a:rPr lang="en-US" dirty="0" smtClean="0"/>
              <a:t>We write </a:t>
            </a:r>
            <a:r>
              <a:rPr lang="en-US" i="1" dirty="0" smtClean="0"/>
              <a:t>A</a:t>
            </a:r>
            <a:r>
              <a:rPr lang="en-US" dirty="0" smtClean="0"/>
              <a:t> = </a:t>
            </a:r>
            <a:r>
              <a:rPr lang="en-US" i="1" dirty="0" smtClean="0"/>
              <a:t>B</a:t>
            </a:r>
            <a:r>
              <a:rPr lang="en-US" dirty="0" smtClean="0"/>
              <a:t> if </a:t>
            </a:r>
            <a:r>
              <a:rPr lang="en-US" i="1" dirty="0" smtClean="0"/>
              <a:t>A</a:t>
            </a:r>
            <a:r>
              <a:rPr lang="en-US" dirty="0" smtClean="0"/>
              <a:t> and </a:t>
            </a:r>
            <a:r>
              <a:rPr lang="en-US" i="1" dirty="0" smtClean="0"/>
              <a:t>B</a:t>
            </a:r>
            <a:r>
              <a:rPr lang="en-US" dirty="0" smtClean="0"/>
              <a:t> are equal sets.</a:t>
            </a:r>
          </a:p>
          <a:p>
            <a:pPr>
              <a:buNone/>
            </a:pPr>
            <a:r>
              <a:rPr lang="en-US" dirty="0" smtClean="0"/>
              <a:t>                </a:t>
            </a:r>
            <a:r>
              <a:rPr lang="en-US" dirty="0" smtClean="0">
                <a:latin typeface="Cambria Math" pitchFamily="18" charset="0"/>
                <a:ea typeface="Cambria Math" pitchFamily="18" charset="0"/>
              </a:rPr>
              <a:t>{1,3,5}   = {3, 5, 1}</a:t>
            </a:r>
          </a:p>
          <a:p>
            <a:pPr>
              <a:buNone/>
            </a:pPr>
            <a:r>
              <a:rPr lang="en-US" dirty="0" smtClean="0">
                <a:latin typeface="Cambria Math" pitchFamily="18" charset="0"/>
                <a:ea typeface="Cambria Math" pitchFamily="18" charset="0"/>
              </a:rPr>
              <a:t>                  {1,5,5,5,3,3,1} = {1,3,5}</a:t>
            </a:r>
            <a:endParaRPr lang="en-US" dirty="0">
              <a:latin typeface="Cambria Math" pitchFamily="18" charset="0"/>
              <a:ea typeface="Cambria Math" pitchFamily="18" charset="0"/>
            </a:endParaRPr>
          </a:p>
        </p:txBody>
      </p:sp>
      <p:pic>
        <p:nvPicPr>
          <p:cNvPr id="4" name="Picture 3" descr="addin_tmp.png"/>
          <p:cNvPicPr>
            <a:picLocks noChangeAspect="1"/>
          </p:cNvPicPr>
          <p:nvPr>
            <p:custDataLst>
              <p:tags r:id="rId1"/>
            </p:custDataLst>
          </p:nvPr>
        </p:nvPicPr>
        <p:blipFill>
          <a:blip r:embed="rId4" cstate="print"/>
          <a:stretch>
            <a:fillRect/>
          </a:stretch>
        </p:blipFill>
        <p:spPr>
          <a:xfrm>
            <a:off x="2819400" y="3200400"/>
            <a:ext cx="3231833" cy="382905"/>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عنصر نائب لرقم الشريحة 2"/>
          <p:cNvSpPr>
            <a:spLocks noGrp="1"/>
          </p:cNvSpPr>
          <p:nvPr>
            <p:ph type="sldNum" sz="quarter" idx="11"/>
          </p:nvPr>
        </p:nvSpPr>
        <p:spPr/>
        <p:txBody>
          <a:bodyPr/>
          <a:lstStyle/>
          <a:p>
            <a:pPr>
              <a:defRPr/>
            </a:pPr>
            <a:fld id="{1187307A-724C-4245-B162-74D38F3A7425}" type="slidenum">
              <a:rPr lang="en-US"/>
              <a:pPr>
                <a:defRPr/>
              </a:pPr>
              <a:t>15</a:t>
            </a:fld>
            <a:endParaRPr lang="en-US"/>
          </a:p>
        </p:txBody>
      </p:sp>
      <p:sp>
        <p:nvSpPr>
          <p:cNvPr id="157698" name="Text Box 2"/>
          <p:cNvSpPr txBox="1">
            <a:spLocks noChangeArrowheads="1"/>
          </p:cNvSpPr>
          <p:nvPr/>
        </p:nvSpPr>
        <p:spPr bwMode="auto">
          <a:xfrm>
            <a:off x="90488" y="152400"/>
            <a:ext cx="8961437" cy="579438"/>
          </a:xfrm>
          <a:prstGeom prst="rect">
            <a:avLst/>
          </a:prstGeom>
          <a:noFill/>
          <a:ln w="9525">
            <a:noFill/>
            <a:miter lim="800000"/>
            <a:headEnd/>
            <a:tailEnd/>
          </a:ln>
          <a:effectLst/>
        </p:spPr>
        <p:txBody>
          <a:bodyPr>
            <a:spAutoFit/>
          </a:bodyPr>
          <a:lstStyle/>
          <a:p>
            <a:pPr>
              <a:spcBef>
                <a:spcPct val="50000"/>
              </a:spcBef>
              <a:buClr>
                <a:srgbClr val="FF0000"/>
              </a:buClr>
              <a:buFont typeface="Wingdings" pitchFamily="2" charset="2"/>
              <a:buNone/>
              <a:defRPr/>
            </a:pPr>
            <a:r>
              <a:rPr lang="en-US" sz="3200" b="1">
                <a:solidFill>
                  <a:schemeClr val="tx2"/>
                </a:solidFill>
                <a:effectLst>
                  <a:outerShdw blurRad="38100" dist="38100" dir="2700000" algn="tl">
                    <a:srgbClr val="000000"/>
                  </a:outerShdw>
                </a:effectLst>
                <a:latin typeface="Comic Sans MS" pitchFamily="66" charset="0"/>
              </a:rPr>
              <a:t>Set Equality</a:t>
            </a:r>
          </a:p>
        </p:txBody>
      </p:sp>
      <p:sp>
        <p:nvSpPr>
          <p:cNvPr id="157699" name="Text Box 3"/>
          <p:cNvSpPr txBox="1">
            <a:spLocks noChangeArrowheads="1"/>
          </p:cNvSpPr>
          <p:nvPr/>
        </p:nvSpPr>
        <p:spPr bwMode="auto">
          <a:xfrm>
            <a:off x="381000" y="1066800"/>
            <a:ext cx="8534400" cy="2184400"/>
          </a:xfrm>
          <a:prstGeom prst="rect">
            <a:avLst/>
          </a:prstGeom>
          <a:noFill/>
          <a:ln w="9525">
            <a:noFill/>
            <a:miter lim="800000"/>
            <a:headEnd/>
            <a:tailEnd/>
          </a:ln>
        </p:spPr>
        <p:txBody>
          <a:bodyPr>
            <a:spAutoFit/>
          </a:bodyPr>
          <a:lstStyle/>
          <a:p>
            <a:pPr>
              <a:lnSpc>
                <a:spcPct val="90000"/>
              </a:lnSpc>
              <a:spcBef>
                <a:spcPct val="20000"/>
              </a:spcBef>
              <a:buClr>
                <a:srgbClr val="CC3300"/>
              </a:buClr>
              <a:buFont typeface="Wingdings" pitchFamily="2" charset="2"/>
              <a:buChar char="ü"/>
            </a:pPr>
            <a:r>
              <a:rPr lang="en-US" sz="2800" b="1">
                <a:latin typeface="Comic Sans MS" pitchFamily="66" charset="0"/>
                <a:sym typeface="Symbol" pitchFamily="18" charset="2"/>
              </a:rPr>
              <a:t> Two sets are </a:t>
            </a:r>
            <a:r>
              <a:rPr lang="en-US" sz="2800" b="1" i="1">
                <a:solidFill>
                  <a:srgbClr val="FF00FF"/>
                </a:solidFill>
                <a:latin typeface="Comic Sans MS" pitchFamily="66" charset="0"/>
                <a:sym typeface="Symbol" pitchFamily="18" charset="2"/>
              </a:rPr>
              <a:t>equal</a:t>
            </a:r>
            <a:r>
              <a:rPr lang="en-US" sz="2800" b="1" i="1">
                <a:latin typeface="Comic Sans MS" pitchFamily="66" charset="0"/>
                <a:sym typeface="Symbol" pitchFamily="18" charset="2"/>
              </a:rPr>
              <a:t> </a:t>
            </a:r>
            <a:r>
              <a:rPr lang="en-US" sz="2800" b="1">
                <a:latin typeface="Comic Sans MS" pitchFamily="66" charset="0"/>
                <a:sym typeface="Symbol" pitchFamily="18" charset="2"/>
              </a:rPr>
              <a:t>if and only if </a:t>
            </a:r>
            <a:r>
              <a:rPr lang="en-US" sz="2800" b="1">
                <a:solidFill>
                  <a:srgbClr val="FF00FF"/>
                </a:solidFill>
                <a:latin typeface="Comic Sans MS" pitchFamily="66" charset="0"/>
                <a:sym typeface="Symbol" pitchFamily="18" charset="2"/>
              </a:rPr>
              <a:t>they have</a:t>
            </a:r>
            <a:r>
              <a:rPr lang="en-US" sz="2800" b="1">
                <a:latin typeface="Comic Sans MS" pitchFamily="66" charset="0"/>
                <a:sym typeface="Symbol" pitchFamily="18" charset="2"/>
              </a:rPr>
              <a:t> the </a:t>
            </a:r>
            <a:r>
              <a:rPr lang="en-US" sz="2800" b="1">
                <a:solidFill>
                  <a:srgbClr val="FF00FF"/>
                </a:solidFill>
                <a:latin typeface="Comic Sans MS" pitchFamily="66" charset="0"/>
                <a:sym typeface="Symbol" pitchFamily="18" charset="2"/>
              </a:rPr>
              <a:t>same elements</a:t>
            </a:r>
            <a:r>
              <a:rPr lang="en-US" sz="2800" b="1">
                <a:latin typeface="Comic Sans MS" pitchFamily="66" charset="0"/>
                <a:sym typeface="Symbol" pitchFamily="18" charset="2"/>
              </a:rPr>
              <a:t>. </a:t>
            </a:r>
          </a:p>
          <a:p>
            <a:pPr>
              <a:lnSpc>
                <a:spcPct val="90000"/>
              </a:lnSpc>
              <a:spcBef>
                <a:spcPct val="20000"/>
              </a:spcBef>
            </a:pPr>
            <a:r>
              <a:rPr lang="en-US" sz="2800" b="1">
                <a:latin typeface="Comic Sans MS" pitchFamily="66" charset="0"/>
                <a:sym typeface="Symbol" pitchFamily="18" charset="2"/>
              </a:rPr>
              <a:t>That is, if A</a:t>
            </a:r>
            <a:r>
              <a:rPr lang="en-US" sz="2800" b="1" i="1">
                <a:latin typeface="Comic Sans MS" pitchFamily="66" charset="0"/>
                <a:sym typeface="Symbol" pitchFamily="18" charset="2"/>
              </a:rPr>
              <a:t> </a:t>
            </a:r>
            <a:r>
              <a:rPr lang="en-US" sz="2800" b="1">
                <a:latin typeface="Comic Sans MS" pitchFamily="66" charset="0"/>
                <a:sym typeface="Symbol" pitchFamily="18" charset="2"/>
              </a:rPr>
              <a:t>and B are sets, then A and B are equal if and only if ∀x(x</a:t>
            </a:r>
            <a:r>
              <a:rPr lang="en-US" sz="2800" b="1" i="1">
                <a:latin typeface="Comic Sans MS" pitchFamily="66" charset="0"/>
                <a:sym typeface="Symbol" pitchFamily="18" charset="2"/>
              </a:rPr>
              <a:t> </a:t>
            </a:r>
            <a:r>
              <a:rPr lang="en-US" sz="2800" b="1">
                <a:latin typeface="Comic Sans MS" pitchFamily="66" charset="0"/>
                <a:sym typeface="Symbol" pitchFamily="18" charset="2"/>
              </a:rPr>
              <a:t>∈ A</a:t>
            </a:r>
            <a:r>
              <a:rPr lang="en-US" sz="2800" b="1" i="1">
                <a:latin typeface="Comic Sans MS" pitchFamily="66" charset="0"/>
                <a:sym typeface="Symbol" pitchFamily="18" charset="2"/>
              </a:rPr>
              <a:t> </a:t>
            </a:r>
            <a:r>
              <a:rPr lang="en-US" sz="2800" b="1">
                <a:latin typeface="Comic Sans MS" pitchFamily="66" charset="0"/>
                <a:sym typeface="Symbol" pitchFamily="18" charset="2"/>
              </a:rPr>
              <a:t>↔ x</a:t>
            </a:r>
            <a:r>
              <a:rPr lang="en-US" sz="2800" b="1" i="1">
                <a:latin typeface="Comic Sans MS" pitchFamily="66" charset="0"/>
                <a:sym typeface="Symbol" pitchFamily="18" charset="2"/>
              </a:rPr>
              <a:t> </a:t>
            </a:r>
            <a:r>
              <a:rPr lang="en-US" sz="2800" b="1">
                <a:latin typeface="Comic Sans MS" pitchFamily="66" charset="0"/>
                <a:sym typeface="Symbol" pitchFamily="18" charset="2"/>
              </a:rPr>
              <a:t>∈ B).</a:t>
            </a:r>
          </a:p>
          <a:p>
            <a:pPr>
              <a:lnSpc>
                <a:spcPct val="90000"/>
              </a:lnSpc>
              <a:spcBef>
                <a:spcPct val="20000"/>
              </a:spcBef>
            </a:pPr>
            <a:r>
              <a:rPr lang="en-US" sz="2800" b="1">
                <a:latin typeface="Comic Sans MS" pitchFamily="66" charset="0"/>
                <a:sym typeface="Symbol" pitchFamily="18" charset="2"/>
              </a:rPr>
              <a:t>We write </a:t>
            </a:r>
            <a:r>
              <a:rPr lang="en-US" sz="2800" b="1" i="1">
                <a:solidFill>
                  <a:srgbClr val="FF00FF"/>
                </a:solidFill>
                <a:latin typeface="Comic Sans MS" pitchFamily="66" charset="0"/>
                <a:sym typeface="Symbol" pitchFamily="18" charset="2"/>
              </a:rPr>
              <a:t>A </a:t>
            </a:r>
            <a:r>
              <a:rPr lang="en-US" sz="2800" b="1">
                <a:solidFill>
                  <a:srgbClr val="FF00FF"/>
                </a:solidFill>
                <a:latin typeface="Comic Sans MS" pitchFamily="66" charset="0"/>
                <a:sym typeface="Symbol" pitchFamily="18" charset="2"/>
              </a:rPr>
              <a:t>= </a:t>
            </a:r>
            <a:r>
              <a:rPr lang="en-US" sz="2800" b="1" i="1">
                <a:solidFill>
                  <a:srgbClr val="FF00FF"/>
                </a:solidFill>
                <a:latin typeface="Comic Sans MS" pitchFamily="66" charset="0"/>
                <a:sym typeface="Symbol" pitchFamily="18" charset="2"/>
              </a:rPr>
              <a:t>B</a:t>
            </a:r>
            <a:r>
              <a:rPr lang="en-US" sz="2800" b="1" i="1">
                <a:latin typeface="Comic Sans MS" pitchFamily="66" charset="0"/>
                <a:sym typeface="Symbol" pitchFamily="18" charset="2"/>
              </a:rPr>
              <a:t> </a:t>
            </a:r>
            <a:r>
              <a:rPr lang="en-US" sz="2800" b="1">
                <a:latin typeface="Comic Sans MS" pitchFamily="66" charset="0"/>
                <a:sym typeface="Symbol" pitchFamily="18" charset="2"/>
              </a:rPr>
              <a:t>if </a:t>
            </a:r>
            <a:r>
              <a:rPr lang="en-US" sz="2800" b="1" i="1">
                <a:latin typeface="Comic Sans MS" pitchFamily="66" charset="0"/>
                <a:sym typeface="Symbol" pitchFamily="18" charset="2"/>
              </a:rPr>
              <a:t>A </a:t>
            </a:r>
            <a:r>
              <a:rPr lang="en-US" sz="2800" b="1">
                <a:latin typeface="Comic Sans MS" pitchFamily="66" charset="0"/>
                <a:sym typeface="Symbol" pitchFamily="18" charset="2"/>
              </a:rPr>
              <a:t>and </a:t>
            </a:r>
            <a:r>
              <a:rPr lang="en-US" sz="2800" b="1" i="1">
                <a:latin typeface="Comic Sans MS" pitchFamily="66" charset="0"/>
                <a:sym typeface="Symbol" pitchFamily="18" charset="2"/>
              </a:rPr>
              <a:t>B </a:t>
            </a:r>
            <a:r>
              <a:rPr lang="en-US" sz="2800" b="1">
                <a:latin typeface="Comic Sans MS" pitchFamily="66" charset="0"/>
                <a:sym typeface="Symbol" pitchFamily="18" charset="2"/>
              </a:rPr>
              <a:t>are equal sets.</a:t>
            </a:r>
          </a:p>
        </p:txBody>
      </p:sp>
      <p:sp>
        <p:nvSpPr>
          <p:cNvPr id="157700" name="Rectangle 4"/>
          <p:cNvSpPr>
            <a:spLocks noChangeArrowheads="1"/>
          </p:cNvSpPr>
          <p:nvPr/>
        </p:nvSpPr>
        <p:spPr bwMode="auto">
          <a:xfrm>
            <a:off x="457200" y="3505200"/>
            <a:ext cx="6705600" cy="685800"/>
          </a:xfrm>
          <a:prstGeom prst="rect">
            <a:avLst/>
          </a:prstGeom>
          <a:noFill/>
          <a:ln w="9525">
            <a:noFill/>
            <a:miter lim="800000"/>
            <a:headEnd/>
            <a:tailEnd/>
          </a:ln>
          <a:effectLst/>
        </p:spPr>
        <p:txBody>
          <a:bodyPr/>
          <a:lstStyle/>
          <a:p>
            <a:pPr>
              <a:spcBef>
                <a:spcPct val="20000"/>
              </a:spcBef>
              <a:spcAft>
                <a:spcPct val="30000"/>
              </a:spcAft>
              <a:buFontTx/>
              <a:buChar char="•"/>
              <a:defRPr/>
            </a:pPr>
            <a:r>
              <a:rPr lang="en-US" sz="2800" b="1">
                <a:effectLst>
                  <a:outerShdw blurRad="38100" dist="38100" dir="2700000" algn="tl">
                    <a:srgbClr val="000000"/>
                  </a:outerShdw>
                </a:effectLst>
                <a:latin typeface="Comic Sans MS" pitchFamily="66" charset="0"/>
                <a:sym typeface="Symbol" pitchFamily="18" charset="2"/>
              </a:rPr>
              <a:t> </a:t>
            </a:r>
            <a:r>
              <a:rPr lang="en-US" sz="2400" b="1">
                <a:effectLst>
                  <a:outerShdw blurRad="38100" dist="38100" dir="2700000" algn="tl">
                    <a:srgbClr val="000000"/>
                  </a:outerShdw>
                </a:effectLst>
                <a:latin typeface="Comic Sans MS" pitchFamily="66" charset="0"/>
                <a:sym typeface="Symbol" pitchFamily="18" charset="2"/>
              </a:rPr>
              <a:t>A = {9, 2, 7, -3}, B = {7, 9, -3, 2} :</a:t>
            </a:r>
          </a:p>
        </p:txBody>
      </p:sp>
      <p:sp>
        <p:nvSpPr>
          <p:cNvPr id="157701" name="Rectangle 5"/>
          <p:cNvSpPr>
            <a:spLocks noChangeArrowheads="1"/>
          </p:cNvSpPr>
          <p:nvPr/>
        </p:nvSpPr>
        <p:spPr bwMode="auto">
          <a:xfrm>
            <a:off x="7315200" y="3581400"/>
            <a:ext cx="1371600" cy="685800"/>
          </a:xfrm>
          <a:prstGeom prst="rect">
            <a:avLst/>
          </a:prstGeom>
          <a:noFill/>
          <a:ln w="9525">
            <a:noFill/>
            <a:miter lim="800000"/>
            <a:headEnd/>
            <a:tailEnd/>
          </a:ln>
          <a:effectLst/>
        </p:spPr>
        <p:txBody>
          <a:bodyPr/>
          <a:lstStyle/>
          <a:p>
            <a:pPr>
              <a:spcBef>
                <a:spcPct val="20000"/>
              </a:spcBef>
              <a:spcAft>
                <a:spcPct val="30000"/>
              </a:spcAft>
              <a:defRPr/>
            </a:pPr>
            <a:r>
              <a:rPr lang="en-US" sz="2800" b="1">
                <a:solidFill>
                  <a:srgbClr val="00FF00"/>
                </a:solidFill>
                <a:effectLst>
                  <a:outerShdw blurRad="38100" dist="38100" dir="2700000" algn="tl">
                    <a:srgbClr val="000000"/>
                  </a:outerShdw>
                </a:effectLst>
                <a:latin typeface="Comic Sans MS" pitchFamily="66" charset="0"/>
                <a:sym typeface="Symbol" pitchFamily="18" charset="2"/>
              </a:rPr>
              <a:t>A = B</a:t>
            </a:r>
          </a:p>
        </p:txBody>
      </p:sp>
      <p:sp>
        <p:nvSpPr>
          <p:cNvPr id="157702" name="Rectangle 6"/>
          <p:cNvSpPr>
            <a:spLocks noChangeArrowheads="1"/>
          </p:cNvSpPr>
          <p:nvPr/>
        </p:nvSpPr>
        <p:spPr bwMode="auto">
          <a:xfrm>
            <a:off x="457200" y="4191000"/>
            <a:ext cx="6781800" cy="990600"/>
          </a:xfrm>
          <a:prstGeom prst="rect">
            <a:avLst/>
          </a:prstGeom>
          <a:noFill/>
          <a:ln w="9525">
            <a:noFill/>
            <a:miter lim="800000"/>
            <a:headEnd/>
            <a:tailEnd/>
          </a:ln>
          <a:effectLst/>
        </p:spPr>
        <p:txBody>
          <a:bodyPr/>
          <a:lstStyle/>
          <a:p>
            <a:pPr>
              <a:spcBef>
                <a:spcPct val="20000"/>
              </a:spcBef>
              <a:spcAft>
                <a:spcPct val="30000"/>
              </a:spcAft>
              <a:buFontTx/>
              <a:buChar char="•"/>
              <a:defRPr/>
            </a:pPr>
            <a:r>
              <a:rPr lang="en-US" sz="2800" b="1">
                <a:effectLst>
                  <a:outerShdw blurRad="38100" dist="38100" dir="2700000" algn="tl">
                    <a:srgbClr val="000000"/>
                  </a:outerShdw>
                </a:effectLst>
                <a:latin typeface="Comic Sans MS" pitchFamily="66" charset="0"/>
                <a:sym typeface="Symbol" pitchFamily="18" charset="2"/>
              </a:rPr>
              <a:t> </a:t>
            </a:r>
            <a:r>
              <a:rPr lang="en-US" sz="2400" b="1">
                <a:effectLst>
                  <a:outerShdw blurRad="38100" dist="38100" dir="2700000" algn="tl">
                    <a:srgbClr val="000000"/>
                  </a:outerShdw>
                </a:effectLst>
                <a:latin typeface="Comic Sans MS" pitchFamily="66" charset="0"/>
                <a:sym typeface="Symbol" pitchFamily="18" charset="2"/>
              </a:rPr>
              <a:t>A = {</a:t>
            </a:r>
            <a:r>
              <a:rPr lang="en-US" sz="2400" b="1">
                <a:solidFill>
                  <a:srgbClr val="FF00FF"/>
                </a:solidFill>
                <a:effectLst>
                  <a:outerShdw blurRad="38100" dist="38100" dir="2700000" algn="tl">
                    <a:srgbClr val="000000"/>
                  </a:outerShdw>
                </a:effectLst>
                <a:latin typeface="Comic Sans MS" pitchFamily="66" charset="0"/>
                <a:sym typeface="Symbol" pitchFamily="18" charset="2"/>
              </a:rPr>
              <a:t>dog</a:t>
            </a:r>
            <a:r>
              <a:rPr lang="en-US" sz="2400" b="1">
                <a:effectLst>
                  <a:outerShdw blurRad="38100" dist="38100" dir="2700000" algn="tl">
                    <a:srgbClr val="000000"/>
                  </a:outerShdw>
                </a:effectLst>
                <a:latin typeface="Comic Sans MS" pitchFamily="66" charset="0"/>
                <a:sym typeface="Symbol" pitchFamily="18" charset="2"/>
              </a:rPr>
              <a:t>, </a:t>
            </a:r>
            <a:r>
              <a:rPr lang="en-US" sz="2400" b="1">
                <a:solidFill>
                  <a:srgbClr val="00FF00"/>
                </a:solidFill>
                <a:effectLst>
                  <a:outerShdw blurRad="38100" dist="38100" dir="2700000" algn="tl">
                    <a:srgbClr val="000000"/>
                  </a:outerShdw>
                </a:effectLst>
                <a:latin typeface="Comic Sans MS" pitchFamily="66" charset="0"/>
                <a:sym typeface="Symbol" pitchFamily="18" charset="2"/>
              </a:rPr>
              <a:t>cat</a:t>
            </a:r>
            <a:r>
              <a:rPr lang="en-US" sz="2400" b="1">
                <a:effectLst>
                  <a:outerShdw blurRad="38100" dist="38100" dir="2700000" algn="tl">
                    <a:srgbClr val="000000"/>
                  </a:outerShdw>
                </a:effectLst>
                <a:latin typeface="Comic Sans MS" pitchFamily="66" charset="0"/>
                <a:sym typeface="Symbol" pitchFamily="18" charset="2"/>
              </a:rPr>
              <a:t>, </a:t>
            </a:r>
            <a:r>
              <a:rPr lang="en-US" sz="2400" b="1">
                <a:solidFill>
                  <a:schemeClr val="tx2"/>
                </a:solidFill>
                <a:effectLst>
                  <a:outerShdw blurRad="38100" dist="38100" dir="2700000" algn="tl">
                    <a:srgbClr val="000000"/>
                  </a:outerShdw>
                </a:effectLst>
                <a:latin typeface="Comic Sans MS" pitchFamily="66" charset="0"/>
                <a:sym typeface="Symbol" pitchFamily="18" charset="2"/>
              </a:rPr>
              <a:t>horse</a:t>
            </a:r>
            <a:r>
              <a:rPr lang="en-US" sz="2400" b="1">
                <a:effectLst>
                  <a:outerShdw blurRad="38100" dist="38100" dir="2700000" algn="tl">
                    <a:srgbClr val="000000"/>
                  </a:outerShdw>
                </a:effectLst>
                <a:latin typeface="Comic Sans MS" pitchFamily="66" charset="0"/>
                <a:sym typeface="Symbol" pitchFamily="18" charset="2"/>
              </a:rPr>
              <a:t>}, </a:t>
            </a:r>
            <a:br>
              <a:rPr lang="en-US" sz="2400" b="1">
                <a:effectLst>
                  <a:outerShdw blurRad="38100" dist="38100" dir="2700000" algn="tl">
                    <a:srgbClr val="000000"/>
                  </a:outerShdw>
                </a:effectLst>
                <a:latin typeface="Comic Sans MS" pitchFamily="66" charset="0"/>
                <a:sym typeface="Symbol" pitchFamily="18" charset="2"/>
              </a:rPr>
            </a:br>
            <a:r>
              <a:rPr lang="en-US" sz="2400" b="1">
                <a:effectLst>
                  <a:outerShdw blurRad="38100" dist="38100" dir="2700000" algn="tl">
                    <a:srgbClr val="000000"/>
                  </a:outerShdw>
                </a:effectLst>
                <a:latin typeface="Comic Sans MS" pitchFamily="66" charset="0"/>
                <a:sym typeface="Symbol" pitchFamily="18" charset="2"/>
              </a:rPr>
              <a:t>  B = {</a:t>
            </a:r>
            <a:r>
              <a:rPr lang="en-US" sz="2400" b="1">
                <a:solidFill>
                  <a:srgbClr val="00FF00"/>
                </a:solidFill>
                <a:effectLst>
                  <a:outerShdw blurRad="38100" dist="38100" dir="2700000" algn="tl">
                    <a:srgbClr val="000000"/>
                  </a:outerShdw>
                </a:effectLst>
                <a:latin typeface="Comic Sans MS" pitchFamily="66" charset="0"/>
                <a:sym typeface="Symbol" pitchFamily="18" charset="2"/>
              </a:rPr>
              <a:t>cat</a:t>
            </a:r>
            <a:r>
              <a:rPr lang="en-US" sz="2400" b="1">
                <a:effectLst>
                  <a:outerShdw blurRad="38100" dist="38100" dir="2700000" algn="tl">
                    <a:srgbClr val="000000"/>
                  </a:outerShdw>
                </a:effectLst>
                <a:latin typeface="Comic Sans MS" pitchFamily="66" charset="0"/>
                <a:sym typeface="Symbol" pitchFamily="18" charset="2"/>
              </a:rPr>
              <a:t>, </a:t>
            </a:r>
            <a:r>
              <a:rPr lang="en-US" sz="2400" b="1">
                <a:solidFill>
                  <a:schemeClr val="tx2"/>
                </a:solidFill>
                <a:effectLst>
                  <a:outerShdw blurRad="38100" dist="38100" dir="2700000" algn="tl">
                    <a:srgbClr val="000000"/>
                  </a:outerShdw>
                </a:effectLst>
                <a:latin typeface="Comic Sans MS" pitchFamily="66" charset="0"/>
                <a:sym typeface="Symbol" pitchFamily="18" charset="2"/>
              </a:rPr>
              <a:t>horse</a:t>
            </a:r>
            <a:r>
              <a:rPr lang="en-US" sz="2400" b="1">
                <a:effectLst>
                  <a:outerShdw blurRad="38100" dist="38100" dir="2700000" algn="tl">
                    <a:srgbClr val="000000"/>
                  </a:outerShdw>
                </a:effectLst>
                <a:latin typeface="Comic Sans MS" pitchFamily="66" charset="0"/>
                <a:sym typeface="Symbol" pitchFamily="18" charset="2"/>
              </a:rPr>
              <a:t>, elephant, </a:t>
            </a:r>
            <a:r>
              <a:rPr lang="en-US" sz="2400" b="1">
                <a:solidFill>
                  <a:srgbClr val="FF00FF"/>
                </a:solidFill>
                <a:effectLst>
                  <a:outerShdw blurRad="38100" dist="38100" dir="2700000" algn="tl">
                    <a:srgbClr val="000000"/>
                  </a:outerShdw>
                </a:effectLst>
                <a:latin typeface="Comic Sans MS" pitchFamily="66" charset="0"/>
                <a:sym typeface="Symbol" pitchFamily="18" charset="2"/>
              </a:rPr>
              <a:t>dog</a:t>
            </a:r>
            <a:r>
              <a:rPr lang="en-US" sz="2400" b="1">
                <a:effectLst>
                  <a:outerShdw blurRad="38100" dist="38100" dir="2700000" algn="tl">
                    <a:srgbClr val="000000"/>
                  </a:outerShdw>
                </a:effectLst>
                <a:latin typeface="Comic Sans MS" pitchFamily="66" charset="0"/>
                <a:sym typeface="Symbol" pitchFamily="18" charset="2"/>
              </a:rPr>
              <a:t>} :</a:t>
            </a:r>
          </a:p>
        </p:txBody>
      </p:sp>
      <p:sp>
        <p:nvSpPr>
          <p:cNvPr id="157703" name="Rectangle 7"/>
          <p:cNvSpPr>
            <a:spLocks noChangeArrowheads="1"/>
          </p:cNvSpPr>
          <p:nvPr/>
        </p:nvSpPr>
        <p:spPr bwMode="auto">
          <a:xfrm>
            <a:off x="7315200" y="4495800"/>
            <a:ext cx="1371600" cy="685800"/>
          </a:xfrm>
          <a:prstGeom prst="rect">
            <a:avLst/>
          </a:prstGeom>
          <a:noFill/>
          <a:ln w="9525">
            <a:noFill/>
            <a:miter lim="800000"/>
            <a:headEnd/>
            <a:tailEnd/>
          </a:ln>
          <a:effectLst/>
        </p:spPr>
        <p:txBody>
          <a:bodyPr/>
          <a:lstStyle/>
          <a:p>
            <a:pPr>
              <a:spcBef>
                <a:spcPct val="20000"/>
              </a:spcBef>
              <a:spcAft>
                <a:spcPct val="30000"/>
              </a:spcAft>
              <a:defRPr/>
            </a:pPr>
            <a:r>
              <a:rPr lang="en-US" sz="2800" b="1">
                <a:solidFill>
                  <a:srgbClr val="CC3300"/>
                </a:solidFill>
                <a:effectLst>
                  <a:outerShdw blurRad="38100" dist="38100" dir="2700000" algn="tl">
                    <a:srgbClr val="000000"/>
                  </a:outerShdw>
                </a:effectLst>
                <a:latin typeface="Comic Sans MS" pitchFamily="66" charset="0"/>
                <a:sym typeface="Symbol" pitchFamily="18" charset="2"/>
              </a:rPr>
              <a:t>A  B</a:t>
            </a:r>
          </a:p>
        </p:txBody>
      </p:sp>
      <p:sp>
        <p:nvSpPr>
          <p:cNvPr id="157704" name="Rectangle 8"/>
          <p:cNvSpPr>
            <a:spLocks noChangeArrowheads="1"/>
          </p:cNvSpPr>
          <p:nvPr/>
        </p:nvSpPr>
        <p:spPr bwMode="auto">
          <a:xfrm>
            <a:off x="457200" y="5410200"/>
            <a:ext cx="6019800" cy="990600"/>
          </a:xfrm>
          <a:prstGeom prst="rect">
            <a:avLst/>
          </a:prstGeom>
          <a:noFill/>
          <a:ln w="9525">
            <a:noFill/>
            <a:miter lim="800000"/>
            <a:headEnd/>
            <a:tailEnd/>
          </a:ln>
          <a:effectLst/>
        </p:spPr>
        <p:txBody>
          <a:bodyPr/>
          <a:lstStyle/>
          <a:p>
            <a:pPr>
              <a:spcBef>
                <a:spcPct val="20000"/>
              </a:spcBef>
              <a:spcAft>
                <a:spcPct val="30000"/>
              </a:spcAft>
              <a:buFontTx/>
              <a:buChar char="•"/>
              <a:defRPr/>
            </a:pPr>
            <a:r>
              <a:rPr lang="en-US" sz="2800" b="1">
                <a:effectLst>
                  <a:outerShdw blurRad="38100" dist="38100" dir="2700000" algn="tl">
                    <a:srgbClr val="000000"/>
                  </a:outerShdw>
                </a:effectLst>
                <a:latin typeface="Comic Sans MS" pitchFamily="66" charset="0"/>
                <a:sym typeface="Symbol" pitchFamily="18" charset="2"/>
              </a:rPr>
              <a:t> </a:t>
            </a:r>
            <a:r>
              <a:rPr lang="en-US" sz="2400" b="1">
                <a:effectLst>
                  <a:outerShdw blurRad="38100" dist="38100" dir="2700000" algn="tl">
                    <a:srgbClr val="000000"/>
                  </a:outerShdw>
                </a:effectLst>
                <a:latin typeface="Comic Sans MS" pitchFamily="66" charset="0"/>
                <a:sym typeface="Symbol" pitchFamily="18" charset="2"/>
              </a:rPr>
              <a:t>A = {dog, cat, horse}, </a:t>
            </a:r>
            <a:br>
              <a:rPr lang="en-US" sz="2400" b="1">
                <a:effectLst>
                  <a:outerShdw blurRad="38100" dist="38100" dir="2700000" algn="tl">
                    <a:srgbClr val="000000"/>
                  </a:outerShdw>
                </a:effectLst>
                <a:latin typeface="Comic Sans MS" pitchFamily="66" charset="0"/>
                <a:sym typeface="Symbol" pitchFamily="18" charset="2"/>
              </a:rPr>
            </a:br>
            <a:r>
              <a:rPr lang="en-US" sz="2400" b="1">
                <a:effectLst>
                  <a:outerShdw blurRad="38100" dist="38100" dir="2700000" algn="tl">
                    <a:srgbClr val="000000"/>
                  </a:outerShdw>
                </a:effectLst>
                <a:latin typeface="Comic Sans MS" pitchFamily="66" charset="0"/>
                <a:sym typeface="Symbol" pitchFamily="18" charset="2"/>
              </a:rPr>
              <a:t>  B = {cat, horse, dog, dog} :</a:t>
            </a:r>
          </a:p>
        </p:txBody>
      </p:sp>
      <p:sp>
        <p:nvSpPr>
          <p:cNvPr id="157705" name="Rectangle 9"/>
          <p:cNvSpPr>
            <a:spLocks noChangeArrowheads="1"/>
          </p:cNvSpPr>
          <p:nvPr/>
        </p:nvSpPr>
        <p:spPr bwMode="auto">
          <a:xfrm>
            <a:off x="7315200" y="5638800"/>
            <a:ext cx="1371600" cy="685800"/>
          </a:xfrm>
          <a:prstGeom prst="rect">
            <a:avLst/>
          </a:prstGeom>
          <a:noFill/>
          <a:ln w="9525">
            <a:noFill/>
            <a:miter lim="800000"/>
            <a:headEnd/>
            <a:tailEnd/>
          </a:ln>
          <a:effectLst/>
        </p:spPr>
        <p:txBody>
          <a:bodyPr/>
          <a:lstStyle/>
          <a:p>
            <a:pPr>
              <a:spcBef>
                <a:spcPct val="20000"/>
              </a:spcBef>
              <a:spcAft>
                <a:spcPct val="30000"/>
              </a:spcAft>
              <a:defRPr/>
            </a:pPr>
            <a:r>
              <a:rPr lang="en-US" sz="2800" b="1">
                <a:solidFill>
                  <a:srgbClr val="00FF00"/>
                </a:solidFill>
                <a:effectLst>
                  <a:outerShdw blurRad="38100" dist="38100" dir="2700000" algn="tl">
                    <a:srgbClr val="000000"/>
                  </a:outerShdw>
                </a:effectLst>
                <a:latin typeface="Comic Sans MS" pitchFamily="66" charset="0"/>
                <a:sym typeface="Symbol" pitchFamily="18" charset="2"/>
              </a:rPr>
              <a:t>A = B</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769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5770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5770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5770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5770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5770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577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9" grpId="0" autoUpdateAnimBg="0"/>
      <p:bldP spid="157700" grpId="0" autoUpdateAnimBg="0"/>
      <p:bldP spid="157701" grpId="0" autoUpdateAnimBg="0"/>
      <p:bldP spid="157702" grpId="0" autoUpdateAnimBg="0"/>
      <p:bldP spid="157703" grpId="0" autoUpdateAnimBg="0"/>
      <p:bldP spid="157704" grpId="0" autoUpdateAnimBg="0"/>
      <p:bldP spid="157705"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Subsets</a:t>
            </a:r>
            <a:endParaRPr lang="en-US" dirty="0"/>
          </a:p>
        </p:txBody>
      </p:sp>
      <p:sp>
        <p:nvSpPr>
          <p:cNvPr id="3" name="Content Placeholder 2"/>
          <p:cNvSpPr>
            <a:spLocks noGrp="1"/>
          </p:cNvSpPr>
          <p:nvPr>
            <p:ph idx="1"/>
          </p:nvPr>
        </p:nvSpPr>
        <p:spPr/>
        <p:txBody>
          <a:bodyPr>
            <a:normAutofit/>
          </a:bodyPr>
          <a:lstStyle/>
          <a:p>
            <a:pPr>
              <a:buNone/>
            </a:pPr>
            <a:r>
              <a:rPr lang="en-US" b="1" dirty="0" smtClean="0"/>
              <a:t>   Definition</a:t>
            </a:r>
            <a:r>
              <a:rPr lang="en-US" dirty="0" smtClean="0"/>
              <a:t>:  The set </a:t>
            </a:r>
            <a:r>
              <a:rPr lang="en-US" i="1" dirty="0" smtClean="0"/>
              <a:t>A</a:t>
            </a:r>
            <a:r>
              <a:rPr lang="en-US" dirty="0" smtClean="0"/>
              <a:t> is a </a:t>
            </a:r>
            <a:r>
              <a:rPr lang="en-US" i="1" dirty="0" smtClean="0"/>
              <a:t>subset</a:t>
            </a:r>
            <a:r>
              <a:rPr lang="en-US" dirty="0" smtClean="0"/>
              <a:t> of </a:t>
            </a:r>
            <a:r>
              <a:rPr lang="en-US" i="1" dirty="0" smtClean="0"/>
              <a:t>B</a:t>
            </a:r>
            <a:r>
              <a:rPr lang="en-US" dirty="0" smtClean="0"/>
              <a:t>, if and only if every element of </a:t>
            </a:r>
            <a:r>
              <a:rPr lang="en-US" i="1" dirty="0" smtClean="0"/>
              <a:t>A</a:t>
            </a:r>
            <a:r>
              <a:rPr lang="en-US" dirty="0" smtClean="0"/>
              <a:t> is also an element of </a:t>
            </a:r>
            <a:r>
              <a:rPr lang="en-US" i="1" dirty="0" smtClean="0"/>
              <a:t>B</a:t>
            </a:r>
            <a:r>
              <a:rPr lang="en-US" dirty="0" smtClean="0"/>
              <a:t>.  </a:t>
            </a:r>
          </a:p>
          <a:p>
            <a:pPr lvl="1"/>
            <a:r>
              <a:rPr lang="en-US" dirty="0" smtClean="0"/>
              <a:t>The notation </a:t>
            </a:r>
            <a:r>
              <a:rPr lang="en-US" i="1" dirty="0" smtClean="0">
                <a:latin typeface="Cambria Math" pitchFamily="18" charset="0"/>
                <a:ea typeface="Cambria Math" pitchFamily="18" charset="0"/>
              </a:rPr>
              <a:t>A</a:t>
            </a:r>
            <a:r>
              <a:rPr lang="en-US" dirty="0" smtClean="0">
                <a:latin typeface="Cambria Math" pitchFamily="18" charset="0"/>
                <a:ea typeface="Cambria Math" pitchFamily="18" charset="0"/>
              </a:rPr>
              <a:t> ⊆ </a:t>
            </a:r>
            <a:r>
              <a:rPr lang="en-US" i="1" dirty="0" smtClean="0">
                <a:latin typeface="Cambria Math" pitchFamily="18" charset="0"/>
                <a:ea typeface="Cambria Math" pitchFamily="18" charset="0"/>
              </a:rPr>
              <a:t>B</a:t>
            </a:r>
            <a:r>
              <a:rPr lang="en-US" dirty="0" smtClean="0">
                <a:latin typeface="Cambria Math" pitchFamily="18" charset="0"/>
                <a:ea typeface="Cambria Math" pitchFamily="18" charset="0"/>
              </a:rPr>
              <a:t>  is used </a:t>
            </a:r>
            <a:r>
              <a:rPr lang="en-US" dirty="0" smtClean="0">
                <a:latin typeface="Cambria Math"/>
                <a:ea typeface="Cambria Math"/>
              </a:rPr>
              <a:t>to indicate that </a:t>
            </a:r>
            <a:r>
              <a:rPr lang="en-US" i="1" dirty="0" smtClean="0">
                <a:latin typeface="Cambria Math"/>
                <a:ea typeface="Cambria Math"/>
              </a:rPr>
              <a:t>A</a:t>
            </a:r>
            <a:r>
              <a:rPr lang="en-US" dirty="0" smtClean="0">
                <a:latin typeface="Cambria Math"/>
                <a:ea typeface="Cambria Math"/>
              </a:rPr>
              <a:t> is a subset of the set </a:t>
            </a:r>
            <a:r>
              <a:rPr lang="en-US" i="1" dirty="0" smtClean="0">
                <a:latin typeface="Cambria Math"/>
                <a:ea typeface="Cambria Math"/>
              </a:rPr>
              <a:t>B</a:t>
            </a:r>
            <a:r>
              <a:rPr lang="en-US" dirty="0" smtClean="0">
                <a:latin typeface="Cambria Math"/>
                <a:ea typeface="Cambria Math"/>
              </a:rPr>
              <a:t>. </a:t>
            </a:r>
          </a:p>
          <a:p>
            <a:pPr lvl="1"/>
            <a:r>
              <a:rPr lang="en-US" i="1" dirty="0" smtClean="0">
                <a:latin typeface="Cambria Math" pitchFamily="18" charset="0"/>
                <a:ea typeface="Cambria Math" pitchFamily="18" charset="0"/>
              </a:rPr>
              <a:t>A</a:t>
            </a:r>
            <a:r>
              <a:rPr lang="en-US" dirty="0" smtClean="0">
                <a:latin typeface="Cambria Math" pitchFamily="18" charset="0"/>
                <a:ea typeface="Cambria Math" pitchFamily="18" charset="0"/>
              </a:rPr>
              <a:t> ⊆ </a:t>
            </a:r>
            <a:r>
              <a:rPr lang="en-US" i="1" dirty="0" smtClean="0">
                <a:latin typeface="Cambria Math" pitchFamily="18" charset="0"/>
                <a:ea typeface="Cambria Math" pitchFamily="18" charset="0"/>
              </a:rPr>
              <a:t>B</a:t>
            </a:r>
            <a:r>
              <a:rPr lang="en-US" dirty="0" smtClean="0">
                <a:latin typeface="Cambria Math" pitchFamily="18" charset="0"/>
                <a:ea typeface="Cambria Math" pitchFamily="18" charset="0"/>
              </a:rPr>
              <a:t>   holds if and only if                                            </a:t>
            </a:r>
            <a:r>
              <a:rPr lang="en-US" dirty="0" smtClean="0"/>
              <a:t>is true. </a:t>
            </a:r>
          </a:p>
          <a:p>
            <a:pPr marL="1124712" lvl="2" indent="-457200">
              <a:buFont typeface="+mj-lt"/>
              <a:buAutoNum type="arabicPeriod"/>
            </a:pPr>
            <a:r>
              <a:rPr lang="en-US" dirty="0" smtClean="0"/>
              <a:t>Because </a:t>
            </a:r>
            <a:r>
              <a:rPr lang="en-US" i="1" dirty="0" smtClean="0">
                <a:latin typeface="Cambria Math" pitchFamily="18" charset="0"/>
                <a:ea typeface="Cambria Math" pitchFamily="18" charset="0"/>
              </a:rPr>
              <a:t>a</a:t>
            </a:r>
            <a:r>
              <a:rPr lang="en-US" dirty="0" smtClean="0">
                <a:latin typeface="Cambria Math" pitchFamily="18" charset="0"/>
                <a:ea typeface="Cambria Math" pitchFamily="18" charset="0"/>
              </a:rPr>
              <a:t> ∈ </a:t>
            </a:r>
            <a:r>
              <a:rPr lang="en-US" dirty="0" smtClean="0">
                <a:latin typeface="Cambria Math"/>
                <a:ea typeface="Cambria Math"/>
              </a:rPr>
              <a:t>∅</a:t>
            </a:r>
            <a:r>
              <a:rPr lang="en-US" dirty="0" smtClean="0">
                <a:latin typeface="MS Reference Sans Serif" pitchFamily="34" charset="0"/>
                <a:ea typeface="Cambria Math" pitchFamily="18" charset="0"/>
              </a:rPr>
              <a:t>  </a:t>
            </a:r>
            <a:r>
              <a:rPr lang="en-US" dirty="0" smtClean="0"/>
              <a:t>is  always false, </a:t>
            </a:r>
            <a:r>
              <a:rPr lang="en-US" dirty="0" smtClean="0">
                <a:latin typeface="Cambria Math"/>
                <a:ea typeface="Cambria Math"/>
              </a:rPr>
              <a:t>∅ </a:t>
            </a:r>
            <a:r>
              <a:rPr lang="en-US" dirty="0" smtClean="0">
                <a:latin typeface="Cambria Math" pitchFamily="18" charset="0"/>
                <a:ea typeface="Cambria Math" pitchFamily="18" charset="0"/>
              </a:rPr>
              <a:t>⊆ </a:t>
            </a:r>
            <a:r>
              <a:rPr lang="en-US" i="1" dirty="0" smtClean="0">
                <a:latin typeface="Cambria Math" pitchFamily="18" charset="0"/>
                <a:ea typeface="Cambria Math" pitchFamily="18" charset="0"/>
              </a:rPr>
              <a:t>S</a:t>
            </a:r>
            <a:r>
              <a:rPr lang="en-US" dirty="0" smtClean="0"/>
              <a:t> ,for every  set </a:t>
            </a:r>
            <a:r>
              <a:rPr lang="en-US" i="1" dirty="0" smtClean="0"/>
              <a:t>S</a:t>
            </a:r>
            <a:r>
              <a:rPr lang="en-US" dirty="0" smtClean="0"/>
              <a:t>.     </a:t>
            </a:r>
            <a:endParaRPr lang="en-US" b="1" dirty="0" smtClean="0"/>
          </a:p>
          <a:p>
            <a:pPr marL="1124712" lvl="2" indent="-457200">
              <a:buFont typeface="+mj-lt"/>
              <a:buAutoNum type="arabicPeriod"/>
            </a:pPr>
            <a:r>
              <a:rPr lang="en-US" dirty="0" smtClean="0"/>
              <a:t> Because </a:t>
            </a:r>
            <a:r>
              <a:rPr lang="en-US" i="1" dirty="0" smtClean="0">
                <a:latin typeface="Cambria Math" pitchFamily="18" charset="0"/>
                <a:ea typeface="Cambria Math" pitchFamily="18" charset="0"/>
              </a:rPr>
              <a:t>a</a:t>
            </a:r>
            <a:r>
              <a:rPr lang="en-US" dirty="0" smtClean="0">
                <a:latin typeface="Cambria Math" pitchFamily="18" charset="0"/>
                <a:ea typeface="Cambria Math" pitchFamily="18" charset="0"/>
              </a:rPr>
              <a:t> ∈ </a:t>
            </a:r>
            <a:r>
              <a:rPr lang="en-US" i="1" dirty="0" smtClean="0">
                <a:latin typeface="Cambria Math" pitchFamily="18" charset="0"/>
                <a:ea typeface="Cambria Math" pitchFamily="18" charset="0"/>
              </a:rPr>
              <a:t>S</a:t>
            </a:r>
            <a:r>
              <a:rPr lang="en-US" dirty="0" smtClean="0">
                <a:latin typeface="MS Reference Sans Serif" pitchFamily="34" charset="0"/>
                <a:ea typeface="Cambria Math" pitchFamily="18" charset="0"/>
              </a:rPr>
              <a:t> </a:t>
            </a:r>
            <a:r>
              <a:rPr lang="en-US" dirty="0" smtClean="0">
                <a:latin typeface="Cambria Math"/>
                <a:ea typeface="Cambria Math"/>
              </a:rPr>
              <a:t>→</a:t>
            </a:r>
            <a:r>
              <a:rPr lang="en-US" i="1" dirty="0" smtClean="0">
                <a:latin typeface="Cambria Math" pitchFamily="18" charset="0"/>
                <a:ea typeface="Cambria Math" pitchFamily="18" charset="0"/>
              </a:rPr>
              <a:t> a</a:t>
            </a:r>
            <a:r>
              <a:rPr lang="en-US" dirty="0" smtClean="0">
                <a:latin typeface="Cambria Math" pitchFamily="18" charset="0"/>
                <a:ea typeface="Cambria Math" pitchFamily="18" charset="0"/>
              </a:rPr>
              <a:t> ∈ </a:t>
            </a:r>
            <a:r>
              <a:rPr lang="en-US" i="1" dirty="0" smtClean="0">
                <a:latin typeface="Cambria Math" pitchFamily="18" charset="0"/>
                <a:ea typeface="Cambria Math" pitchFamily="18" charset="0"/>
              </a:rPr>
              <a:t>S</a:t>
            </a:r>
            <a:r>
              <a:rPr lang="en-US" dirty="0" smtClean="0">
                <a:latin typeface="MS Reference Sans Serif" pitchFamily="34" charset="0"/>
                <a:ea typeface="Cambria Math" pitchFamily="18" charset="0"/>
              </a:rPr>
              <a:t>, </a:t>
            </a:r>
            <a:r>
              <a:rPr lang="en-US" i="1" dirty="0" smtClean="0">
                <a:latin typeface="Cambria Math" pitchFamily="18" charset="0"/>
                <a:ea typeface="Cambria Math" pitchFamily="18" charset="0"/>
              </a:rPr>
              <a:t>S</a:t>
            </a:r>
            <a:r>
              <a:rPr lang="en-US" dirty="0" smtClean="0">
                <a:latin typeface="Cambria Math"/>
                <a:ea typeface="Cambria Math"/>
              </a:rPr>
              <a:t> </a:t>
            </a:r>
            <a:r>
              <a:rPr lang="en-US" dirty="0" smtClean="0">
                <a:latin typeface="Cambria Math" pitchFamily="18" charset="0"/>
                <a:ea typeface="Cambria Math" pitchFamily="18" charset="0"/>
              </a:rPr>
              <a:t>⊆ </a:t>
            </a:r>
            <a:r>
              <a:rPr lang="en-US" i="1" dirty="0" smtClean="0">
                <a:latin typeface="Cambria Math" pitchFamily="18" charset="0"/>
                <a:ea typeface="Cambria Math" pitchFamily="18" charset="0"/>
              </a:rPr>
              <a:t>S</a:t>
            </a:r>
            <a:r>
              <a:rPr lang="en-US" dirty="0" smtClean="0"/>
              <a:t>, for every  set </a:t>
            </a:r>
            <a:r>
              <a:rPr lang="en-US" i="1" dirty="0" smtClean="0"/>
              <a:t>S</a:t>
            </a:r>
            <a:r>
              <a:rPr lang="en-US" dirty="0" smtClean="0"/>
              <a:t>. </a:t>
            </a:r>
          </a:p>
        </p:txBody>
      </p:sp>
      <p:pic>
        <p:nvPicPr>
          <p:cNvPr id="7" name="Picture 6" descr="addin_tmp.png"/>
          <p:cNvPicPr>
            <a:picLocks noChangeAspect="1"/>
          </p:cNvPicPr>
          <p:nvPr>
            <p:custDataLst>
              <p:tags r:id="rId1"/>
            </p:custDataLst>
          </p:nvPr>
        </p:nvPicPr>
        <p:blipFill>
          <a:blip r:embed="rId3" cstate="print"/>
          <a:stretch>
            <a:fillRect/>
          </a:stretch>
        </p:blipFill>
        <p:spPr>
          <a:xfrm>
            <a:off x="4648200" y="3657600"/>
            <a:ext cx="2693194" cy="319088"/>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a:xfrm>
            <a:off x="609600" y="304800"/>
            <a:ext cx="8229600" cy="838200"/>
          </a:xfrm>
        </p:spPr>
        <p:txBody>
          <a:bodyPr/>
          <a:lstStyle/>
          <a:p>
            <a:pPr algn="ctr" rtl="0"/>
            <a:r>
              <a:rPr lang="en-US" dirty="0" smtClean="0"/>
              <a:t>Subsets</a:t>
            </a:r>
            <a:endParaRPr lang="en-US" dirty="0"/>
          </a:p>
        </p:txBody>
      </p:sp>
      <p:sp>
        <p:nvSpPr>
          <p:cNvPr id="173059" name="Rectangle 3"/>
          <p:cNvSpPr>
            <a:spLocks noGrp="1" noChangeArrowheads="1"/>
          </p:cNvSpPr>
          <p:nvPr>
            <p:ph type="body" idx="1"/>
          </p:nvPr>
        </p:nvSpPr>
        <p:spPr>
          <a:xfrm>
            <a:off x="533400" y="1371600"/>
            <a:ext cx="8229600" cy="4641379"/>
          </a:xfrm>
        </p:spPr>
        <p:txBody>
          <a:bodyPr>
            <a:normAutofit/>
          </a:bodyPr>
          <a:lstStyle/>
          <a:p>
            <a:pPr marL="709613" indent="-285750">
              <a:lnSpc>
                <a:spcPct val="90000"/>
              </a:lnSpc>
            </a:pPr>
            <a:r>
              <a:rPr lang="en-US" sz="2800" dirty="0" smtClean="0"/>
              <a:t>The </a:t>
            </a:r>
            <a:r>
              <a:rPr lang="en-US" sz="2800" dirty="0"/>
              <a:t>set </a:t>
            </a:r>
            <a:r>
              <a:rPr lang="en-US" sz="2800" i="1" dirty="0">
                <a:latin typeface="Times New Roman" pitchFamily="18" charset="0"/>
              </a:rPr>
              <a:t>A</a:t>
            </a:r>
            <a:r>
              <a:rPr lang="en-US" sz="2800" dirty="0"/>
              <a:t> is a subset of </a:t>
            </a:r>
            <a:r>
              <a:rPr lang="en-US" sz="2800" i="1" dirty="0">
                <a:latin typeface="Times New Roman" pitchFamily="18" charset="0"/>
              </a:rPr>
              <a:t>B</a:t>
            </a:r>
            <a:r>
              <a:rPr lang="en-US" sz="2800" dirty="0"/>
              <a:t> </a:t>
            </a:r>
            <a:r>
              <a:rPr lang="en-US" sz="2800" dirty="0" smtClean="0"/>
              <a:t> </a:t>
            </a:r>
            <a:r>
              <a:rPr lang="en-US" sz="2800" dirty="0" err="1" smtClean="0"/>
              <a:t>iff</a:t>
            </a:r>
            <a:r>
              <a:rPr lang="en-US" sz="2800" dirty="0" smtClean="0"/>
              <a:t> </a:t>
            </a:r>
            <a:r>
              <a:rPr lang="en-US" sz="2800" dirty="0"/>
              <a:t>every element of </a:t>
            </a:r>
            <a:r>
              <a:rPr lang="en-US" sz="2800" i="1" dirty="0">
                <a:latin typeface="Times New Roman" pitchFamily="18" charset="0"/>
              </a:rPr>
              <a:t>A</a:t>
            </a:r>
            <a:r>
              <a:rPr lang="en-US" sz="2800" dirty="0"/>
              <a:t> is also an element of </a:t>
            </a:r>
            <a:r>
              <a:rPr lang="en-US" sz="2800" i="1" dirty="0">
                <a:latin typeface="Times New Roman" pitchFamily="18" charset="0"/>
              </a:rPr>
              <a:t>B</a:t>
            </a:r>
            <a:r>
              <a:rPr lang="en-US" sz="2800" dirty="0"/>
              <a:t>.</a:t>
            </a:r>
          </a:p>
          <a:p>
            <a:pPr marL="709613" lvl="1">
              <a:lnSpc>
                <a:spcPct val="90000"/>
              </a:lnSpc>
              <a:buFontTx/>
              <a:buNone/>
            </a:pPr>
            <a:r>
              <a:rPr lang="en-US" dirty="0"/>
              <a:t>                         </a:t>
            </a:r>
            <a:r>
              <a:rPr lang="en-US" b="1" i="1" dirty="0">
                <a:solidFill>
                  <a:srgbClr val="00B0F0"/>
                </a:solidFill>
                <a:effectLst>
                  <a:outerShdw blurRad="38100" dist="38100" dir="2700000" algn="tl">
                    <a:srgbClr val="000000">
                      <a:alpha val="43137"/>
                    </a:srgbClr>
                  </a:outerShdw>
                </a:effectLst>
                <a:latin typeface="Times New Roman" pitchFamily="18" charset="0"/>
              </a:rPr>
              <a:t>A</a:t>
            </a:r>
            <a:r>
              <a:rPr lang="en-US" b="1" dirty="0">
                <a:solidFill>
                  <a:srgbClr val="00B0F0"/>
                </a:solidFill>
                <a:effectLst>
                  <a:outerShdw blurRad="38100" dist="38100" dir="2700000" algn="tl">
                    <a:srgbClr val="000000">
                      <a:alpha val="43137"/>
                    </a:srgbClr>
                  </a:outerShdw>
                </a:effectLst>
                <a:latin typeface="Times New Roman" pitchFamily="18" charset="0"/>
              </a:rPr>
              <a:t> </a:t>
            </a:r>
            <a:r>
              <a:rPr lang="en-US" b="1" dirty="0">
                <a:solidFill>
                  <a:srgbClr val="00B0F0"/>
                </a:solidFill>
                <a:effectLst>
                  <a:outerShdw blurRad="38100" dist="38100" dir="2700000" algn="tl">
                    <a:srgbClr val="000000">
                      <a:alpha val="43137"/>
                    </a:srgbClr>
                  </a:outerShdw>
                </a:effectLst>
                <a:latin typeface="Times New Roman" pitchFamily="18" charset="0"/>
                <a:sym typeface="Symbol" pitchFamily="18" charset="2"/>
              </a:rPr>
              <a:t> </a:t>
            </a:r>
            <a:r>
              <a:rPr lang="en-US" b="1" i="1" dirty="0">
                <a:solidFill>
                  <a:srgbClr val="00B0F0"/>
                </a:solidFill>
                <a:effectLst>
                  <a:outerShdw blurRad="38100" dist="38100" dir="2700000" algn="tl">
                    <a:srgbClr val="000000">
                      <a:alpha val="43137"/>
                    </a:srgbClr>
                  </a:outerShdw>
                </a:effectLst>
                <a:latin typeface="Times New Roman" pitchFamily="18" charset="0"/>
                <a:sym typeface="Symbol" pitchFamily="18" charset="2"/>
              </a:rPr>
              <a:t>B</a:t>
            </a:r>
            <a:endParaRPr lang="en-US" b="1" dirty="0">
              <a:solidFill>
                <a:srgbClr val="00B0F0"/>
              </a:solidFill>
              <a:effectLst>
                <a:outerShdw blurRad="38100" dist="38100" dir="2700000" algn="tl">
                  <a:srgbClr val="000000">
                    <a:alpha val="43137"/>
                  </a:srgbClr>
                </a:outerShdw>
              </a:effectLst>
              <a:latin typeface="Times New Roman" pitchFamily="18" charset="0"/>
            </a:endParaRPr>
          </a:p>
          <a:p>
            <a:pPr marL="709613" indent="-285750">
              <a:lnSpc>
                <a:spcPct val="90000"/>
              </a:lnSpc>
            </a:pPr>
            <a:r>
              <a:rPr lang="en-US" sz="2800" dirty="0"/>
              <a:t>The </a:t>
            </a:r>
            <a:r>
              <a:rPr lang="en-US" sz="2800" dirty="0" smtClean="0"/>
              <a:t>null </a:t>
            </a:r>
            <a:r>
              <a:rPr lang="en-US" sz="2800" dirty="0"/>
              <a:t>set is  a subset of every set.</a:t>
            </a:r>
          </a:p>
          <a:p>
            <a:pPr marL="709613" lvl="1">
              <a:lnSpc>
                <a:spcPct val="90000"/>
              </a:lnSpc>
              <a:buFontTx/>
              <a:buNone/>
            </a:pPr>
            <a:r>
              <a:rPr lang="en-US" dirty="0"/>
              <a:t>                        </a:t>
            </a:r>
            <a:r>
              <a:rPr lang="en-US" dirty="0">
                <a:solidFill>
                  <a:srgbClr val="C00000"/>
                </a:solidFill>
              </a:rPr>
              <a:t> </a:t>
            </a:r>
            <a:r>
              <a:rPr lang="en-US" b="1" dirty="0">
                <a:solidFill>
                  <a:srgbClr val="C00000"/>
                </a:solidFill>
                <a:effectLst>
                  <a:outerShdw blurRad="38100" dist="38100" dir="2700000" algn="tl">
                    <a:srgbClr val="000000">
                      <a:alpha val="43137"/>
                    </a:srgbClr>
                  </a:outerShdw>
                </a:effectLst>
                <a:latin typeface="Times New Roman" pitchFamily="18" charset="0"/>
                <a:sym typeface="Symbol" pitchFamily="18" charset="2"/>
              </a:rPr>
              <a:t></a:t>
            </a:r>
            <a:r>
              <a:rPr lang="en-US" b="1" dirty="0">
                <a:solidFill>
                  <a:srgbClr val="C00000"/>
                </a:solidFill>
                <a:effectLst>
                  <a:outerShdw blurRad="38100" dist="38100" dir="2700000" algn="tl">
                    <a:srgbClr val="000000">
                      <a:alpha val="43137"/>
                    </a:srgbClr>
                  </a:outerShdw>
                </a:effectLst>
                <a:latin typeface="Times New Roman" pitchFamily="18" charset="0"/>
              </a:rPr>
              <a:t> </a:t>
            </a:r>
            <a:r>
              <a:rPr lang="en-US" b="1" dirty="0">
                <a:solidFill>
                  <a:srgbClr val="C00000"/>
                </a:solidFill>
                <a:effectLst>
                  <a:outerShdw blurRad="38100" dist="38100" dir="2700000" algn="tl">
                    <a:srgbClr val="000000">
                      <a:alpha val="43137"/>
                    </a:srgbClr>
                  </a:outerShdw>
                </a:effectLst>
                <a:latin typeface="Times New Roman" pitchFamily="18" charset="0"/>
                <a:sym typeface="Symbol" pitchFamily="18" charset="2"/>
              </a:rPr>
              <a:t> </a:t>
            </a:r>
            <a:r>
              <a:rPr lang="en-US" b="1" i="1" dirty="0">
                <a:solidFill>
                  <a:srgbClr val="C00000"/>
                </a:solidFill>
                <a:effectLst>
                  <a:outerShdw blurRad="38100" dist="38100" dir="2700000" algn="tl">
                    <a:srgbClr val="000000">
                      <a:alpha val="43137"/>
                    </a:srgbClr>
                  </a:outerShdw>
                </a:effectLst>
                <a:latin typeface="Times New Roman" pitchFamily="18" charset="0"/>
                <a:sym typeface="Symbol" pitchFamily="18" charset="2"/>
              </a:rPr>
              <a:t>A</a:t>
            </a:r>
            <a:endParaRPr lang="en-US" b="1" dirty="0">
              <a:solidFill>
                <a:srgbClr val="C00000"/>
              </a:solidFill>
              <a:effectLst>
                <a:outerShdw blurRad="38100" dist="38100" dir="2700000" algn="tl">
                  <a:srgbClr val="000000">
                    <a:alpha val="43137"/>
                  </a:srgbClr>
                </a:outerShdw>
              </a:effectLst>
              <a:latin typeface="Times New Roman" pitchFamily="18" charset="0"/>
            </a:endParaRPr>
          </a:p>
          <a:p>
            <a:pPr marL="709613" indent="-285750">
              <a:lnSpc>
                <a:spcPct val="90000"/>
              </a:lnSpc>
            </a:pPr>
            <a:r>
              <a:rPr lang="en-US" sz="2800" dirty="0"/>
              <a:t>Every set is a subset of itself.</a:t>
            </a:r>
          </a:p>
          <a:p>
            <a:pPr marL="709613" lvl="1">
              <a:lnSpc>
                <a:spcPct val="90000"/>
              </a:lnSpc>
              <a:buFontTx/>
              <a:buNone/>
            </a:pPr>
            <a:r>
              <a:rPr lang="en-US" dirty="0"/>
              <a:t>                         </a:t>
            </a:r>
            <a:r>
              <a:rPr lang="en-US" b="1" i="1" dirty="0">
                <a:solidFill>
                  <a:schemeClr val="accent3">
                    <a:lumMod val="75000"/>
                  </a:schemeClr>
                </a:solidFill>
                <a:effectLst>
                  <a:outerShdw blurRad="38100" dist="38100" dir="2700000" algn="tl">
                    <a:srgbClr val="000000">
                      <a:alpha val="43137"/>
                    </a:srgbClr>
                  </a:outerShdw>
                </a:effectLst>
                <a:latin typeface="Times New Roman" pitchFamily="18" charset="0"/>
                <a:sym typeface="Symbol" pitchFamily="18" charset="2"/>
              </a:rPr>
              <a:t>A</a:t>
            </a:r>
            <a:r>
              <a:rPr lang="en-US" b="1" dirty="0">
                <a:solidFill>
                  <a:schemeClr val="accent3">
                    <a:lumMod val="75000"/>
                  </a:schemeClr>
                </a:solidFill>
                <a:effectLst>
                  <a:outerShdw blurRad="38100" dist="38100" dir="2700000" algn="tl">
                    <a:srgbClr val="000000">
                      <a:alpha val="43137"/>
                    </a:srgbClr>
                  </a:outerShdw>
                </a:effectLst>
                <a:latin typeface="Times New Roman" pitchFamily="18" charset="0"/>
              </a:rPr>
              <a:t> </a:t>
            </a:r>
            <a:r>
              <a:rPr lang="en-US" b="1" dirty="0">
                <a:solidFill>
                  <a:schemeClr val="accent3">
                    <a:lumMod val="75000"/>
                  </a:schemeClr>
                </a:solidFill>
                <a:effectLst>
                  <a:outerShdw blurRad="38100" dist="38100" dir="2700000" algn="tl">
                    <a:srgbClr val="000000">
                      <a:alpha val="43137"/>
                    </a:srgbClr>
                  </a:outerShdw>
                </a:effectLst>
                <a:latin typeface="Times New Roman" pitchFamily="18" charset="0"/>
                <a:sym typeface="Symbol" pitchFamily="18" charset="2"/>
              </a:rPr>
              <a:t> </a:t>
            </a:r>
            <a:r>
              <a:rPr lang="en-US" b="1" i="1" dirty="0">
                <a:solidFill>
                  <a:schemeClr val="accent3">
                    <a:lumMod val="75000"/>
                  </a:schemeClr>
                </a:solidFill>
                <a:effectLst>
                  <a:outerShdw blurRad="38100" dist="38100" dir="2700000" algn="tl">
                    <a:srgbClr val="000000">
                      <a:alpha val="43137"/>
                    </a:srgbClr>
                  </a:outerShdw>
                </a:effectLst>
                <a:latin typeface="Times New Roman" pitchFamily="18" charset="0"/>
                <a:sym typeface="Symbol" pitchFamily="18" charset="2"/>
              </a:rPr>
              <a:t>A</a:t>
            </a:r>
            <a:endParaRPr lang="en-US" b="1" dirty="0">
              <a:solidFill>
                <a:schemeClr val="accent3">
                  <a:lumMod val="75000"/>
                </a:schemeClr>
              </a:solidFill>
              <a:effectLst>
                <a:outerShdw blurRad="38100" dist="38100" dir="2700000" algn="tl">
                  <a:srgbClr val="000000">
                    <a:alpha val="43137"/>
                  </a:srgbClr>
                </a:outerShdw>
              </a:effectLst>
              <a:latin typeface="Times New Roman" pitchFamily="18" charset="0"/>
            </a:endParaRPr>
          </a:p>
          <a:p>
            <a:pPr marL="709613" indent="-285750">
              <a:lnSpc>
                <a:spcPct val="90000"/>
              </a:lnSpc>
              <a:buFont typeface="Symbol" pitchFamily="18" charset="2"/>
              <a:buChar char="·"/>
            </a:pPr>
            <a:r>
              <a:rPr lang="en-US" sz="2800" i="1" dirty="0">
                <a:latin typeface="Times New Roman" pitchFamily="18" charset="0"/>
              </a:rPr>
              <a:t>A</a:t>
            </a:r>
            <a:r>
              <a:rPr lang="en-US" sz="2800" dirty="0"/>
              <a:t> is a </a:t>
            </a:r>
            <a:r>
              <a:rPr lang="en-US" sz="2800" dirty="0">
                <a:solidFill>
                  <a:srgbClr val="C00000"/>
                </a:solidFill>
              </a:rPr>
              <a:t>proper</a:t>
            </a:r>
            <a:r>
              <a:rPr lang="en-US" sz="2800" dirty="0"/>
              <a:t> subset of </a:t>
            </a:r>
            <a:r>
              <a:rPr lang="en-US" sz="2800" i="1" dirty="0">
                <a:latin typeface="Times New Roman" pitchFamily="18" charset="0"/>
              </a:rPr>
              <a:t>B</a:t>
            </a:r>
            <a:r>
              <a:rPr lang="en-US" sz="2800" dirty="0"/>
              <a:t>, if </a:t>
            </a:r>
            <a:r>
              <a:rPr lang="en-US" sz="2800" i="1" dirty="0">
                <a:latin typeface="Times New Roman" pitchFamily="18" charset="0"/>
              </a:rPr>
              <a:t>A</a:t>
            </a:r>
            <a:r>
              <a:rPr lang="en-US" sz="2800" dirty="0"/>
              <a:t> is a subset of </a:t>
            </a:r>
            <a:r>
              <a:rPr lang="en-US" sz="2800" i="1" dirty="0">
                <a:latin typeface="Times New Roman" pitchFamily="18" charset="0"/>
              </a:rPr>
              <a:t>B</a:t>
            </a:r>
            <a:r>
              <a:rPr lang="en-US" sz="2800" dirty="0"/>
              <a:t> and </a:t>
            </a:r>
            <a:r>
              <a:rPr lang="en-US" sz="2800" i="1" dirty="0">
                <a:latin typeface="Times New Roman" pitchFamily="18" charset="0"/>
              </a:rPr>
              <a:t>A</a:t>
            </a:r>
            <a:r>
              <a:rPr lang="en-US" sz="2800" dirty="0"/>
              <a:t> is not equal to </a:t>
            </a:r>
            <a:r>
              <a:rPr lang="en-US" sz="2800" i="1" dirty="0">
                <a:latin typeface="Times New Roman" pitchFamily="18" charset="0"/>
              </a:rPr>
              <a:t>B</a:t>
            </a:r>
            <a:r>
              <a:rPr lang="en-US" sz="2800" dirty="0"/>
              <a:t>.</a:t>
            </a:r>
          </a:p>
          <a:p>
            <a:pPr marL="709613" lvl="1">
              <a:lnSpc>
                <a:spcPct val="90000"/>
              </a:lnSpc>
              <a:buFontTx/>
              <a:buNone/>
            </a:pPr>
            <a:r>
              <a:rPr lang="en-US" dirty="0"/>
              <a:t>                         </a:t>
            </a:r>
            <a:r>
              <a:rPr lang="en-US" b="1" i="1" dirty="0">
                <a:solidFill>
                  <a:schemeClr val="accent6">
                    <a:lumMod val="75000"/>
                  </a:schemeClr>
                </a:solidFill>
                <a:effectLst>
                  <a:outerShdw blurRad="38100" dist="38100" dir="2700000" algn="tl">
                    <a:srgbClr val="000000">
                      <a:alpha val="43137"/>
                    </a:srgbClr>
                  </a:outerShdw>
                </a:effectLst>
                <a:latin typeface="Times New Roman" pitchFamily="18" charset="0"/>
              </a:rPr>
              <a:t>A</a:t>
            </a:r>
            <a:r>
              <a:rPr lang="en-US" b="1" dirty="0">
                <a:solidFill>
                  <a:schemeClr val="accent6">
                    <a:lumMod val="75000"/>
                  </a:schemeClr>
                </a:solidFill>
                <a:effectLst>
                  <a:outerShdw blurRad="38100" dist="38100" dir="2700000" algn="tl">
                    <a:srgbClr val="000000">
                      <a:alpha val="43137"/>
                    </a:srgbClr>
                  </a:outerShdw>
                </a:effectLst>
                <a:latin typeface="Times New Roman" pitchFamily="18" charset="0"/>
              </a:rPr>
              <a:t> </a:t>
            </a:r>
            <a:r>
              <a:rPr lang="en-US" b="1" dirty="0">
                <a:solidFill>
                  <a:schemeClr val="accent6">
                    <a:lumMod val="75000"/>
                  </a:schemeClr>
                </a:solidFill>
                <a:effectLst>
                  <a:outerShdw blurRad="38100" dist="38100" dir="2700000" algn="tl">
                    <a:srgbClr val="000000">
                      <a:alpha val="43137"/>
                    </a:srgbClr>
                  </a:outerShdw>
                </a:effectLst>
                <a:latin typeface="Times New Roman" pitchFamily="18" charset="0"/>
                <a:sym typeface="Symbol" pitchFamily="18" charset="2"/>
              </a:rPr>
              <a:t> </a:t>
            </a:r>
            <a:r>
              <a:rPr lang="en-US" b="1" i="1" dirty="0">
                <a:solidFill>
                  <a:schemeClr val="accent6">
                    <a:lumMod val="75000"/>
                  </a:schemeClr>
                </a:solidFill>
                <a:effectLst>
                  <a:outerShdw blurRad="38100" dist="38100" dir="2700000" algn="tl">
                    <a:srgbClr val="000000">
                      <a:alpha val="43137"/>
                    </a:srgbClr>
                  </a:outerShdw>
                </a:effectLst>
                <a:latin typeface="Times New Roman" pitchFamily="18" charset="0"/>
                <a:sym typeface="Symbol" pitchFamily="18" charset="2"/>
              </a:rPr>
              <a:t>B</a:t>
            </a:r>
            <a:endParaRPr lang="en-US" sz="2400" b="1" dirty="0">
              <a:solidFill>
                <a:schemeClr val="accent6">
                  <a:lumMod val="75000"/>
                </a:schemeClr>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305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305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305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305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3059">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3059">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3059">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305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059"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عنصر نائب لرقم الشريحة 2"/>
          <p:cNvSpPr>
            <a:spLocks noGrp="1"/>
          </p:cNvSpPr>
          <p:nvPr>
            <p:ph type="sldNum" sz="quarter" idx="11"/>
          </p:nvPr>
        </p:nvSpPr>
        <p:spPr/>
        <p:txBody>
          <a:bodyPr/>
          <a:lstStyle/>
          <a:p>
            <a:pPr>
              <a:defRPr/>
            </a:pPr>
            <a:fld id="{D3CFCF54-C550-4BDE-9436-BD69AE1420FD}" type="slidenum">
              <a:rPr lang="en-US"/>
              <a:pPr>
                <a:defRPr/>
              </a:pPr>
              <a:t>18</a:t>
            </a:fld>
            <a:endParaRPr lang="en-US"/>
          </a:p>
        </p:txBody>
      </p:sp>
      <p:sp>
        <p:nvSpPr>
          <p:cNvPr id="161794" name="Text Box 2"/>
          <p:cNvSpPr txBox="1">
            <a:spLocks noChangeArrowheads="1"/>
          </p:cNvSpPr>
          <p:nvPr/>
        </p:nvSpPr>
        <p:spPr bwMode="auto">
          <a:xfrm>
            <a:off x="90488" y="152400"/>
            <a:ext cx="8961437" cy="579438"/>
          </a:xfrm>
          <a:prstGeom prst="rect">
            <a:avLst/>
          </a:prstGeom>
          <a:noFill/>
          <a:ln w="9525">
            <a:noFill/>
            <a:miter lim="800000"/>
            <a:headEnd/>
            <a:tailEnd/>
          </a:ln>
          <a:effectLst/>
        </p:spPr>
        <p:txBody>
          <a:bodyPr>
            <a:spAutoFit/>
          </a:bodyPr>
          <a:lstStyle/>
          <a:p>
            <a:pPr>
              <a:spcBef>
                <a:spcPct val="50000"/>
              </a:spcBef>
              <a:buClr>
                <a:srgbClr val="FF0000"/>
              </a:buClr>
              <a:buFont typeface="Wingdings" pitchFamily="2" charset="2"/>
              <a:buNone/>
              <a:defRPr/>
            </a:pPr>
            <a:r>
              <a:rPr lang="en-US" sz="3200" b="1">
                <a:solidFill>
                  <a:schemeClr val="tx2"/>
                </a:solidFill>
                <a:effectLst>
                  <a:outerShdw blurRad="38100" dist="38100" dir="2700000" algn="tl">
                    <a:srgbClr val="000000"/>
                  </a:outerShdw>
                </a:effectLst>
                <a:latin typeface="Comic Sans MS" pitchFamily="66" charset="0"/>
              </a:rPr>
              <a:t>Subsets</a:t>
            </a:r>
          </a:p>
        </p:txBody>
      </p:sp>
      <p:sp>
        <p:nvSpPr>
          <p:cNvPr id="22532" name="Text Box 3"/>
          <p:cNvSpPr txBox="1">
            <a:spLocks noChangeArrowheads="1"/>
          </p:cNvSpPr>
          <p:nvPr/>
        </p:nvSpPr>
        <p:spPr bwMode="auto">
          <a:xfrm>
            <a:off x="381000" y="1066800"/>
            <a:ext cx="8534400" cy="476250"/>
          </a:xfrm>
          <a:prstGeom prst="rect">
            <a:avLst/>
          </a:prstGeom>
          <a:noFill/>
          <a:ln w="9525">
            <a:noFill/>
            <a:miter lim="800000"/>
            <a:headEnd/>
            <a:tailEnd/>
          </a:ln>
        </p:spPr>
        <p:txBody>
          <a:bodyPr>
            <a:spAutoFit/>
          </a:bodyPr>
          <a:lstStyle/>
          <a:p>
            <a:pPr>
              <a:lnSpc>
                <a:spcPct val="90000"/>
              </a:lnSpc>
              <a:spcBef>
                <a:spcPct val="20000"/>
              </a:spcBef>
            </a:pPr>
            <a:r>
              <a:rPr lang="en-US" sz="2800" b="1">
                <a:latin typeface="Comic Sans MS" pitchFamily="66" charset="0"/>
                <a:sym typeface="Symbol" pitchFamily="18" charset="2"/>
              </a:rPr>
              <a:t>A</a:t>
            </a:r>
            <a:r>
              <a:rPr lang="en-US" sz="2800" b="1" i="1">
                <a:latin typeface="Comic Sans MS" pitchFamily="66" charset="0"/>
                <a:sym typeface="Symbol" pitchFamily="18" charset="2"/>
              </a:rPr>
              <a:t> </a:t>
            </a:r>
            <a:r>
              <a:rPr lang="en-US" sz="2800" b="1">
                <a:latin typeface="Comic Sans MS" pitchFamily="66" charset="0"/>
                <a:sym typeface="Symbol" pitchFamily="18" charset="2"/>
              </a:rPr>
              <a:t>⊆ B</a:t>
            </a:r>
            <a:r>
              <a:rPr lang="en-US" sz="2800" b="1" i="1">
                <a:latin typeface="Comic Sans MS" pitchFamily="66" charset="0"/>
                <a:sym typeface="Symbol" pitchFamily="18" charset="2"/>
              </a:rPr>
              <a:t>  </a:t>
            </a:r>
            <a:r>
              <a:rPr lang="en-US" sz="2800" b="1">
                <a:latin typeface="Comic Sans MS" pitchFamily="66" charset="0"/>
                <a:sym typeface="Symbol" pitchFamily="18" charset="2"/>
              </a:rPr>
              <a:t>“ A</a:t>
            </a:r>
            <a:r>
              <a:rPr lang="en-US" sz="2800" b="1" i="1">
                <a:latin typeface="Comic Sans MS" pitchFamily="66" charset="0"/>
                <a:sym typeface="Symbol" pitchFamily="18" charset="2"/>
              </a:rPr>
              <a:t> </a:t>
            </a:r>
            <a:r>
              <a:rPr lang="en-US" sz="2800" b="1">
                <a:latin typeface="Comic Sans MS" pitchFamily="66" charset="0"/>
                <a:sym typeface="Symbol" pitchFamily="18" charset="2"/>
              </a:rPr>
              <a:t>is a subset of the set B”.</a:t>
            </a:r>
          </a:p>
        </p:txBody>
      </p:sp>
      <p:sp>
        <p:nvSpPr>
          <p:cNvPr id="22533" name="Rectangle 4"/>
          <p:cNvSpPr>
            <a:spLocks noChangeArrowheads="1"/>
          </p:cNvSpPr>
          <p:nvPr/>
        </p:nvSpPr>
        <p:spPr bwMode="auto">
          <a:xfrm>
            <a:off x="1524000" y="2133600"/>
            <a:ext cx="5334000" cy="2895600"/>
          </a:xfrm>
          <a:prstGeom prst="rect">
            <a:avLst/>
          </a:prstGeom>
          <a:noFill/>
          <a:ln w="38100">
            <a:solidFill>
              <a:schemeClr val="tx1"/>
            </a:solidFill>
            <a:miter lim="800000"/>
            <a:headEnd/>
            <a:tailEnd/>
          </a:ln>
        </p:spPr>
        <p:txBody>
          <a:bodyPr wrap="none" anchor="ctr"/>
          <a:lstStyle/>
          <a:p>
            <a:endParaRPr lang="ar-SA"/>
          </a:p>
        </p:txBody>
      </p:sp>
      <p:sp>
        <p:nvSpPr>
          <p:cNvPr id="22534" name="Oval 5"/>
          <p:cNvSpPr>
            <a:spLocks noChangeArrowheads="1"/>
          </p:cNvSpPr>
          <p:nvPr/>
        </p:nvSpPr>
        <p:spPr bwMode="auto">
          <a:xfrm>
            <a:off x="2667000" y="2514600"/>
            <a:ext cx="2743200" cy="2209800"/>
          </a:xfrm>
          <a:prstGeom prst="ellipse">
            <a:avLst/>
          </a:prstGeom>
          <a:noFill/>
          <a:ln w="38100">
            <a:solidFill>
              <a:schemeClr val="tx1"/>
            </a:solidFill>
            <a:round/>
            <a:headEnd/>
            <a:tailEnd/>
          </a:ln>
        </p:spPr>
        <p:txBody>
          <a:bodyPr wrap="none" anchor="ctr"/>
          <a:lstStyle/>
          <a:p>
            <a:endParaRPr lang="ar-SA"/>
          </a:p>
        </p:txBody>
      </p:sp>
      <p:sp>
        <p:nvSpPr>
          <p:cNvPr id="22535" name="Oval 6"/>
          <p:cNvSpPr>
            <a:spLocks noChangeArrowheads="1"/>
          </p:cNvSpPr>
          <p:nvPr/>
        </p:nvSpPr>
        <p:spPr bwMode="auto">
          <a:xfrm>
            <a:off x="3429000" y="3200400"/>
            <a:ext cx="1143000" cy="990600"/>
          </a:xfrm>
          <a:prstGeom prst="ellipse">
            <a:avLst/>
          </a:prstGeom>
          <a:noFill/>
          <a:ln w="38100">
            <a:solidFill>
              <a:schemeClr val="tx1"/>
            </a:solidFill>
            <a:round/>
            <a:headEnd/>
            <a:tailEnd/>
          </a:ln>
        </p:spPr>
        <p:txBody>
          <a:bodyPr wrap="none" anchor="ctr"/>
          <a:lstStyle/>
          <a:p>
            <a:endParaRPr lang="ar-SA"/>
          </a:p>
        </p:txBody>
      </p:sp>
      <p:sp>
        <p:nvSpPr>
          <p:cNvPr id="22536" name="Text Box 7"/>
          <p:cNvSpPr txBox="1">
            <a:spLocks noChangeArrowheads="1"/>
          </p:cNvSpPr>
          <p:nvPr/>
        </p:nvSpPr>
        <p:spPr bwMode="auto">
          <a:xfrm>
            <a:off x="3810000" y="3429000"/>
            <a:ext cx="762000" cy="519113"/>
          </a:xfrm>
          <a:prstGeom prst="rect">
            <a:avLst/>
          </a:prstGeom>
          <a:noFill/>
          <a:ln w="9525">
            <a:noFill/>
            <a:miter lim="800000"/>
            <a:headEnd/>
            <a:tailEnd/>
          </a:ln>
        </p:spPr>
        <p:txBody>
          <a:bodyPr>
            <a:spAutoFit/>
          </a:bodyPr>
          <a:lstStyle/>
          <a:p>
            <a:pPr>
              <a:spcBef>
                <a:spcPct val="50000"/>
              </a:spcBef>
            </a:pPr>
            <a:r>
              <a:rPr lang="en-US" sz="2800" b="1">
                <a:latin typeface="Comic Sans MS" pitchFamily="66" charset="0"/>
                <a:cs typeface="Times New Roman" pitchFamily="18" charset="0"/>
              </a:rPr>
              <a:t>A</a:t>
            </a:r>
          </a:p>
        </p:txBody>
      </p:sp>
      <p:sp>
        <p:nvSpPr>
          <p:cNvPr id="22537" name="Text Box 8"/>
          <p:cNvSpPr txBox="1">
            <a:spLocks noChangeArrowheads="1"/>
          </p:cNvSpPr>
          <p:nvPr/>
        </p:nvSpPr>
        <p:spPr bwMode="auto">
          <a:xfrm>
            <a:off x="2819400" y="3168650"/>
            <a:ext cx="685800" cy="519113"/>
          </a:xfrm>
          <a:prstGeom prst="rect">
            <a:avLst/>
          </a:prstGeom>
          <a:noFill/>
          <a:ln w="9525">
            <a:noFill/>
            <a:miter lim="800000"/>
            <a:headEnd/>
            <a:tailEnd/>
          </a:ln>
        </p:spPr>
        <p:txBody>
          <a:bodyPr>
            <a:spAutoFit/>
          </a:bodyPr>
          <a:lstStyle/>
          <a:p>
            <a:pPr>
              <a:spcBef>
                <a:spcPct val="50000"/>
              </a:spcBef>
            </a:pPr>
            <a:r>
              <a:rPr lang="en-US" sz="2800" b="1">
                <a:latin typeface="Comic Sans MS" pitchFamily="66" charset="0"/>
                <a:cs typeface="Times New Roman" pitchFamily="18" charset="0"/>
              </a:rPr>
              <a:t>B</a:t>
            </a:r>
          </a:p>
        </p:txBody>
      </p:sp>
      <p:sp>
        <p:nvSpPr>
          <p:cNvPr id="22538" name="Text Box 9"/>
          <p:cNvSpPr txBox="1">
            <a:spLocks noChangeArrowheads="1"/>
          </p:cNvSpPr>
          <p:nvPr/>
        </p:nvSpPr>
        <p:spPr bwMode="auto">
          <a:xfrm>
            <a:off x="6019800" y="2438400"/>
            <a:ext cx="685800" cy="519113"/>
          </a:xfrm>
          <a:prstGeom prst="rect">
            <a:avLst/>
          </a:prstGeom>
          <a:noFill/>
          <a:ln w="9525">
            <a:noFill/>
            <a:miter lim="800000"/>
            <a:headEnd/>
            <a:tailEnd/>
          </a:ln>
        </p:spPr>
        <p:txBody>
          <a:bodyPr>
            <a:spAutoFit/>
          </a:bodyPr>
          <a:lstStyle/>
          <a:p>
            <a:pPr>
              <a:spcBef>
                <a:spcPct val="50000"/>
              </a:spcBef>
            </a:pPr>
            <a:r>
              <a:rPr lang="en-US" sz="2800" b="1">
                <a:latin typeface="Comic Sans MS" pitchFamily="66" charset="0"/>
                <a:cs typeface="Times New Roman" pitchFamily="18" charset="0"/>
              </a:rPr>
              <a:t>U</a:t>
            </a:r>
          </a:p>
        </p:txBody>
      </p:sp>
      <p:sp>
        <p:nvSpPr>
          <p:cNvPr id="22539" name="Text Box 10"/>
          <p:cNvSpPr txBox="1">
            <a:spLocks noChangeArrowheads="1"/>
          </p:cNvSpPr>
          <p:nvPr/>
        </p:nvSpPr>
        <p:spPr bwMode="auto">
          <a:xfrm>
            <a:off x="228600" y="5334000"/>
            <a:ext cx="8305800" cy="1160463"/>
          </a:xfrm>
          <a:prstGeom prst="rect">
            <a:avLst/>
          </a:prstGeom>
          <a:noFill/>
          <a:ln w="9525">
            <a:noFill/>
            <a:miter lim="800000"/>
            <a:headEnd/>
            <a:tailEnd/>
          </a:ln>
        </p:spPr>
        <p:txBody>
          <a:bodyPr>
            <a:spAutoFit/>
          </a:bodyPr>
          <a:lstStyle/>
          <a:p>
            <a:pPr>
              <a:spcBef>
                <a:spcPct val="50000"/>
              </a:spcBef>
            </a:pPr>
            <a:r>
              <a:rPr lang="en-US" sz="2800" b="1">
                <a:latin typeface="Comic Sans MS" pitchFamily="66" charset="0"/>
                <a:cs typeface="Times New Roman" pitchFamily="18" charset="0"/>
              </a:rPr>
              <a:t>Venn Diagram Showing that </a:t>
            </a:r>
          </a:p>
          <a:p>
            <a:pPr>
              <a:spcBef>
                <a:spcPct val="50000"/>
              </a:spcBef>
            </a:pPr>
            <a:r>
              <a:rPr lang="en-US" sz="2800" b="1">
                <a:latin typeface="Comic Sans MS" pitchFamily="66" charset="0"/>
                <a:cs typeface="Times New Roman" pitchFamily="18" charset="0"/>
              </a:rPr>
              <a:t>A Is a Subset of B.</a:t>
            </a:r>
            <a:endParaRPr lang="en-US" sz="2400" b="1">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عنصر نائب لرقم الشريحة 2"/>
          <p:cNvSpPr>
            <a:spLocks noGrp="1"/>
          </p:cNvSpPr>
          <p:nvPr>
            <p:ph type="sldNum" sz="quarter" idx="11"/>
          </p:nvPr>
        </p:nvSpPr>
        <p:spPr/>
        <p:txBody>
          <a:bodyPr/>
          <a:lstStyle/>
          <a:p>
            <a:pPr>
              <a:defRPr/>
            </a:pPr>
            <a:fld id="{36615DB0-0076-423D-9899-FD31C4A3A45E}" type="slidenum">
              <a:rPr lang="en-US"/>
              <a:pPr>
                <a:defRPr/>
              </a:pPr>
              <a:t>19</a:t>
            </a:fld>
            <a:endParaRPr lang="en-US"/>
          </a:p>
        </p:txBody>
      </p:sp>
      <p:sp>
        <p:nvSpPr>
          <p:cNvPr id="162818" name="Text Box 2"/>
          <p:cNvSpPr txBox="1">
            <a:spLocks noChangeArrowheads="1"/>
          </p:cNvSpPr>
          <p:nvPr/>
        </p:nvSpPr>
        <p:spPr bwMode="auto">
          <a:xfrm>
            <a:off x="90488" y="152400"/>
            <a:ext cx="8961437" cy="579438"/>
          </a:xfrm>
          <a:prstGeom prst="rect">
            <a:avLst/>
          </a:prstGeom>
          <a:noFill/>
          <a:ln w="9525">
            <a:noFill/>
            <a:miter lim="800000"/>
            <a:headEnd/>
            <a:tailEnd/>
          </a:ln>
          <a:effectLst/>
        </p:spPr>
        <p:txBody>
          <a:bodyPr>
            <a:spAutoFit/>
          </a:bodyPr>
          <a:lstStyle/>
          <a:p>
            <a:pPr>
              <a:spcBef>
                <a:spcPct val="50000"/>
              </a:spcBef>
              <a:buClr>
                <a:srgbClr val="FF0000"/>
              </a:buClr>
              <a:buFont typeface="Wingdings" pitchFamily="2" charset="2"/>
              <a:buNone/>
              <a:defRPr/>
            </a:pPr>
            <a:r>
              <a:rPr lang="en-US" sz="3200" b="1">
                <a:solidFill>
                  <a:schemeClr val="tx2"/>
                </a:solidFill>
                <a:effectLst>
                  <a:outerShdw blurRad="38100" dist="38100" dir="2700000" algn="tl">
                    <a:srgbClr val="000000"/>
                  </a:outerShdw>
                </a:effectLst>
                <a:latin typeface="Comic Sans MS" pitchFamily="66" charset="0"/>
              </a:rPr>
              <a:t>Subsets</a:t>
            </a:r>
          </a:p>
        </p:txBody>
      </p:sp>
      <p:sp>
        <p:nvSpPr>
          <p:cNvPr id="23556" name="Text Box 3"/>
          <p:cNvSpPr txBox="1">
            <a:spLocks noChangeArrowheads="1"/>
          </p:cNvSpPr>
          <p:nvPr/>
        </p:nvSpPr>
        <p:spPr bwMode="auto">
          <a:xfrm>
            <a:off x="381000" y="1066800"/>
            <a:ext cx="8534400" cy="476250"/>
          </a:xfrm>
          <a:prstGeom prst="rect">
            <a:avLst/>
          </a:prstGeom>
          <a:noFill/>
          <a:ln w="9525">
            <a:noFill/>
            <a:miter lim="800000"/>
            <a:headEnd/>
            <a:tailEnd/>
          </a:ln>
        </p:spPr>
        <p:txBody>
          <a:bodyPr>
            <a:spAutoFit/>
          </a:bodyPr>
          <a:lstStyle/>
          <a:p>
            <a:pPr>
              <a:lnSpc>
                <a:spcPct val="90000"/>
              </a:lnSpc>
              <a:spcBef>
                <a:spcPct val="20000"/>
              </a:spcBef>
            </a:pPr>
            <a:r>
              <a:rPr lang="en-US" sz="2800" b="1">
                <a:latin typeface="Comic Sans MS" pitchFamily="66" charset="0"/>
                <a:sym typeface="Symbol" pitchFamily="18" charset="2"/>
              </a:rPr>
              <a:t>A</a:t>
            </a:r>
            <a:r>
              <a:rPr lang="en-US" sz="2800" b="1" i="1">
                <a:latin typeface="Comic Sans MS" pitchFamily="66" charset="0"/>
                <a:sym typeface="Symbol" pitchFamily="18" charset="2"/>
              </a:rPr>
              <a:t> </a:t>
            </a:r>
            <a:r>
              <a:rPr lang="en-US" sz="2800" b="1">
                <a:latin typeface="Comic Sans MS" pitchFamily="66" charset="0"/>
                <a:sym typeface="Symbol" pitchFamily="18" charset="2"/>
              </a:rPr>
              <a:t>⊆ B</a:t>
            </a:r>
            <a:r>
              <a:rPr lang="en-US" sz="2800" b="1" i="1">
                <a:latin typeface="Comic Sans MS" pitchFamily="66" charset="0"/>
                <a:sym typeface="Symbol" pitchFamily="18" charset="2"/>
              </a:rPr>
              <a:t>  </a:t>
            </a:r>
            <a:r>
              <a:rPr lang="en-US" sz="2800" b="1">
                <a:latin typeface="Comic Sans MS" pitchFamily="66" charset="0"/>
                <a:sym typeface="Symbol" pitchFamily="18" charset="2"/>
              </a:rPr>
              <a:t>“ A</a:t>
            </a:r>
            <a:r>
              <a:rPr lang="en-US" sz="2800" b="1" i="1">
                <a:latin typeface="Comic Sans MS" pitchFamily="66" charset="0"/>
                <a:sym typeface="Symbol" pitchFamily="18" charset="2"/>
              </a:rPr>
              <a:t> </a:t>
            </a:r>
            <a:r>
              <a:rPr lang="en-US" sz="2800" b="1">
                <a:latin typeface="Comic Sans MS" pitchFamily="66" charset="0"/>
                <a:sym typeface="Symbol" pitchFamily="18" charset="2"/>
              </a:rPr>
              <a:t>is a subset of the set B”.</a:t>
            </a:r>
          </a:p>
        </p:txBody>
      </p:sp>
      <p:sp>
        <p:nvSpPr>
          <p:cNvPr id="23557" name="Text Box 4"/>
          <p:cNvSpPr txBox="1">
            <a:spLocks noChangeArrowheads="1"/>
          </p:cNvSpPr>
          <p:nvPr/>
        </p:nvSpPr>
        <p:spPr bwMode="auto">
          <a:xfrm>
            <a:off x="228600" y="2057400"/>
            <a:ext cx="8305800" cy="519113"/>
          </a:xfrm>
          <a:prstGeom prst="rect">
            <a:avLst/>
          </a:prstGeom>
          <a:noFill/>
          <a:ln w="9525">
            <a:noFill/>
            <a:miter lim="800000"/>
            <a:headEnd/>
            <a:tailEnd/>
          </a:ln>
        </p:spPr>
        <p:txBody>
          <a:bodyPr>
            <a:spAutoFit/>
          </a:bodyPr>
          <a:lstStyle/>
          <a:p>
            <a:pPr>
              <a:spcBef>
                <a:spcPct val="50000"/>
              </a:spcBef>
            </a:pPr>
            <a:r>
              <a:rPr lang="en-US" sz="2800" b="1">
                <a:latin typeface="Comic Sans MS" pitchFamily="66" charset="0"/>
                <a:cs typeface="Times New Roman" pitchFamily="18" charset="0"/>
              </a:rPr>
              <a:t>Examples:</a:t>
            </a:r>
            <a:endParaRPr lang="en-US" sz="2400" b="1">
              <a:latin typeface="Times New Roman" pitchFamily="18" charset="0"/>
              <a:cs typeface="Times New Roman" pitchFamily="18" charset="0"/>
            </a:endParaRPr>
          </a:p>
        </p:txBody>
      </p:sp>
      <p:sp>
        <p:nvSpPr>
          <p:cNvPr id="162821" name="Text Box 5"/>
          <p:cNvSpPr txBox="1">
            <a:spLocks noChangeArrowheads="1"/>
          </p:cNvSpPr>
          <p:nvPr/>
        </p:nvSpPr>
        <p:spPr bwMode="auto">
          <a:xfrm>
            <a:off x="457200" y="2667000"/>
            <a:ext cx="6934200" cy="946150"/>
          </a:xfrm>
          <a:prstGeom prst="rect">
            <a:avLst/>
          </a:prstGeom>
          <a:noFill/>
          <a:ln w="9525">
            <a:noFill/>
            <a:miter lim="800000"/>
            <a:headEnd/>
            <a:tailEnd/>
          </a:ln>
          <a:effectLst/>
        </p:spPr>
        <p:txBody>
          <a:bodyPr>
            <a:spAutoFit/>
          </a:bodyPr>
          <a:lstStyle/>
          <a:p>
            <a:pPr>
              <a:spcBef>
                <a:spcPct val="50000"/>
              </a:spcBef>
              <a:defRPr/>
            </a:pPr>
            <a:r>
              <a:rPr lang="en-US" sz="2800" b="1" dirty="0">
                <a:solidFill>
                  <a:srgbClr val="00B050"/>
                </a:solidFill>
                <a:effectLst>
                  <a:outerShdw blurRad="38100" dist="38100" dir="2700000" algn="tl">
                    <a:srgbClr val="000000"/>
                  </a:outerShdw>
                </a:effectLst>
                <a:latin typeface="Comic Sans MS" pitchFamily="66" charset="0"/>
                <a:sym typeface="Symbol" pitchFamily="18" charset="2"/>
              </a:rPr>
              <a:t>A = {3, 9}, B = {5, 9, 1, 3}            A  B ?</a:t>
            </a:r>
          </a:p>
        </p:txBody>
      </p:sp>
      <p:sp>
        <p:nvSpPr>
          <p:cNvPr id="162822" name="Text Box 6"/>
          <p:cNvSpPr txBox="1">
            <a:spLocks noChangeArrowheads="1"/>
          </p:cNvSpPr>
          <p:nvPr/>
        </p:nvSpPr>
        <p:spPr bwMode="auto">
          <a:xfrm>
            <a:off x="7391400" y="2909888"/>
            <a:ext cx="1066800" cy="519112"/>
          </a:xfrm>
          <a:prstGeom prst="rect">
            <a:avLst/>
          </a:prstGeom>
          <a:noFill/>
          <a:ln w="9525">
            <a:noFill/>
            <a:miter lim="800000"/>
            <a:headEnd/>
            <a:tailEnd/>
          </a:ln>
          <a:effectLst/>
        </p:spPr>
        <p:txBody>
          <a:bodyPr>
            <a:spAutoFit/>
          </a:bodyPr>
          <a:lstStyle/>
          <a:p>
            <a:pPr>
              <a:spcBef>
                <a:spcPct val="50000"/>
              </a:spcBef>
              <a:defRPr/>
            </a:pPr>
            <a:r>
              <a:rPr lang="en-US" sz="2800" b="1">
                <a:solidFill>
                  <a:srgbClr val="66FF33"/>
                </a:solidFill>
                <a:effectLst>
                  <a:outerShdw blurRad="38100" dist="38100" dir="2700000" algn="tl">
                    <a:srgbClr val="000000"/>
                  </a:outerShdw>
                </a:effectLst>
                <a:latin typeface="Comic Sans MS" pitchFamily="66" charset="0"/>
                <a:sym typeface="Symbol" pitchFamily="18" charset="2"/>
              </a:rPr>
              <a:t>true</a:t>
            </a:r>
          </a:p>
        </p:txBody>
      </p:sp>
      <p:sp>
        <p:nvSpPr>
          <p:cNvPr id="162823" name="Text Box 7"/>
          <p:cNvSpPr txBox="1">
            <a:spLocks noChangeArrowheads="1"/>
          </p:cNvSpPr>
          <p:nvPr/>
        </p:nvSpPr>
        <p:spPr bwMode="auto">
          <a:xfrm>
            <a:off x="457200" y="3733800"/>
            <a:ext cx="6781800" cy="946150"/>
          </a:xfrm>
          <a:prstGeom prst="rect">
            <a:avLst/>
          </a:prstGeom>
          <a:noFill/>
          <a:ln w="9525">
            <a:noFill/>
            <a:miter lim="800000"/>
            <a:headEnd/>
            <a:tailEnd/>
          </a:ln>
          <a:effectLst/>
        </p:spPr>
        <p:txBody>
          <a:bodyPr>
            <a:spAutoFit/>
          </a:bodyPr>
          <a:lstStyle/>
          <a:p>
            <a:pPr>
              <a:spcBef>
                <a:spcPct val="50000"/>
              </a:spcBef>
              <a:defRPr/>
            </a:pPr>
            <a:r>
              <a:rPr lang="en-US" sz="2800" b="1" dirty="0">
                <a:solidFill>
                  <a:srgbClr val="00B050"/>
                </a:solidFill>
                <a:effectLst>
                  <a:outerShdw blurRad="38100" dist="38100" dir="2700000" algn="tl">
                    <a:srgbClr val="000000"/>
                  </a:outerShdw>
                </a:effectLst>
                <a:latin typeface="Comic Sans MS" pitchFamily="66" charset="0"/>
                <a:sym typeface="Symbol" pitchFamily="18" charset="2"/>
              </a:rPr>
              <a:t>A = {3, 3, 3, 9}, B = {5, 9, 1, 3}   A  B ?</a:t>
            </a:r>
          </a:p>
        </p:txBody>
      </p:sp>
      <p:sp>
        <p:nvSpPr>
          <p:cNvPr id="162824" name="Text Box 8"/>
          <p:cNvSpPr txBox="1">
            <a:spLocks noChangeArrowheads="1"/>
          </p:cNvSpPr>
          <p:nvPr/>
        </p:nvSpPr>
        <p:spPr bwMode="auto">
          <a:xfrm>
            <a:off x="7391400" y="4967288"/>
            <a:ext cx="1066800" cy="519112"/>
          </a:xfrm>
          <a:prstGeom prst="rect">
            <a:avLst/>
          </a:prstGeom>
          <a:noFill/>
          <a:ln w="9525">
            <a:noFill/>
            <a:miter lim="800000"/>
            <a:headEnd/>
            <a:tailEnd/>
          </a:ln>
          <a:effectLst/>
        </p:spPr>
        <p:txBody>
          <a:bodyPr>
            <a:spAutoFit/>
          </a:bodyPr>
          <a:lstStyle/>
          <a:p>
            <a:pPr>
              <a:spcBef>
                <a:spcPct val="50000"/>
              </a:spcBef>
              <a:defRPr/>
            </a:pPr>
            <a:r>
              <a:rPr lang="en-US" sz="2800" b="1">
                <a:solidFill>
                  <a:srgbClr val="FF3300"/>
                </a:solidFill>
                <a:effectLst>
                  <a:outerShdw blurRad="38100" dist="38100" dir="2700000" algn="tl">
                    <a:srgbClr val="000000"/>
                  </a:outerShdw>
                </a:effectLst>
                <a:latin typeface="Comic Sans MS" pitchFamily="66" charset="0"/>
                <a:sym typeface="Symbol" pitchFamily="18" charset="2"/>
              </a:rPr>
              <a:t>false</a:t>
            </a:r>
          </a:p>
        </p:txBody>
      </p:sp>
      <p:sp>
        <p:nvSpPr>
          <p:cNvPr id="162825" name="Text Box 9"/>
          <p:cNvSpPr txBox="1">
            <a:spLocks noChangeArrowheads="1"/>
          </p:cNvSpPr>
          <p:nvPr/>
        </p:nvSpPr>
        <p:spPr bwMode="auto">
          <a:xfrm>
            <a:off x="7391400" y="3886200"/>
            <a:ext cx="1066800" cy="519113"/>
          </a:xfrm>
          <a:prstGeom prst="rect">
            <a:avLst/>
          </a:prstGeom>
          <a:noFill/>
          <a:ln w="9525">
            <a:noFill/>
            <a:miter lim="800000"/>
            <a:headEnd/>
            <a:tailEnd/>
          </a:ln>
          <a:effectLst/>
        </p:spPr>
        <p:txBody>
          <a:bodyPr>
            <a:spAutoFit/>
          </a:bodyPr>
          <a:lstStyle/>
          <a:p>
            <a:pPr>
              <a:spcBef>
                <a:spcPct val="50000"/>
              </a:spcBef>
              <a:defRPr/>
            </a:pPr>
            <a:r>
              <a:rPr lang="en-US" sz="2800" b="1">
                <a:solidFill>
                  <a:srgbClr val="66FF33"/>
                </a:solidFill>
                <a:effectLst>
                  <a:outerShdw blurRad="38100" dist="38100" dir="2700000" algn="tl">
                    <a:srgbClr val="000000"/>
                  </a:outerShdw>
                </a:effectLst>
                <a:latin typeface="Comic Sans MS" pitchFamily="66" charset="0"/>
                <a:sym typeface="Symbol" pitchFamily="18" charset="2"/>
              </a:rPr>
              <a:t>true</a:t>
            </a:r>
          </a:p>
        </p:txBody>
      </p:sp>
      <p:sp>
        <p:nvSpPr>
          <p:cNvPr id="162826" name="Text Box 10"/>
          <p:cNvSpPr txBox="1">
            <a:spLocks noChangeArrowheads="1"/>
          </p:cNvSpPr>
          <p:nvPr/>
        </p:nvSpPr>
        <p:spPr bwMode="auto">
          <a:xfrm>
            <a:off x="457200" y="4845050"/>
            <a:ext cx="6781800" cy="946150"/>
          </a:xfrm>
          <a:prstGeom prst="rect">
            <a:avLst/>
          </a:prstGeom>
          <a:noFill/>
          <a:ln w="9525">
            <a:noFill/>
            <a:miter lim="800000"/>
            <a:headEnd/>
            <a:tailEnd/>
          </a:ln>
          <a:effectLst/>
        </p:spPr>
        <p:txBody>
          <a:bodyPr>
            <a:spAutoFit/>
          </a:bodyPr>
          <a:lstStyle/>
          <a:p>
            <a:pPr>
              <a:spcBef>
                <a:spcPct val="50000"/>
              </a:spcBef>
              <a:defRPr/>
            </a:pPr>
            <a:r>
              <a:rPr lang="en-US" sz="2800" b="1" dirty="0">
                <a:solidFill>
                  <a:srgbClr val="FF0000"/>
                </a:solidFill>
                <a:effectLst>
                  <a:outerShdw blurRad="38100" dist="38100" dir="2700000" algn="tl">
                    <a:srgbClr val="000000"/>
                  </a:outerShdw>
                </a:effectLst>
                <a:latin typeface="Comic Sans MS" pitchFamily="66" charset="0"/>
                <a:sym typeface="Symbol" pitchFamily="18" charset="2"/>
              </a:rPr>
              <a:t>A = {1, 2, 3}, B = {2, 3, 4}           A  B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2821"/>
                                        </p:tgtEl>
                                        <p:attrNameLst>
                                          <p:attrName>style.visibility</p:attrName>
                                        </p:attrNameLst>
                                      </p:cBhvr>
                                      <p:to>
                                        <p:strVal val="visible"/>
                                      </p:to>
                                    </p:set>
                                    <p:anim calcmode="lin" valueType="num">
                                      <p:cBhvr additive="base">
                                        <p:cTn id="7" dur="500" fill="hold"/>
                                        <p:tgtEl>
                                          <p:spTgt spid="162821"/>
                                        </p:tgtEl>
                                        <p:attrNameLst>
                                          <p:attrName>ppt_x</p:attrName>
                                        </p:attrNameLst>
                                      </p:cBhvr>
                                      <p:tavLst>
                                        <p:tav tm="0">
                                          <p:val>
                                            <p:strVal val="0-#ppt_w/2"/>
                                          </p:val>
                                        </p:tav>
                                        <p:tav tm="100000">
                                          <p:val>
                                            <p:strVal val="#ppt_x"/>
                                          </p:val>
                                        </p:tav>
                                      </p:tavLst>
                                    </p:anim>
                                    <p:anim calcmode="lin" valueType="num">
                                      <p:cBhvr additive="base">
                                        <p:cTn id="8" dur="500" fill="hold"/>
                                        <p:tgtEl>
                                          <p:spTgt spid="16282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62822"/>
                                        </p:tgtEl>
                                        <p:attrNameLst>
                                          <p:attrName>style.visibility</p:attrName>
                                        </p:attrNameLst>
                                      </p:cBhvr>
                                      <p:to>
                                        <p:strVal val="visible"/>
                                      </p:to>
                                    </p:set>
                                    <p:anim calcmode="lin" valueType="num">
                                      <p:cBhvr additive="base">
                                        <p:cTn id="13" dur="500" fill="hold"/>
                                        <p:tgtEl>
                                          <p:spTgt spid="162822"/>
                                        </p:tgtEl>
                                        <p:attrNameLst>
                                          <p:attrName>ppt_x</p:attrName>
                                        </p:attrNameLst>
                                      </p:cBhvr>
                                      <p:tavLst>
                                        <p:tav tm="0">
                                          <p:val>
                                            <p:strVal val="1+#ppt_w/2"/>
                                          </p:val>
                                        </p:tav>
                                        <p:tav tm="100000">
                                          <p:val>
                                            <p:strVal val="#ppt_x"/>
                                          </p:val>
                                        </p:tav>
                                      </p:tavLst>
                                    </p:anim>
                                    <p:anim calcmode="lin" valueType="num">
                                      <p:cBhvr additive="base">
                                        <p:cTn id="14" dur="500" fill="hold"/>
                                        <p:tgtEl>
                                          <p:spTgt spid="16282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2823"/>
                                        </p:tgtEl>
                                        <p:attrNameLst>
                                          <p:attrName>style.visibility</p:attrName>
                                        </p:attrNameLst>
                                      </p:cBhvr>
                                      <p:to>
                                        <p:strVal val="visible"/>
                                      </p:to>
                                    </p:set>
                                    <p:anim calcmode="lin" valueType="num">
                                      <p:cBhvr additive="base">
                                        <p:cTn id="19" dur="500" fill="hold"/>
                                        <p:tgtEl>
                                          <p:spTgt spid="162823"/>
                                        </p:tgtEl>
                                        <p:attrNameLst>
                                          <p:attrName>ppt_x</p:attrName>
                                        </p:attrNameLst>
                                      </p:cBhvr>
                                      <p:tavLst>
                                        <p:tav tm="0">
                                          <p:val>
                                            <p:strVal val="0-#ppt_w/2"/>
                                          </p:val>
                                        </p:tav>
                                        <p:tav tm="100000">
                                          <p:val>
                                            <p:strVal val="#ppt_x"/>
                                          </p:val>
                                        </p:tav>
                                      </p:tavLst>
                                    </p:anim>
                                    <p:anim calcmode="lin" valueType="num">
                                      <p:cBhvr additive="base">
                                        <p:cTn id="20" dur="500" fill="hold"/>
                                        <p:tgtEl>
                                          <p:spTgt spid="16282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62825"/>
                                        </p:tgtEl>
                                        <p:attrNameLst>
                                          <p:attrName>style.visibility</p:attrName>
                                        </p:attrNameLst>
                                      </p:cBhvr>
                                      <p:to>
                                        <p:strVal val="visible"/>
                                      </p:to>
                                    </p:set>
                                    <p:anim calcmode="lin" valueType="num">
                                      <p:cBhvr additive="base">
                                        <p:cTn id="25" dur="500" fill="hold"/>
                                        <p:tgtEl>
                                          <p:spTgt spid="162825"/>
                                        </p:tgtEl>
                                        <p:attrNameLst>
                                          <p:attrName>ppt_x</p:attrName>
                                        </p:attrNameLst>
                                      </p:cBhvr>
                                      <p:tavLst>
                                        <p:tav tm="0">
                                          <p:val>
                                            <p:strVal val="1+#ppt_w/2"/>
                                          </p:val>
                                        </p:tav>
                                        <p:tav tm="100000">
                                          <p:val>
                                            <p:strVal val="#ppt_x"/>
                                          </p:val>
                                        </p:tav>
                                      </p:tavLst>
                                    </p:anim>
                                    <p:anim calcmode="lin" valueType="num">
                                      <p:cBhvr additive="base">
                                        <p:cTn id="26" dur="500" fill="hold"/>
                                        <p:tgtEl>
                                          <p:spTgt spid="16282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62826"/>
                                        </p:tgtEl>
                                        <p:attrNameLst>
                                          <p:attrName>style.visibility</p:attrName>
                                        </p:attrNameLst>
                                      </p:cBhvr>
                                      <p:to>
                                        <p:strVal val="visible"/>
                                      </p:to>
                                    </p:set>
                                    <p:anim calcmode="lin" valueType="num">
                                      <p:cBhvr additive="base">
                                        <p:cTn id="31" dur="500" fill="hold"/>
                                        <p:tgtEl>
                                          <p:spTgt spid="162826"/>
                                        </p:tgtEl>
                                        <p:attrNameLst>
                                          <p:attrName>ppt_x</p:attrName>
                                        </p:attrNameLst>
                                      </p:cBhvr>
                                      <p:tavLst>
                                        <p:tav tm="0">
                                          <p:val>
                                            <p:strVal val="0-#ppt_w/2"/>
                                          </p:val>
                                        </p:tav>
                                        <p:tav tm="100000">
                                          <p:val>
                                            <p:strVal val="#ppt_x"/>
                                          </p:val>
                                        </p:tav>
                                      </p:tavLst>
                                    </p:anim>
                                    <p:anim calcmode="lin" valueType="num">
                                      <p:cBhvr additive="base">
                                        <p:cTn id="32" dur="500" fill="hold"/>
                                        <p:tgtEl>
                                          <p:spTgt spid="16282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62824"/>
                                        </p:tgtEl>
                                        <p:attrNameLst>
                                          <p:attrName>style.visibility</p:attrName>
                                        </p:attrNameLst>
                                      </p:cBhvr>
                                      <p:to>
                                        <p:strVal val="visible"/>
                                      </p:to>
                                    </p:set>
                                    <p:anim calcmode="lin" valueType="num">
                                      <p:cBhvr additive="base">
                                        <p:cTn id="37" dur="500" fill="hold"/>
                                        <p:tgtEl>
                                          <p:spTgt spid="162824"/>
                                        </p:tgtEl>
                                        <p:attrNameLst>
                                          <p:attrName>ppt_x</p:attrName>
                                        </p:attrNameLst>
                                      </p:cBhvr>
                                      <p:tavLst>
                                        <p:tav tm="0">
                                          <p:val>
                                            <p:strVal val="1+#ppt_w/2"/>
                                          </p:val>
                                        </p:tav>
                                        <p:tav tm="100000">
                                          <p:val>
                                            <p:strVal val="#ppt_x"/>
                                          </p:val>
                                        </p:tav>
                                      </p:tavLst>
                                    </p:anim>
                                    <p:anim calcmode="lin" valueType="num">
                                      <p:cBhvr additive="base">
                                        <p:cTn id="38" dur="500" fill="hold"/>
                                        <p:tgtEl>
                                          <p:spTgt spid="1628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21" grpId="0" autoUpdateAnimBg="0"/>
      <p:bldP spid="162822" grpId="0" autoUpdateAnimBg="0"/>
      <p:bldP spid="162823" grpId="0" autoUpdateAnimBg="0"/>
      <p:bldP spid="162824" grpId="0" autoUpdateAnimBg="0"/>
      <p:bldP spid="162825" grpId="0" autoUpdateAnimBg="0"/>
      <p:bldP spid="162826"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Summary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Sets </a:t>
            </a:r>
          </a:p>
          <a:p>
            <a:pPr lvl="1"/>
            <a:r>
              <a:rPr lang="en-US" dirty="0" smtClean="0"/>
              <a:t>The Language of Sets</a:t>
            </a:r>
          </a:p>
          <a:p>
            <a:pPr lvl="1"/>
            <a:r>
              <a:rPr lang="en-US" dirty="0" smtClean="0"/>
              <a:t>Set Operations</a:t>
            </a:r>
          </a:p>
          <a:p>
            <a:pPr lvl="1"/>
            <a:r>
              <a:rPr lang="en-US" dirty="0" smtClean="0"/>
              <a:t>Set Identities</a:t>
            </a:r>
          </a:p>
          <a:p>
            <a:r>
              <a:rPr lang="en-US" dirty="0" smtClean="0"/>
              <a:t>Functions</a:t>
            </a:r>
          </a:p>
          <a:p>
            <a:pPr lvl="1"/>
            <a:r>
              <a:rPr lang="en-US" dirty="0" smtClean="0"/>
              <a:t>Types of Functions</a:t>
            </a:r>
          </a:p>
          <a:p>
            <a:pPr lvl="1"/>
            <a:r>
              <a:rPr lang="en-US" dirty="0" smtClean="0"/>
              <a:t>Operations on Functions</a:t>
            </a:r>
          </a:p>
          <a:p>
            <a:pPr lvl="1"/>
            <a:r>
              <a:rPr lang="en-US" dirty="0" smtClean="0"/>
              <a:t>Computability</a:t>
            </a:r>
          </a:p>
          <a:p>
            <a:r>
              <a:rPr lang="en-US" dirty="0" smtClean="0"/>
              <a:t>Sequences and Summations</a:t>
            </a:r>
          </a:p>
          <a:p>
            <a:pPr lvl="1"/>
            <a:r>
              <a:rPr lang="en-US" dirty="0" smtClean="0"/>
              <a:t>Types of Sequences</a:t>
            </a:r>
          </a:p>
          <a:p>
            <a:pPr lvl="1"/>
            <a:r>
              <a:rPr lang="en-US" dirty="0" smtClean="0"/>
              <a:t>Summation Formulae</a:t>
            </a:r>
          </a:p>
          <a:p>
            <a:endParaRPr lang="en-US" dirty="0" smtClean="0"/>
          </a:p>
          <a:p>
            <a:pPr lvl="1">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Showing a Set is or is not a Subset of Another Set</a:t>
            </a:r>
            <a:endParaRPr lang="en-US" dirty="0"/>
          </a:p>
        </p:txBody>
      </p:sp>
      <p:sp>
        <p:nvSpPr>
          <p:cNvPr id="3" name="Content Placeholder 2"/>
          <p:cNvSpPr>
            <a:spLocks noGrp="1"/>
          </p:cNvSpPr>
          <p:nvPr>
            <p:ph idx="1"/>
          </p:nvPr>
        </p:nvSpPr>
        <p:spPr/>
        <p:txBody>
          <a:bodyPr>
            <a:normAutofit lnSpcReduction="10000"/>
          </a:bodyPr>
          <a:lstStyle/>
          <a:p>
            <a:r>
              <a:rPr lang="en-US" b="1" dirty="0" smtClean="0">
                <a:ea typeface="Cambria Math" pitchFamily="18" charset="0"/>
              </a:rPr>
              <a:t>Showing  that A is a Subset of B</a:t>
            </a:r>
            <a:r>
              <a:rPr lang="en-US" dirty="0" smtClean="0">
                <a:ea typeface="Cambria Math" pitchFamily="18" charset="0"/>
              </a:rPr>
              <a:t>: To </a:t>
            </a:r>
            <a:r>
              <a:rPr lang="en-US" dirty="0" smtClean="0">
                <a:latin typeface="Cambria Math" pitchFamily="18" charset="0"/>
                <a:ea typeface="Cambria Math" pitchFamily="18" charset="0"/>
              </a:rPr>
              <a:t>show that </a:t>
            </a:r>
            <a:r>
              <a:rPr lang="en-US" i="1" dirty="0" smtClean="0">
                <a:ea typeface="Cambria Math" pitchFamily="18" charset="0"/>
              </a:rPr>
              <a:t>A</a:t>
            </a:r>
            <a:r>
              <a:rPr lang="en-US" dirty="0" smtClean="0">
                <a:latin typeface="Cambria Math" pitchFamily="18" charset="0"/>
                <a:ea typeface="Cambria Math" pitchFamily="18" charset="0"/>
              </a:rPr>
              <a:t> ⊆ </a:t>
            </a:r>
            <a:r>
              <a:rPr lang="en-US" i="1" dirty="0" smtClean="0">
                <a:ea typeface="Cambria Math" pitchFamily="18" charset="0"/>
              </a:rPr>
              <a:t>B</a:t>
            </a:r>
            <a:r>
              <a:rPr lang="en-US" dirty="0" smtClean="0">
                <a:latin typeface="Cambria Math" pitchFamily="18" charset="0"/>
                <a:ea typeface="Cambria Math" pitchFamily="18" charset="0"/>
              </a:rPr>
              <a:t>, show that if </a:t>
            </a:r>
            <a:r>
              <a:rPr lang="en-US" i="1" dirty="0" smtClean="0">
                <a:ea typeface="Cambria Math" pitchFamily="18" charset="0"/>
              </a:rPr>
              <a:t>x</a:t>
            </a:r>
            <a:r>
              <a:rPr lang="en-US" dirty="0" smtClean="0">
                <a:latin typeface="Cambria Math" pitchFamily="18" charset="0"/>
                <a:ea typeface="Cambria Math" pitchFamily="18" charset="0"/>
              </a:rPr>
              <a:t> belongs to </a:t>
            </a:r>
            <a:r>
              <a:rPr lang="en-US" i="1" dirty="0" smtClean="0">
                <a:ea typeface="Cambria Math" pitchFamily="18" charset="0"/>
              </a:rPr>
              <a:t>A,</a:t>
            </a:r>
            <a:r>
              <a:rPr lang="en-US" dirty="0" smtClean="0">
                <a:latin typeface="Cambria Math" pitchFamily="18" charset="0"/>
                <a:ea typeface="Cambria Math" pitchFamily="18" charset="0"/>
              </a:rPr>
              <a:t> then </a:t>
            </a:r>
            <a:r>
              <a:rPr lang="en-US" dirty="0" smtClean="0">
                <a:ea typeface="Cambria Math" pitchFamily="18" charset="0"/>
              </a:rPr>
              <a:t>x </a:t>
            </a:r>
            <a:r>
              <a:rPr lang="en-US" dirty="0" smtClean="0">
                <a:latin typeface="Cambria Math" pitchFamily="18" charset="0"/>
                <a:ea typeface="Cambria Math" pitchFamily="18" charset="0"/>
              </a:rPr>
              <a:t>also belongs to </a:t>
            </a:r>
            <a:r>
              <a:rPr lang="en-US" i="1" dirty="0" smtClean="0">
                <a:ea typeface="Cambria Math" pitchFamily="18" charset="0"/>
              </a:rPr>
              <a:t>B</a:t>
            </a:r>
            <a:r>
              <a:rPr lang="en-US" dirty="0" smtClean="0">
                <a:latin typeface="Cambria Math" pitchFamily="18" charset="0"/>
                <a:ea typeface="Cambria Math" pitchFamily="18" charset="0"/>
              </a:rPr>
              <a:t>.</a:t>
            </a:r>
            <a:endParaRPr lang="en-US" b="1" dirty="0" smtClean="0">
              <a:latin typeface="Cambria Math" pitchFamily="18" charset="0"/>
              <a:ea typeface="Cambria Math" pitchFamily="18" charset="0"/>
            </a:endParaRPr>
          </a:p>
          <a:p>
            <a:r>
              <a:rPr lang="en-US" b="1" dirty="0" smtClean="0">
                <a:ea typeface="Cambria Math" pitchFamily="18" charset="0"/>
              </a:rPr>
              <a:t>Showing that A is not a Subset of B</a:t>
            </a:r>
            <a:r>
              <a:rPr lang="en-US" dirty="0" smtClean="0">
                <a:latin typeface="Cambria Math" pitchFamily="18" charset="0"/>
                <a:ea typeface="Cambria Math" pitchFamily="18" charset="0"/>
              </a:rPr>
              <a:t>: </a:t>
            </a:r>
            <a:r>
              <a:rPr lang="en-US" dirty="0" smtClean="0"/>
              <a:t>To show that </a:t>
            </a:r>
            <a:r>
              <a:rPr lang="en-US" i="1" dirty="0" smtClean="0"/>
              <a:t>A</a:t>
            </a:r>
            <a:r>
              <a:rPr lang="en-US" dirty="0" smtClean="0"/>
              <a:t> is not a subset of </a:t>
            </a:r>
            <a:r>
              <a:rPr lang="en-US" i="1" dirty="0" smtClean="0"/>
              <a:t>B</a:t>
            </a:r>
            <a:r>
              <a:rPr lang="en-US" dirty="0" smtClean="0"/>
              <a:t>, </a:t>
            </a:r>
            <a:r>
              <a:rPr lang="en-US" i="1" dirty="0" smtClean="0">
                <a:ea typeface="Cambria Math" pitchFamily="18" charset="0"/>
              </a:rPr>
              <a:t>A</a:t>
            </a:r>
            <a:r>
              <a:rPr lang="en-US" dirty="0" smtClean="0">
                <a:latin typeface="Cambria Math" pitchFamily="18" charset="0"/>
                <a:ea typeface="Cambria Math" pitchFamily="18" charset="0"/>
              </a:rPr>
              <a:t> ⊈ </a:t>
            </a:r>
            <a:r>
              <a:rPr lang="en-US" i="1" dirty="0" smtClean="0">
                <a:ea typeface="Cambria Math" pitchFamily="18" charset="0"/>
              </a:rPr>
              <a:t>B</a:t>
            </a:r>
            <a:r>
              <a:rPr lang="en-US" b="1" dirty="0" smtClean="0">
                <a:latin typeface="Cambria Math" pitchFamily="18" charset="0"/>
                <a:ea typeface="Cambria Math" pitchFamily="18" charset="0"/>
              </a:rPr>
              <a:t>,</a:t>
            </a:r>
            <a:r>
              <a:rPr lang="en-US" dirty="0" smtClean="0"/>
              <a:t>  find an element </a:t>
            </a:r>
            <a:r>
              <a:rPr lang="en-US" i="1" dirty="0" smtClean="0">
                <a:ea typeface="Cambria Math" pitchFamily="18" charset="0"/>
              </a:rPr>
              <a:t>x</a:t>
            </a:r>
            <a:r>
              <a:rPr lang="en-US" dirty="0" smtClean="0">
                <a:latin typeface="Cambria Math" pitchFamily="18" charset="0"/>
                <a:ea typeface="Cambria Math" pitchFamily="18" charset="0"/>
              </a:rPr>
              <a:t> ∈ </a:t>
            </a:r>
            <a:r>
              <a:rPr lang="en-US" i="1" dirty="0" smtClean="0">
                <a:ea typeface="Cambria Math" pitchFamily="18" charset="0"/>
              </a:rPr>
              <a:t>A</a:t>
            </a:r>
            <a:r>
              <a:rPr lang="en-US" dirty="0" smtClean="0">
                <a:latin typeface="Cambria Math" pitchFamily="18" charset="0"/>
                <a:ea typeface="Cambria Math" pitchFamily="18" charset="0"/>
              </a:rPr>
              <a:t> with </a:t>
            </a:r>
            <a:r>
              <a:rPr lang="en-US" i="1" dirty="0" smtClean="0">
                <a:ea typeface="Cambria Math" pitchFamily="18" charset="0"/>
              </a:rPr>
              <a:t>x</a:t>
            </a:r>
            <a:r>
              <a:rPr lang="en-US" dirty="0" smtClean="0">
                <a:latin typeface="Cambria Math" pitchFamily="18" charset="0"/>
                <a:ea typeface="Cambria Math" pitchFamily="18" charset="0"/>
              </a:rPr>
              <a:t> </a:t>
            </a:r>
            <a:r>
              <a:rPr lang="en-US" dirty="0" smtClean="0">
                <a:latin typeface="Cambria Math"/>
                <a:ea typeface="Cambria Math"/>
              </a:rPr>
              <a:t>∉</a:t>
            </a:r>
            <a:r>
              <a:rPr lang="en-US" dirty="0" smtClean="0">
                <a:latin typeface="Cambria Math" pitchFamily="18" charset="0"/>
                <a:ea typeface="Cambria Math" pitchFamily="18" charset="0"/>
              </a:rPr>
              <a:t> </a:t>
            </a:r>
            <a:r>
              <a:rPr lang="en-US" i="1" dirty="0" smtClean="0">
                <a:ea typeface="Cambria Math" pitchFamily="18" charset="0"/>
              </a:rPr>
              <a:t>B</a:t>
            </a:r>
            <a:r>
              <a:rPr lang="en-US" b="1" dirty="0" smtClean="0">
                <a:latin typeface="Cambria Math" pitchFamily="18" charset="0"/>
                <a:ea typeface="Cambria Math" pitchFamily="18" charset="0"/>
              </a:rPr>
              <a:t>.</a:t>
            </a:r>
            <a:r>
              <a:rPr lang="en-US" dirty="0" smtClean="0">
                <a:latin typeface="Cambria Math" pitchFamily="18" charset="0"/>
                <a:ea typeface="Cambria Math" pitchFamily="18" charset="0"/>
              </a:rPr>
              <a:t>  </a:t>
            </a:r>
            <a:r>
              <a:rPr lang="en-US" dirty="0" smtClean="0">
                <a:ea typeface="Cambria Math" pitchFamily="18" charset="0"/>
              </a:rPr>
              <a:t>(</a:t>
            </a:r>
            <a:r>
              <a:rPr lang="en-US" dirty="0" smtClean="0">
                <a:latin typeface="Cambria Math" pitchFamily="18" charset="0"/>
                <a:ea typeface="Cambria Math" pitchFamily="18" charset="0"/>
              </a:rPr>
              <a:t>Such an </a:t>
            </a:r>
            <a:r>
              <a:rPr lang="en-US" i="1" dirty="0" smtClean="0">
                <a:ea typeface="Cambria Math" pitchFamily="18" charset="0"/>
              </a:rPr>
              <a:t>x</a:t>
            </a:r>
            <a:r>
              <a:rPr lang="en-US" dirty="0" smtClean="0">
                <a:latin typeface="Cambria Math" pitchFamily="18" charset="0"/>
                <a:ea typeface="Cambria Math" pitchFamily="18" charset="0"/>
              </a:rPr>
              <a:t> is a counterexample to the claim that </a:t>
            </a:r>
            <a:r>
              <a:rPr lang="en-US" i="1" dirty="0" smtClean="0">
                <a:ea typeface="Cambria Math" pitchFamily="18" charset="0"/>
              </a:rPr>
              <a:t>x</a:t>
            </a:r>
            <a:r>
              <a:rPr lang="en-US" dirty="0" smtClean="0">
                <a:latin typeface="Cambria Math" pitchFamily="18" charset="0"/>
                <a:ea typeface="Cambria Math" pitchFamily="18" charset="0"/>
              </a:rPr>
              <a:t> ∈ </a:t>
            </a:r>
            <a:r>
              <a:rPr lang="en-US" i="1" dirty="0" smtClean="0">
                <a:ea typeface="Cambria Math" pitchFamily="18" charset="0"/>
              </a:rPr>
              <a:t>A</a:t>
            </a:r>
            <a:r>
              <a:rPr lang="en-US" dirty="0" smtClean="0">
                <a:latin typeface="Cambria Math" pitchFamily="18" charset="0"/>
                <a:ea typeface="Cambria Math" pitchFamily="18" charset="0"/>
              </a:rPr>
              <a:t> implies </a:t>
            </a:r>
            <a:r>
              <a:rPr lang="en-US" i="1" dirty="0" smtClean="0">
                <a:ea typeface="Cambria Math" pitchFamily="18" charset="0"/>
              </a:rPr>
              <a:t>x</a:t>
            </a:r>
            <a:r>
              <a:rPr lang="en-US" dirty="0" smtClean="0">
                <a:latin typeface="Cambria Math" pitchFamily="18" charset="0"/>
                <a:ea typeface="Cambria Math" pitchFamily="18" charset="0"/>
              </a:rPr>
              <a:t> ∈ </a:t>
            </a:r>
            <a:r>
              <a:rPr lang="en-US" i="1" dirty="0" smtClean="0">
                <a:ea typeface="Cambria Math" pitchFamily="18" charset="0"/>
              </a:rPr>
              <a:t>B</a:t>
            </a:r>
            <a:r>
              <a:rPr lang="en-US" dirty="0" smtClean="0">
                <a:ea typeface="Cambria Math" pitchFamily="18" charset="0"/>
              </a:rPr>
              <a:t>.)</a:t>
            </a:r>
          </a:p>
          <a:p>
            <a:pPr>
              <a:buNone/>
            </a:pPr>
            <a:r>
              <a:rPr lang="en-US" b="1" dirty="0" smtClean="0">
                <a:latin typeface="Cambria Math" pitchFamily="18" charset="0"/>
                <a:ea typeface="Cambria Math" pitchFamily="18" charset="0"/>
              </a:rPr>
              <a:t>    </a:t>
            </a:r>
            <a:r>
              <a:rPr lang="en-US" b="1" dirty="0" smtClean="0">
                <a:ea typeface="Cambria Math" pitchFamily="18" charset="0"/>
              </a:rPr>
              <a:t>Examples</a:t>
            </a:r>
            <a:r>
              <a:rPr lang="en-US" dirty="0" smtClean="0">
                <a:ea typeface="Cambria Math" pitchFamily="18" charset="0"/>
              </a:rPr>
              <a:t>:</a:t>
            </a:r>
            <a:r>
              <a:rPr lang="en-US" b="1" dirty="0" smtClean="0">
                <a:ea typeface="Cambria Math" pitchFamily="18" charset="0"/>
              </a:rPr>
              <a:t> </a:t>
            </a:r>
          </a:p>
          <a:p>
            <a:pPr marL="850392" lvl="1" indent="-457200">
              <a:buFont typeface="+mj-lt"/>
              <a:buAutoNum type="arabicPeriod"/>
            </a:pPr>
            <a:r>
              <a:rPr lang="en-US" dirty="0" smtClean="0">
                <a:latin typeface="Cambria Math" pitchFamily="18" charset="0"/>
                <a:ea typeface="Cambria Math" pitchFamily="18" charset="0"/>
              </a:rPr>
              <a:t>The set of all computer science majors at your school is a subset of all students at your school.</a:t>
            </a:r>
          </a:p>
          <a:p>
            <a:pPr marL="850392" lvl="1" indent="-457200">
              <a:buFont typeface="+mj-lt"/>
              <a:buAutoNum type="arabicPeriod"/>
            </a:pPr>
            <a:r>
              <a:rPr lang="en-US" dirty="0" smtClean="0">
                <a:latin typeface="Cambria Math" pitchFamily="18" charset="0"/>
                <a:ea typeface="Cambria Math" pitchFamily="18" charset="0"/>
              </a:rPr>
              <a:t>The set of integers with squares less than 100 is not a subset of the set of nonnegative integers.</a:t>
            </a:r>
          </a:p>
          <a:p>
            <a:endParaRPr lang="en-US" b="1" dirty="0" smtClean="0">
              <a:latin typeface="Cambria Math" pitchFamily="18" charset="0"/>
              <a:ea typeface="Cambria Math" pitchFamily="18" charset="0"/>
            </a:endParaRP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look at Equality of Sets</a:t>
            </a:r>
            <a:endParaRPr lang="en-US" dirty="0"/>
          </a:p>
        </p:txBody>
      </p:sp>
      <p:sp>
        <p:nvSpPr>
          <p:cNvPr id="3" name="Content Placeholder 2"/>
          <p:cNvSpPr>
            <a:spLocks noGrp="1"/>
          </p:cNvSpPr>
          <p:nvPr>
            <p:ph idx="1"/>
          </p:nvPr>
        </p:nvSpPr>
        <p:spPr/>
        <p:txBody>
          <a:bodyPr/>
          <a:lstStyle/>
          <a:p>
            <a:r>
              <a:rPr lang="en-US" dirty="0" smtClean="0"/>
              <a:t>Recall that two sets </a:t>
            </a:r>
            <a:r>
              <a:rPr lang="en-US" i="1" dirty="0" smtClean="0"/>
              <a:t>A</a:t>
            </a:r>
            <a:r>
              <a:rPr lang="en-US" dirty="0" smtClean="0"/>
              <a:t> and </a:t>
            </a:r>
            <a:r>
              <a:rPr lang="en-US" i="1" dirty="0" smtClean="0"/>
              <a:t>B</a:t>
            </a:r>
            <a:r>
              <a:rPr lang="en-US" dirty="0" smtClean="0"/>
              <a:t> are </a:t>
            </a:r>
            <a:r>
              <a:rPr lang="en-US" i="1" dirty="0" smtClean="0"/>
              <a:t>equal</a:t>
            </a:r>
            <a:r>
              <a:rPr lang="en-US" dirty="0" smtClean="0"/>
              <a:t>, denoted by         </a:t>
            </a:r>
            <a:r>
              <a:rPr lang="en-US" i="1" dirty="0" smtClean="0"/>
              <a:t>A</a:t>
            </a:r>
            <a:r>
              <a:rPr lang="en-US" dirty="0" smtClean="0"/>
              <a:t> = </a:t>
            </a:r>
            <a:r>
              <a:rPr lang="en-US" i="1" dirty="0" smtClean="0"/>
              <a:t>B</a:t>
            </a:r>
            <a:r>
              <a:rPr lang="en-US" dirty="0" smtClean="0"/>
              <a:t>, </a:t>
            </a:r>
            <a:r>
              <a:rPr lang="en-US" dirty="0" err="1" smtClean="0"/>
              <a:t>iff</a:t>
            </a:r>
            <a:endParaRPr lang="en-US" dirty="0" smtClean="0"/>
          </a:p>
          <a:p>
            <a:pPr>
              <a:buNone/>
            </a:pPr>
            <a:endParaRPr lang="en-US" dirty="0" smtClean="0"/>
          </a:p>
          <a:p>
            <a:r>
              <a:rPr lang="en-US" dirty="0" smtClean="0"/>
              <a:t>Using logical equivalences we have that </a:t>
            </a:r>
            <a:r>
              <a:rPr lang="en-US" i="1" dirty="0" smtClean="0"/>
              <a:t>A</a:t>
            </a:r>
            <a:r>
              <a:rPr lang="en-US" dirty="0" smtClean="0"/>
              <a:t> = </a:t>
            </a:r>
            <a:r>
              <a:rPr lang="en-US" i="1" dirty="0" smtClean="0"/>
              <a:t>B</a:t>
            </a:r>
            <a:r>
              <a:rPr lang="en-US" dirty="0" smtClean="0"/>
              <a:t> </a:t>
            </a:r>
            <a:r>
              <a:rPr lang="en-US" dirty="0" err="1" smtClean="0"/>
              <a:t>iff</a:t>
            </a:r>
            <a:endParaRPr lang="en-US" dirty="0" smtClean="0"/>
          </a:p>
          <a:p>
            <a:pPr>
              <a:buNone/>
            </a:pPr>
            <a:endParaRPr lang="en-US" dirty="0" smtClean="0"/>
          </a:p>
          <a:p>
            <a:endParaRPr lang="en-US" dirty="0" smtClean="0"/>
          </a:p>
          <a:p>
            <a:r>
              <a:rPr lang="en-US" dirty="0" smtClean="0"/>
              <a:t> This is equivalent to</a:t>
            </a:r>
          </a:p>
          <a:p>
            <a:pPr>
              <a:buNone/>
            </a:pPr>
            <a:r>
              <a:rPr lang="en-US" dirty="0" smtClean="0"/>
              <a:t>                     </a:t>
            </a:r>
            <a:r>
              <a:rPr lang="en-US" i="1" dirty="0" smtClean="0">
                <a:ea typeface="Cambria Math" pitchFamily="18" charset="0"/>
              </a:rPr>
              <a:t>A</a:t>
            </a:r>
            <a:r>
              <a:rPr lang="en-US" dirty="0" smtClean="0">
                <a:latin typeface="Cambria Math" pitchFamily="18" charset="0"/>
                <a:ea typeface="Cambria Math" pitchFamily="18" charset="0"/>
              </a:rPr>
              <a:t> ⊆ </a:t>
            </a:r>
            <a:r>
              <a:rPr lang="en-US" i="1" dirty="0" smtClean="0">
                <a:ea typeface="Cambria Math" pitchFamily="18" charset="0"/>
              </a:rPr>
              <a:t>B</a:t>
            </a:r>
            <a:r>
              <a:rPr lang="en-US" dirty="0" smtClean="0"/>
              <a:t>        and      </a:t>
            </a:r>
            <a:r>
              <a:rPr lang="en-US" i="1" dirty="0" smtClean="0">
                <a:ea typeface="Cambria Math" pitchFamily="18" charset="0"/>
              </a:rPr>
              <a:t>B </a:t>
            </a:r>
            <a:r>
              <a:rPr lang="en-US" dirty="0" smtClean="0">
                <a:latin typeface="Cambria Math" pitchFamily="18" charset="0"/>
                <a:ea typeface="Cambria Math" pitchFamily="18" charset="0"/>
              </a:rPr>
              <a:t>⊆ </a:t>
            </a:r>
            <a:r>
              <a:rPr lang="en-US" i="1" dirty="0" smtClean="0">
                <a:ea typeface="Cambria Math" pitchFamily="18" charset="0"/>
              </a:rPr>
              <a:t>A</a:t>
            </a:r>
            <a:r>
              <a:rPr lang="en-US" dirty="0" smtClean="0">
                <a:latin typeface="Cambria Math" pitchFamily="18" charset="0"/>
                <a:ea typeface="Cambria Math" pitchFamily="18" charset="0"/>
              </a:rPr>
              <a:t> </a:t>
            </a:r>
            <a:endParaRPr lang="en-US" dirty="0"/>
          </a:p>
        </p:txBody>
      </p:sp>
      <p:pic>
        <p:nvPicPr>
          <p:cNvPr id="6" name="Picture 5" descr="addin_tmp.png"/>
          <p:cNvPicPr>
            <a:picLocks noChangeAspect="1"/>
          </p:cNvPicPr>
          <p:nvPr>
            <p:custDataLst>
              <p:tags r:id="rId1"/>
            </p:custDataLst>
          </p:nvPr>
        </p:nvPicPr>
        <p:blipFill>
          <a:blip r:embed="rId4" cstate="print"/>
          <a:stretch>
            <a:fillRect/>
          </a:stretch>
        </p:blipFill>
        <p:spPr>
          <a:xfrm>
            <a:off x="914400" y="4191000"/>
            <a:ext cx="6700838" cy="382905"/>
          </a:xfrm>
          <a:prstGeom prst="rect">
            <a:avLst/>
          </a:prstGeom>
        </p:spPr>
      </p:pic>
      <p:pic>
        <p:nvPicPr>
          <p:cNvPr id="8" name="Picture 7" descr="addin_tmp.png"/>
          <p:cNvPicPr>
            <a:picLocks noChangeAspect="1"/>
          </p:cNvPicPr>
          <p:nvPr>
            <p:custDataLst>
              <p:tags r:id="rId2"/>
            </p:custDataLst>
          </p:nvPr>
        </p:nvPicPr>
        <p:blipFill>
          <a:blip r:embed="rId5" cstate="print"/>
          <a:stretch>
            <a:fillRect/>
          </a:stretch>
        </p:blipFill>
        <p:spPr>
          <a:xfrm>
            <a:off x="2362200" y="2667000"/>
            <a:ext cx="3231833" cy="382905"/>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Proper Subsets</a:t>
            </a:r>
            <a:endParaRPr lang="en-US" dirty="0"/>
          </a:p>
        </p:txBody>
      </p:sp>
      <p:sp>
        <p:nvSpPr>
          <p:cNvPr id="3" name="Content Placeholder 2"/>
          <p:cNvSpPr>
            <a:spLocks noGrp="1"/>
          </p:cNvSpPr>
          <p:nvPr>
            <p:ph idx="1"/>
          </p:nvPr>
        </p:nvSpPr>
        <p:spPr/>
        <p:txBody>
          <a:bodyPr/>
          <a:lstStyle/>
          <a:p>
            <a:pPr>
              <a:buNone/>
            </a:pPr>
            <a:r>
              <a:rPr lang="en-US" b="1" dirty="0" smtClean="0"/>
              <a:t>  Definition</a:t>
            </a:r>
            <a:r>
              <a:rPr lang="en-US" dirty="0" smtClean="0"/>
              <a:t>: If </a:t>
            </a:r>
            <a:r>
              <a:rPr lang="en-US" i="1" dirty="0" smtClean="0">
                <a:ea typeface="Cambria Math" pitchFamily="18" charset="0"/>
              </a:rPr>
              <a:t>A</a:t>
            </a:r>
            <a:r>
              <a:rPr lang="en-US" dirty="0" smtClean="0">
                <a:latin typeface="Cambria Math" pitchFamily="18" charset="0"/>
                <a:ea typeface="Cambria Math" pitchFamily="18" charset="0"/>
              </a:rPr>
              <a:t> ⊆ </a:t>
            </a:r>
            <a:r>
              <a:rPr lang="en-US" i="1" dirty="0" smtClean="0">
                <a:ea typeface="Cambria Math" pitchFamily="18" charset="0"/>
              </a:rPr>
              <a:t>B</a:t>
            </a:r>
            <a:r>
              <a:rPr lang="en-US" dirty="0" smtClean="0"/>
              <a:t>, but </a:t>
            </a:r>
            <a:r>
              <a:rPr lang="en-US" i="1" dirty="0" smtClean="0">
                <a:ea typeface="Cambria Math" pitchFamily="18" charset="0"/>
              </a:rPr>
              <a:t>A</a:t>
            </a:r>
            <a:r>
              <a:rPr lang="en-US" dirty="0" smtClean="0">
                <a:latin typeface="Cambria Math" pitchFamily="18" charset="0"/>
                <a:ea typeface="Cambria Math" pitchFamily="18" charset="0"/>
              </a:rPr>
              <a:t>  </a:t>
            </a:r>
            <a:r>
              <a:rPr lang="en-US" dirty="0" smtClean="0">
                <a:latin typeface="Cambria Math"/>
                <a:ea typeface="Cambria Math"/>
              </a:rPr>
              <a:t>≠</a:t>
            </a:r>
            <a:r>
              <a:rPr lang="en-US" i="1" dirty="0" smtClean="0">
                <a:ea typeface="Cambria Math" pitchFamily="18" charset="0"/>
              </a:rPr>
              <a:t>B</a:t>
            </a:r>
            <a:r>
              <a:rPr lang="en-US" dirty="0" smtClean="0"/>
              <a:t>, then we say </a:t>
            </a:r>
            <a:r>
              <a:rPr lang="en-US" i="1" dirty="0" smtClean="0"/>
              <a:t>A</a:t>
            </a:r>
            <a:r>
              <a:rPr lang="en-US" dirty="0" smtClean="0"/>
              <a:t> is a </a:t>
            </a:r>
            <a:r>
              <a:rPr lang="en-US" i="1" dirty="0" smtClean="0"/>
              <a:t>proper subset </a:t>
            </a:r>
            <a:r>
              <a:rPr lang="en-US" dirty="0" smtClean="0"/>
              <a:t>of </a:t>
            </a:r>
            <a:r>
              <a:rPr lang="en-US" i="1" dirty="0" smtClean="0"/>
              <a:t>B</a:t>
            </a:r>
            <a:r>
              <a:rPr lang="en-US" dirty="0" smtClean="0"/>
              <a:t>, denoted by </a:t>
            </a:r>
            <a:r>
              <a:rPr lang="en-US" i="1" dirty="0" smtClean="0">
                <a:ea typeface="Cambria Math" pitchFamily="18" charset="0"/>
              </a:rPr>
              <a:t>A</a:t>
            </a:r>
            <a:r>
              <a:rPr lang="en-US" dirty="0" smtClean="0">
                <a:latin typeface="Cambria Math" pitchFamily="18" charset="0"/>
                <a:ea typeface="Cambria Math" pitchFamily="18" charset="0"/>
              </a:rPr>
              <a:t> </a:t>
            </a:r>
            <a:r>
              <a:rPr lang="en-US" dirty="0" smtClean="0">
                <a:latin typeface="Cambria Math"/>
                <a:ea typeface="Cambria Math"/>
              </a:rPr>
              <a:t>⊂</a:t>
            </a:r>
            <a:r>
              <a:rPr lang="en-US" dirty="0" smtClean="0">
                <a:latin typeface="Cambria Math" pitchFamily="18" charset="0"/>
                <a:ea typeface="Cambria Math" pitchFamily="18" charset="0"/>
              </a:rPr>
              <a:t> </a:t>
            </a:r>
            <a:r>
              <a:rPr lang="en-US" i="1" dirty="0" smtClean="0">
                <a:ea typeface="Cambria Math" pitchFamily="18" charset="0"/>
              </a:rPr>
              <a:t>B</a:t>
            </a:r>
            <a:r>
              <a:rPr lang="en-US" dirty="0" smtClean="0">
                <a:latin typeface="Cambria Math" pitchFamily="18" charset="0"/>
                <a:ea typeface="Cambria Math" pitchFamily="18" charset="0"/>
              </a:rPr>
              <a:t>. If </a:t>
            </a:r>
            <a:r>
              <a:rPr lang="en-US" i="1" dirty="0" smtClean="0">
                <a:ea typeface="Cambria Math" pitchFamily="18" charset="0"/>
              </a:rPr>
              <a:t>A</a:t>
            </a:r>
            <a:r>
              <a:rPr lang="en-US" dirty="0" smtClean="0">
                <a:latin typeface="Cambria Math" pitchFamily="18" charset="0"/>
                <a:ea typeface="Cambria Math" pitchFamily="18" charset="0"/>
              </a:rPr>
              <a:t> </a:t>
            </a:r>
            <a:r>
              <a:rPr lang="en-US" dirty="0" smtClean="0">
                <a:latin typeface="Cambria Math"/>
                <a:ea typeface="Cambria Math"/>
              </a:rPr>
              <a:t>⊂</a:t>
            </a:r>
            <a:r>
              <a:rPr lang="en-US" dirty="0" smtClean="0">
                <a:latin typeface="Cambria Math" pitchFamily="18" charset="0"/>
                <a:ea typeface="Cambria Math" pitchFamily="18" charset="0"/>
              </a:rPr>
              <a:t> </a:t>
            </a:r>
            <a:r>
              <a:rPr lang="en-US" i="1" dirty="0" smtClean="0">
                <a:ea typeface="Cambria Math" pitchFamily="18" charset="0"/>
              </a:rPr>
              <a:t>B</a:t>
            </a:r>
            <a:r>
              <a:rPr lang="en-US" dirty="0" smtClean="0">
                <a:ea typeface="Cambria Math" pitchFamily="18" charset="0"/>
              </a:rPr>
              <a:t>, then</a:t>
            </a:r>
          </a:p>
          <a:p>
            <a:pPr>
              <a:buNone/>
            </a:pPr>
            <a:endParaRPr lang="en-US" b="1" dirty="0" smtClean="0">
              <a:latin typeface="Cambria Math" pitchFamily="18" charset="0"/>
              <a:ea typeface="Cambria Math" pitchFamily="18" charset="0"/>
            </a:endParaRPr>
          </a:p>
          <a:p>
            <a:pPr>
              <a:buNone/>
            </a:pPr>
            <a:endParaRPr lang="en-US" b="1" dirty="0" smtClean="0">
              <a:latin typeface="Cambria Math" pitchFamily="18" charset="0"/>
              <a:ea typeface="Cambria Math" pitchFamily="18" charset="0"/>
            </a:endParaRPr>
          </a:p>
          <a:p>
            <a:pPr>
              <a:buNone/>
            </a:pPr>
            <a:r>
              <a:rPr lang="en-US" b="1" dirty="0" smtClean="0">
                <a:latin typeface="Cambria Math" pitchFamily="18" charset="0"/>
                <a:ea typeface="Cambria Math" pitchFamily="18" charset="0"/>
              </a:rPr>
              <a:t>    </a:t>
            </a:r>
            <a:r>
              <a:rPr lang="en-US" dirty="0" smtClean="0">
                <a:latin typeface="Cambria Math" pitchFamily="18" charset="0"/>
                <a:ea typeface="Cambria Math" pitchFamily="18" charset="0"/>
              </a:rPr>
              <a:t>is true. </a:t>
            </a:r>
            <a:endParaRPr lang="en-US" dirty="0" smtClean="0"/>
          </a:p>
          <a:p>
            <a:endParaRPr lang="en-US" dirty="0" smtClean="0"/>
          </a:p>
          <a:p>
            <a:pPr>
              <a:buNone/>
            </a:pPr>
            <a:r>
              <a:rPr lang="en-US" dirty="0" smtClean="0"/>
              <a:t>    Venn Diagram</a:t>
            </a:r>
            <a:endParaRPr lang="en-US" dirty="0"/>
          </a:p>
        </p:txBody>
      </p:sp>
      <p:pic>
        <p:nvPicPr>
          <p:cNvPr id="7" name="Picture 6" descr="addin_tmp.png"/>
          <p:cNvPicPr>
            <a:picLocks noChangeAspect="1"/>
          </p:cNvPicPr>
          <p:nvPr>
            <p:custDataLst>
              <p:tags r:id="rId1"/>
            </p:custDataLst>
          </p:nvPr>
        </p:nvPicPr>
        <p:blipFill>
          <a:blip r:embed="rId3" cstate="print"/>
          <a:stretch>
            <a:fillRect/>
          </a:stretch>
        </p:blipFill>
        <p:spPr>
          <a:xfrm>
            <a:off x="1143000" y="3200400"/>
            <a:ext cx="6755130" cy="382905"/>
          </a:xfrm>
          <a:prstGeom prst="rect">
            <a:avLst/>
          </a:prstGeom>
        </p:spPr>
      </p:pic>
      <p:sp>
        <p:nvSpPr>
          <p:cNvPr id="8" name="Rectangle 7"/>
          <p:cNvSpPr/>
          <p:nvPr/>
        </p:nvSpPr>
        <p:spPr>
          <a:xfrm>
            <a:off x="3124200" y="4495800"/>
            <a:ext cx="3962400" cy="1828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477000" y="4495800"/>
            <a:ext cx="609600" cy="369332"/>
          </a:xfrm>
          <a:prstGeom prst="rect">
            <a:avLst/>
          </a:prstGeom>
          <a:noFill/>
        </p:spPr>
        <p:txBody>
          <a:bodyPr wrap="square" rtlCol="0">
            <a:spAutoFit/>
          </a:bodyPr>
          <a:lstStyle/>
          <a:p>
            <a:r>
              <a:rPr lang="en-US" i="1" dirty="0" smtClean="0"/>
              <a:t>U</a:t>
            </a:r>
            <a:endParaRPr lang="en-US" i="1" dirty="0"/>
          </a:p>
        </p:txBody>
      </p:sp>
      <p:sp>
        <p:nvSpPr>
          <p:cNvPr id="10" name="Oval 9"/>
          <p:cNvSpPr/>
          <p:nvPr/>
        </p:nvSpPr>
        <p:spPr>
          <a:xfrm>
            <a:off x="4648200" y="4648200"/>
            <a:ext cx="1219200" cy="1295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5029200" y="5105400"/>
            <a:ext cx="457200" cy="381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029200" y="4724400"/>
            <a:ext cx="609600" cy="369332"/>
          </a:xfrm>
          <a:prstGeom prst="rect">
            <a:avLst/>
          </a:prstGeom>
          <a:noFill/>
        </p:spPr>
        <p:txBody>
          <a:bodyPr wrap="square" rtlCol="0">
            <a:spAutoFit/>
          </a:bodyPr>
          <a:lstStyle/>
          <a:p>
            <a:r>
              <a:rPr lang="en-US" i="1" dirty="0" smtClean="0"/>
              <a:t>B</a:t>
            </a:r>
            <a:endParaRPr lang="en-US" i="1" dirty="0"/>
          </a:p>
        </p:txBody>
      </p:sp>
      <p:sp>
        <p:nvSpPr>
          <p:cNvPr id="13" name="TextBox 12"/>
          <p:cNvSpPr txBox="1"/>
          <p:nvPr/>
        </p:nvSpPr>
        <p:spPr>
          <a:xfrm>
            <a:off x="5029200" y="5105400"/>
            <a:ext cx="609600" cy="369332"/>
          </a:xfrm>
          <a:prstGeom prst="rect">
            <a:avLst/>
          </a:prstGeom>
          <a:noFill/>
        </p:spPr>
        <p:txBody>
          <a:bodyPr wrap="square" rtlCol="0">
            <a:spAutoFit/>
          </a:bodyPr>
          <a:lstStyle/>
          <a:p>
            <a:r>
              <a:rPr lang="en-US" i="1" dirty="0" smtClean="0"/>
              <a:t>A</a:t>
            </a:r>
            <a:endParaRPr lang="en-US" i="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229600" cy="914400"/>
          </a:xfrm>
        </p:spPr>
        <p:txBody>
          <a:bodyPr/>
          <a:lstStyle/>
          <a:p>
            <a:r>
              <a:rPr lang="en-US" dirty="0" smtClean="0"/>
              <a:t>Set Cardinality</a:t>
            </a:r>
            <a:endParaRPr lang="en-US" dirty="0"/>
          </a:p>
        </p:txBody>
      </p:sp>
      <p:sp>
        <p:nvSpPr>
          <p:cNvPr id="3" name="Content Placeholder 2"/>
          <p:cNvSpPr>
            <a:spLocks noGrp="1"/>
          </p:cNvSpPr>
          <p:nvPr>
            <p:ph idx="1"/>
          </p:nvPr>
        </p:nvSpPr>
        <p:spPr>
          <a:xfrm>
            <a:off x="533400" y="1295400"/>
            <a:ext cx="8229600" cy="4389120"/>
          </a:xfrm>
        </p:spPr>
        <p:txBody>
          <a:bodyPr>
            <a:normAutofit fontScale="92500" lnSpcReduction="10000"/>
          </a:bodyPr>
          <a:lstStyle/>
          <a:p>
            <a:pPr>
              <a:buNone/>
            </a:pPr>
            <a:r>
              <a:rPr lang="en-US" b="1" dirty="0" smtClean="0"/>
              <a:t>   Definition</a:t>
            </a:r>
            <a:r>
              <a:rPr lang="en-US" dirty="0" smtClean="0"/>
              <a:t>:</a:t>
            </a:r>
            <a:r>
              <a:rPr lang="en-US" b="1" dirty="0" smtClean="0"/>
              <a:t> </a:t>
            </a:r>
            <a:r>
              <a:rPr lang="en-US" dirty="0" smtClean="0"/>
              <a:t>If there are exactly n distinct elements in </a:t>
            </a:r>
            <a:r>
              <a:rPr lang="en-US" i="1" dirty="0" smtClean="0"/>
              <a:t>S </a:t>
            </a:r>
            <a:r>
              <a:rPr lang="en-US" dirty="0" smtClean="0"/>
              <a:t>where </a:t>
            </a:r>
            <a:r>
              <a:rPr lang="en-US" i="1" dirty="0" smtClean="0"/>
              <a:t>n</a:t>
            </a:r>
            <a:r>
              <a:rPr lang="en-US" dirty="0" smtClean="0"/>
              <a:t> is a nonnegative integer, we say that </a:t>
            </a:r>
            <a:r>
              <a:rPr lang="en-US" i="1" dirty="0" smtClean="0"/>
              <a:t>S</a:t>
            </a:r>
            <a:r>
              <a:rPr lang="en-US" dirty="0" smtClean="0"/>
              <a:t> is </a:t>
            </a:r>
            <a:r>
              <a:rPr lang="en-US" i="1" dirty="0" smtClean="0"/>
              <a:t>finite</a:t>
            </a:r>
            <a:r>
              <a:rPr lang="en-US" dirty="0" smtClean="0"/>
              <a:t>. Otherwise it is </a:t>
            </a:r>
            <a:r>
              <a:rPr lang="en-US" i="1" dirty="0" smtClean="0"/>
              <a:t>infinite</a:t>
            </a:r>
            <a:r>
              <a:rPr lang="en-US" dirty="0" smtClean="0"/>
              <a:t>. </a:t>
            </a:r>
          </a:p>
          <a:p>
            <a:pPr>
              <a:buNone/>
            </a:pPr>
            <a:r>
              <a:rPr lang="en-US" b="1" dirty="0" smtClean="0"/>
              <a:t>   Definition</a:t>
            </a:r>
            <a:r>
              <a:rPr lang="en-US" dirty="0" smtClean="0"/>
              <a:t>:</a:t>
            </a:r>
            <a:r>
              <a:rPr lang="en-US" b="1" dirty="0" smtClean="0"/>
              <a:t> </a:t>
            </a:r>
            <a:r>
              <a:rPr lang="en-US" dirty="0" smtClean="0"/>
              <a:t>The  </a:t>
            </a:r>
            <a:r>
              <a:rPr lang="en-US" i="1" dirty="0" smtClean="0"/>
              <a:t>cardinality</a:t>
            </a:r>
            <a:r>
              <a:rPr lang="en-US" dirty="0" smtClean="0"/>
              <a:t> of  a finite set </a:t>
            </a:r>
            <a:r>
              <a:rPr lang="en-US" i="1" dirty="0" smtClean="0"/>
              <a:t>A, </a:t>
            </a:r>
            <a:r>
              <a:rPr lang="en-US" dirty="0" smtClean="0"/>
              <a:t>denoted by |</a:t>
            </a:r>
            <a:r>
              <a:rPr lang="en-US" i="1" dirty="0" smtClean="0"/>
              <a:t>A</a:t>
            </a:r>
            <a:r>
              <a:rPr lang="en-US" dirty="0" smtClean="0"/>
              <a:t>|,  is the number of (distinct) elements of </a:t>
            </a:r>
            <a:r>
              <a:rPr lang="en-US" i="1" dirty="0" smtClean="0"/>
              <a:t>A</a:t>
            </a:r>
            <a:r>
              <a:rPr lang="en-US" dirty="0" smtClean="0"/>
              <a:t>. </a:t>
            </a:r>
          </a:p>
          <a:p>
            <a:pPr>
              <a:buNone/>
            </a:pPr>
            <a:r>
              <a:rPr lang="en-US" dirty="0" smtClean="0"/>
              <a:t>   </a:t>
            </a:r>
            <a:r>
              <a:rPr lang="en-US" b="1" dirty="0" smtClean="0"/>
              <a:t>Examples</a:t>
            </a:r>
            <a:r>
              <a:rPr lang="en-US" dirty="0" smtClean="0"/>
              <a:t>:</a:t>
            </a:r>
          </a:p>
          <a:p>
            <a:pPr marL="514350" indent="-514350">
              <a:buFont typeface="+mj-lt"/>
              <a:buAutoNum type="arabicPeriod"/>
            </a:pPr>
            <a:r>
              <a:rPr lang="en-US" dirty="0" smtClean="0"/>
              <a:t>|ø| </a:t>
            </a:r>
            <a:r>
              <a:rPr lang="en-US" dirty="0" smtClean="0"/>
              <a:t>= </a:t>
            </a:r>
            <a:r>
              <a:rPr lang="en-US" dirty="0" smtClean="0"/>
              <a:t>|{ }| </a:t>
            </a:r>
            <a:r>
              <a:rPr lang="en-US" dirty="0" smtClean="0"/>
              <a:t>= </a:t>
            </a:r>
            <a:r>
              <a:rPr lang="en-US" dirty="0" smtClean="0">
                <a:latin typeface="Cambria Math" pitchFamily="18" charset="0"/>
                <a:ea typeface="Cambria Math" pitchFamily="18" charset="0"/>
              </a:rPr>
              <a:t>0</a:t>
            </a:r>
          </a:p>
          <a:p>
            <a:pPr marL="514350" indent="-514350">
              <a:buFont typeface="+mj-lt"/>
              <a:buAutoNum type="arabicPeriod"/>
            </a:pPr>
            <a:r>
              <a:rPr lang="en-US" dirty="0" smtClean="0"/>
              <a:t>Let S be the letters of the English alphabet. Then |</a:t>
            </a:r>
            <a:r>
              <a:rPr lang="en-US" i="1" dirty="0" smtClean="0"/>
              <a:t>S</a:t>
            </a:r>
            <a:r>
              <a:rPr lang="en-US" dirty="0" smtClean="0"/>
              <a:t>| = </a:t>
            </a:r>
            <a:r>
              <a:rPr lang="en-US" dirty="0" smtClean="0">
                <a:latin typeface="Cambria Math" pitchFamily="18" charset="0"/>
                <a:ea typeface="Cambria Math" pitchFamily="18" charset="0"/>
              </a:rPr>
              <a:t>26</a:t>
            </a:r>
          </a:p>
          <a:p>
            <a:pPr marL="514350" indent="-514350">
              <a:buFont typeface="+mj-lt"/>
              <a:buAutoNum type="arabicPeriod"/>
            </a:pPr>
            <a:r>
              <a:rPr lang="en-US" dirty="0" smtClean="0"/>
              <a:t>|{</a:t>
            </a:r>
            <a:r>
              <a:rPr lang="en-US" dirty="0" smtClean="0">
                <a:latin typeface="Cambria Math" pitchFamily="18" charset="0"/>
                <a:ea typeface="Cambria Math" pitchFamily="18" charset="0"/>
              </a:rPr>
              <a:t>1,2,3</a:t>
            </a:r>
            <a:r>
              <a:rPr lang="en-US" dirty="0" smtClean="0"/>
              <a:t>}| = </a:t>
            </a:r>
            <a:r>
              <a:rPr lang="en-US" dirty="0" smtClean="0">
                <a:latin typeface="Cambria Math" pitchFamily="18" charset="0"/>
                <a:ea typeface="Cambria Math" pitchFamily="18" charset="0"/>
              </a:rPr>
              <a:t>3</a:t>
            </a:r>
          </a:p>
          <a:p>
            <a:pPr marL="514350" indent="-514350">
              <a:buFont typeface="+mj-lt"/>
              <a:buAutoNum type="arabicPeriod"/>
            </a:pPr>
            <a:r>
              <a:rPr lang="en-US" dirty="0" smtClean="0"/>
              <a:t>|{ø}| = </a:t>
            </a:r>
            <a:r>
              <a:rPr lang="en-US" dirty="0" smtClean="0">
                <a:latin typeface="Cambria Math" pitchFamily="18" charset="0"/>
                <a:ea typeface="Cambria Math" pitchFamily="18" charset="0"/>
              </a:rPr>
              <a:t>1</a:t>
            </a:r>
          </a:p>
          <a:p>
            <a:pPr marL="514350" indent="-514350">
              <a:buFont typeface="+mj-lt"/>
              <a:buAutoNum type="arabicPeriod"/>
            </a:pPr>
            <a:r>
              <a:rPr lang="en-US" dirty="0" smtClean="0"/>
              <a:t>The set of integers is infinite.</a:t>
            </a:r>
          </a:p>
          <a:p>
            <a:pPr>
              <a:buNone/>
            </a:pP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Sets</a:t>
            </a:r>
            <a:endParaRPr lang="en-US" dirty="0"/>
          </a:p>
        </p:txBody>
      </p:sp>
      <p:sp>
        <p:nvSpPr>
          <p:cNvPr id="3" name="Content Placeholder 2"/>
          <p:cNvSpPr>
            <a:spLocks noGrp="1"/>
          </p:cNvSpPr>
          <p:nvPr>
            <p:ph idx="1"/>
          </p:nvPr>
        </p:nvSpPr>
        <p:spPr/>
        <p:txBody>
          <a:bodyPr/>
          <a:lstStyle/>
          <a:p>
            <a:pPr>
              <a:buNone/>
            </a:pPr>
            <a:r>
              <a:rPr lang="en-US" b="1" dirty="0" smtClean="0"/>
              <a:t>   Definition</a:t>
            </a:r>
            <a:r>
              <a:rPr lang="en-US" dirty="0" smtClean="0"/>
              <a:t>: The set of all subsets of a set </a:t>
            </a:r>
            <a:r>
              <a:rPr lang="en-US" i="1" dirty="0" smtClean="0"/>
              <a:t>A</a:t>
            </a:r>
            <a:r>
              <a:rPr lang="en-US" dirty="0" smtClean="0"/>
              <a:t>, denoted P</a:t>
            </a:r>
            <a:r>
              <a:rPr lang="en-US" b="1" dirty="0" smtClean="0"/>
              <a:t>(</a:t>
            </a:r>
            <a:r>
              <a:rPr lang="en-US" i="1" dirty="0" smtClean="0"/>
              <a:t>A</a:t>
            </a:r>
            <a:r>
              <a:rPr lang="en-US" b="1" dirty="0" smtClean="0"/>
              <a:t>)</a:t>
            </a:r>
            <a:r>
              <a:rPr lang="en-US" dirty="0" smtClean="0"/>
              <a:t>, is called the </a:t>
            </a:r>
            <a:r>
              <a:rPr lang="en-US" i="1" dirty="0" smtClean="0"/>
              <a:t>power set </a:t>
            </a:r>
            <a:r>
              <a:rPr lang="en-US" dirty="0" smtClean="0"/>
              <a:t>of </a:t>
            </a:r>
            <a:r>
              <a:rPr lang="en-US" i="1" dirty="0" smtClean="0"/>
              <a:t>A</a:t>
            </a:r>
            <a:r>
              <a:rPr lang="en-US" dirty="0" smtClean="0"/>
              <a:t>.</a:t>
            </a:r>
          </a:p>
          <a:p>
            <a:pPr>
              <a:buNone/>
            </a:pPr>
            <a:r>
              <a:rPr lang="en-US" dirty="0" smtClean="0"/>
              <a:t>   </a:t>
            </a:r>
            <a:r>
              <a:rPr lang="en-US" b="1" dirty="0" smtClean="0"/>
              <a:t>Example</a:t>
            </a:r>
            <a:r>
              <a:rPr lang="en-US" dirty="0" smtClean="0"/>
              <a:t>: If </a:t>
            </a:r>
            <a:r>
              <a:rPr lang="en-US" i="1" dirty="0" smtClean="0"/>
              <a:t>A</a:t>
            </a:r>
            <a:r>
              <a:rPr lang="en-US" dirty="0" smtClean="0"/>
              <a:t> = {</a:t>
            </a:r>
            <a:r>
              <a:rPr lang="en-US" dirty="0" err="1" smtClean="0"/>
              <a:t>a,b</a:t>
            </a:r>
            <a:r>
              <a:rPr lang="en-US" dirty="0" smtClean="0"/>
              <a:t>} then </a:t>
            </a:r>
          </a:p>
          <a:p>
            <a:pPr>
              <a:buNone/>
            </a:pPr>
            <a:r>
              <a:rPr lang="en-US" dirty="0" smtClean="0"/>
              <a:t>              </a:t>
            </a:r>
            <a:r>
              <a:rPr lang="en-US" dirty="0" smtClean="0">
                <a:latin typeface="Brush Script MT" pitchFamily="66" charset="0"/>
              </a:rPr>
              <a:t>P</a:t>
            </a:r>
            <a:r>
              <a:rPr lang="en-US" dirty="0" smtClean="0"/>
              <a:t>(A) = {ø, {a},{b},{</a:t>
            </a:r>
            <a:r>
              <a:rPr lang="en-US" dirty="0" err="1" smtClean="0"/>
              <a:t>a,b</a:t>
            </a:r>
            <a:r>
              <a:rPr lang="en-US" dirty="0" smtClean="0"/>
              <a:t>}}</a:t>
            </a:r>
          </a:p>
          <a:p>
            <a:pPr>
              <a:buNone/>
            </a:pPr>
            <a:endParaRPr lang="en-US" dirty="0" smtClean="0"/>
          </a:p>
          <a:p>
            <a:r>
              <a:rPr lang="en-US" dirty="0" smtClean="0"/>
              <a:t>If a set has </a:t>
            </a:r>
            <a:r>
              <a:rPr lang="en-US" i="1" dirty="0" smtClean="0"/>
              <a:t>n</a:t>
            </a:r>
            <a:r>
              <a:rPr lang="en-US" dirty="0" smtClean="0"/>
              <a:t> elements, then the cardinality of the power set is </a:t>
            </a:r>
            <a:r>
              <a:rPr lang="en-US" dirty="0" smtClean="0">
                <a:latin typeface="Cambria Math" pitchFamily="18" charset="0"/>
                <a:ea typeface="Cambria Math" pitchFamily="18" charset="0"/>
              </a:rPr>
              <a:t>2</a:t>
            </a:r>
            <a:r>
              <a:rPr lang="en-US" i="1" dirty="0" smtClean="0"/>
              <a:t>ⁿ</a:t>
            </a:r>
            <a:r>
              <a:rPr lang="en-US" dirty="0" smtClean="0"/>
              <a:t>. (In Chapters 5 and 6, we will discuss different ways to show this.)</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2"/>
          <p:cNvSpPr>
            <a:spLocks noGrp="1"/>
          </p:cNvSpPr>
          <p:nvPr>
            <p:ph type="sldNum" sz="quarter" idx="11"/>
          </p:nvPr>
        </p:nvSpPr>
        <p:spPr/>
        <p:txBody>
          <a:bodyPr/>
          <a:lstStyle/>
          <a:p>
            <a:pPr>
              <a:defRPr/>
            </a:pPr>
            <a:fld id="{F78B8288-CAB7-48C6-A49F-ECC0DE83F9CA}" type="slidenum">
              <a:rPr lang="en-US"/>
              <a:pPr>
                <a:defRPr/>
              </a:pPr>
              <a:t>25</a:t>
            </a:fld>
            <a:endParaRPr lang="en-US"/>
          </a:p>
        </p:txBody>
      </p:sp>
      <p:sp>
        <p:nvSpPr>
          <p:cNvPr id="167938" name="Text Box 2"/>
          <p:cNvSpPr txBox="1">
            <a:spLocks noChangeArrowheads="1"/>
          </p:cNvSpPr>
          <p:nvPr/>
        </p:nvSpPr>
        <p:spPr bwMode="auto">
          <a:xfrm>
            <a:off x="90488" y="152400"/>
            <a:ext cx="8961437" cy="579438"/>
          </a:xfrm>
          <a:prstGeom prst="rect">
            <a:avLst/>
          </a:prstGeom>
          <a:noFill/>
          <a:ln w="9525">
            <a:noFill/>
            <a:miter lim="800000"/>
            <a:headEnd/>
            <a:tailEnd/>
          </a:ln>
          <a:effectLst/>
        </p:spPr>
        <p:txBody>
          <a:bodyPr>
            <a:spAutoFit/>
          </a:bodyPr>
          <a:lstStyle/>
          <a:p>
            <a:pPr>
              <a:spcBef>
                <a:spcPct val="50000"/>
              </a:spcBef>
              <a:buClr>
                <a:srgbClr val="FF0000"/>
              </a:buClr>
              <a:buFont typeface="Wingdings" pitchFamily="2" charset="2"/>
              <a:buNone/>
              <a:defRPr/>
            </a:pPr>
            <a:r>
              <a:rPr lang="en-US" sz="3200" b="1">
                <a:solidFill>
                  <a:schemeClr val="tx2"/>
                </a:solidFill>
                <a:effectLst>
                  <a:outerShdw blurRad="38100" dist="38100" dir="2700000" algn="tl">
                    <a:srgbClr val="000000"/>
                  </a:outerShdw>
                </a:effectLst>
                <a:latin typeface="Comic Sans MS" pitchFamily="66" charset="0"/>
              </a:rPr>
              <a:t>The Power Set</a:t>
            </a:r>
          </a:p>
        </p:txBody>
      </p:sp>
      <p:sp>
        <p:nvSpPr>
          <p:cNvPr id="26628" name="Text Box 3"/>
          <p:cNvSpPr txBox="1">
            <a:spLocks noChangeArrowheads="1"/>
          </p:cNvSpPr>
          <p:nvPr/>
        </p:nvSpPr>
        <p:spPr bwMode="auto">
          <a:xfrm>
            <a:off x="304800" y="914400"/>
            <a:ext cx="8839200" cy="476250"/>
          </a:xfrm>
          <a:prstGeom prst="rect">
            <a:avLst/>
          </a:prstGeom>
          <a:noFill/>
          <a:ln w="9525">
            <a:noFill/>
            <a:miter lim="800000"/>
            <a:headEnd/>
            <a:tailEnd/>
          </a:ln>
        </p:spPr>
        <p:txBody>
          <a:bodyPr>
            <a:spAutoFit/>
          </a:bodyPr>
          <a:lstStyle/>
          <a:p>
            <a:pPr>
              <a:lnSpc>
                <a:spcPct val="90000"/>
              </a:lnSpc>
              <a:spcBef>
                <a:spcPct val="20000"/>
              </a:spcBef>
              <a:buClr>
                <a:srgbClr val="CC3300"/>
              </a:buClr>
              <a:buFont typeface="Wingdings" pitchFamily="2" charset="2"/>
              <a:buChar char="ü"/>
            </a:pPr>
            <a:r>
              <a:rPr lang="en-US" sz="2800" b="1">
                <a:latin typeface="Comic Sans MS" pitchFamily="66" charset="0"/>
                <a:sym typeface="Symbol" pitchFamily="18" charset="2"/>
              </a:rPr>
              <a:t> What is the power set of the set {0</a:t>
            </a:r>
            <a:r>
              <a:rPr lang="en-US" sz="2800" b="1" i="1">
                <a:latin typeface="Comic Sans MS" pitchFamily="66" charset="0"/>
                <a:sym typeface="Symbol" pitchFamily="18" charset="2"/>
              </a:rPr>
              <a:t>, </a:t>
            </a:r>
            <a:r>
              <a:rPr lang="en-US" sz="2800" b="1">
                <a:latin typeface="Comic Sans MS" pitchFamily="66" charset="0"/>
                <a:sym typeface="Symbol" pitchFamily="18" charset="2"/>
              </a:rPr>
              <a:t>1</a:t>
            </a:r>
            <a:r>
              <a:rPr lang="en-US" sz="2800" b="1" i="1">
                <a:latin typeface="Comic Sans MS" pitchFamily="66" charset="0"/>
                <a:sym typeface="Symbol" pitchFamily="18" charset="2"/>
              </a:rPr>
              <a:t>, </a:t>
            </a:r>
            <a:r>
              <a:rPr lang="en-US" sz="2800" b="1">
                <a:latin typeface="Comic Sans MS" pitchFamily="66" charset="0"/>
                <a:sym typeface="Symbol" pitchFamily="18" charset="2"/>
              </a:rPr>
              <a:t>2}?</a:t>
            </a:r>
          </a:p>
        </p:txBody>
      </p:sp>
      <p:sp>
        <p:nvSpPr>
          <p:cNvPr id="26629" name="Text Box 4"/>
          <p:cNvSpPr txBox="1">
            <a:spLocks noChangeArrowheads="1"/>
          </p:cNvSpPr>
          <p:nvPr/>
        </p:nvSpPr>
        <p:spPr bwMode="auto">
          <a:xfrm>
            <a:off x="228600" y="1676400"/>
            <a:ext cx="8686800" cy="1981200"/>
          </a:xfrm>
          <a:prstGeom prst="rect">
            <a:avLst/>
          </a:prstGeom>
          <a:noFill/>
          <a:ln w="9525">
            <a:noFill/>
            <a:miter lim="800000"/>
            <a:headEnd/>
            <a:tailEnd/>
          </a:ln>
        </p:spPr>
        <p:txBody>
          <a:bodyPr tIns="137160" bIns="137160">
            <a:spAutoFit/>
          </a:bodyPr>
          <a:lstStyle/>
          <a:p>
            <a:pPr>
              <a:buClr>
                <a:srgbClr val="CC3300"/>
              </a:buClr>
              <a:buFont typeface="Wingdings" pitchFamily="2" charset="2"/>
              <a:buNone/>
            </a:pPr>
            <a:r>
              <a:rPr lang="en-US" sz="2800" b="1" i="1">
                <a:latin typeface="Comic Sans MS" pitchFamily="66" charset="0"/>
              </a:rPr>
              <a:t>P</a:t>
            </a:r>
            <a:r>
              <a:rPr lang="en-US" sz="2800" b="1">
                <a:latin typeface="Comic Sans MS" pitchFamily="66" charset="0"/>
              </a:rPr>
              <a:t>({0</a:t>
            </a:r>
            <a:r>
              <a:rPr lang="en-US" sz="2800" b="1" i="1">
                <a:latin typeface="Comic Sans MS" pitchFamily="66" charset="0"/>
              </a:rPr>
              <a:t>, </a:t>
            </a:r>
            <a:r>
              <a:rPr lang="en-US" sz="2800" b="1">
                <a:latin typeface="Comic Sans MS" pitchFamily="66" charset="0"/>
              </a:rPr>
              <a:t>1</a:t>
            </a:r>
            <a:r>
              <a:rPr lang="en-US" sz="2800" b="1" i="1">
                <a:latin typeface="Comic Sans MS" pitchFamily="66" charset="0"/>
              </a:rPr>
              <a:t>, </a:t>
            </a:r>
            <a:r>
              <a:rPr lang="en-US" sz="2800" b="1">
                <a:latin typeface="Comic Sans MS" pitchFamily="66" charset="0"/>
              </a:rPr>
              <a:t>2}) = </a:t>
            </a:r>
            <a:r>
              <a:rPr lang="en-US" sz="2800" b="1">
                <a:solidFill>
                  <a:srgbClr val="CC3300"/>
                </a:solidFill>
                <a:latin typeface="Comic Sans MS" pitchFamily="66" charset="0"/>
              </a:rPr>
              <a:t>{</a:t>
            </a:r>
            <a:r>
              <a:rPr lang="en-US" sz="2800" b="1">
                <a:solidFill>
                  <a:srgbClr val="FF00FF"/>
                </a:solidFill>
                <a:latin typeface="MTSY" charset="-128"/>
              </a:rPr>
              <a:t>∅</a:t>
            </a:r>
            <a:r>
              <a:rPr lang="en-US" sz="2800" b="1" i="1">
                <a:latin typeface="Comic Sans MS" pitchFamily="66" charset="0"/>
              </a:rPr>
              <a:t>, </a:t>
            </a:r>
            <a:r>
              <a:rPr lang="en-US" sz="2800" b="1">
                <a:latin typeface="Comic Sans MS" pitchFamily="66" charset="0"/>
              </a:rPr>
              <a:t>{0}</a:t>
            </a:r>
            <a:r>
              <a:rPr lang="en-US" sz="2800" b="1" i="1">
                <a:latin typeface="Comic Sans MS" pitchFamily="66" charset="0"/>
              </a:rPr>
              <a:t>, </a:t>
            </a:r>
            <a:r>
              <a:rPr lang="en-US" sz="2800" b="1">
                <a:latin typeface="Comic Sans MS" pitchFamily="66" charset="0"/>
              </a:rPr>
              <a:t>{1}</a:t>
            </a:r>
            <a:r>
              <a:rPr lang="en-US" sz="2800" b="1" i="1">
                <a:latin typeface="Comic Sans MS" pitchFamily="66" charset="0"/>
              </a:rPr>
              <a:t>, </a:t>
            </a:r>
            <a:r>
              <a:rPr lang="en-US" sz="2800" b="1">
                <a:latin typeface="Comic Sans MS" pitchFamily="66" charset="0"/>
              </a:rPr>
              <a:t>{2}</a:t>
            </a:r>
            <a:r>
              <a:rPr lang="en-US" sz="2800" b="1" i="1">
                <a:latin typeface="Comic Sans MS" pitchFamily="66" charset="0"/>
              </a:rPr>
              <a:t>, </a:t>
            </a:r>
            <a:r>
              <a:rPr lang="en-US" sz="2800" b="1">
                <a:latin typeface="Comic Sans MS" pitchFamily="66" charset="0"/>
              </a:rPr>
              <a:t>{0</a:t>
            </a:r>
            <a:r>
              <a:rPr lang="en-US" sz="2800" b="1" i="1">
                <a:latin typeface="Comic Sans MS" pitchFamily="66" charset="0"/>
              </a:rPr>
              <a:t>, </a:t>
            </a:r>
            <a:r>
              <a:rPr lang="en-US" sz="2800" b="1">
                <a:latin typeface="Comic Sans MS" pitchFamily="66" charset="0"/>
              </a:rPr>
              <a:t>1}</a:t>
            </a:r>
            <a:r>
              <a:rPr lang="en-US" sz="2800" b="1" i="1">
                <a:latin typeface="Comic Sans MS" pitchFamily="66" charset="0"/>
              </a:rPr>
              <a:t>, </a:t>
            </a:r>
            <a:r>
              <a:rPr lang="en-US" sz="2800" b="1">
                <a:latin typeface="Comic Sans MS" pitchFamily="66" charset="0"/>
              </a:rPr>
              <a:t>{0</a:t>
            </a:r>
            <a:r>
              <a:rPr lang="en-US" sz="2800" b="1" i="1">
                <a:latin typeface="Comic Sans MS" pitchFamily="66" charset="0"/>
              </a:rPr>
              <a:t>, </a:t>
            </a:r>
            <a:r>
              <a:rPr lang="en-US" sz="2800" b="1">
                <a:latin typeface="Comic Sans MS" pitchFamily="66" charset="0"/>
              </a:rPr>
              <a:t>2}</a:t>
            </a:r>
            <a:r>
              <a:rPr lang="en-US" sz="2800" b="1" i="1">
                <a:latin typeface="Comic Sans MS" pitchFamily="66" charset="0"/>
              </a:rPr>
              <a:t>,</a:t>
            </a:r>
          </a:p>
          <a:p>
            <a:pPr>
              <a:buClr>
                <a:srgbClr val="CC3300"/>
              </a:buClr>
              <a:buFont typeface="Wingdings" pitchFamily="2" charset="2"/>
              <a:buNone/>
            </a:pPr>
            <a:r>
              <a:rPr lang="en-US" sz="2800" b="1" i="1">
                <a:latin typeface="Comic Sans MS" pitchFamily="66" charset="0"/>
              </a:rPr>
              <a:t>                  </a:t>
            </a:r>
            <a:r>
              <a:rPr lang="en-US" sz="2800" b="1">
                <a:latin typeface="Comic Sans MS" pitchFamily="66" charset="0"/>
              </a:rPr>
              <a:t>{1</a:t>
            </a:r>
            <a:r>
              <a:rPr lang="en-US" sz="2800" b="1" i="1">
                <a:latin typeface="Comic Sans MS" pitchFamily="66" charset="0"/>
              </a:rPr>
              <a:t>, </a:t>
            </a:r>
            <a:r>
              <a:rPr lang="en-US" sz="2800" b="1">
                <a:latin typeface="Comic Sans MS" pitchFamily="66" charset="0"/>
              </a:rPr>
              <a:t>2}</a:t>
            </a:r>
            <a:r>
              <a:rPr lang="en-US" sz="2800" b="1" i="1">
                <a:latin typeface="Comic Sans MS" pitchFamily="66" charset="0"/>
              </a:rPr>
              <a:t>, </a:t>
            </a:r>
            <a:r>
              <a:rPr lang="en-US" sz="2800" b="1">
                <a:solidFill>
                  <a:schemeClr val="tx2"/>
                </a:solidFill>
                <a:latin typeface="Comic Sans MS" pitchFamily="66" charset="0"/>
              </a:rPr>
              <a:t>{0</a:t>
            </a:r>
            <a:r>
              <a:rPr lang="en-US" sz="2800" b="1" i="1">
                <a:solidFill>
                  <a:schemeClr val="tx2"/>
                </a:solidFill>
                <a:latin typeface="Comic Sans MS" pitchFamily="66" charset="0"/>
              </a:rPr>
              <a:t>, </a:t>
            </a:r>
            <a:r>
              <a:rPr lang="en-US" sz="2800" b="1">
                <a:solidFill>
                  <a:schemeClr val="tx2"/>
                </a:solidFill>
                <a:latin typeface="Comic Sans MS" pitchFamily="66" charset="0"/>
              </a:rPr>
              <a:t>1</a:t>
            </a:r>
            <a:r>
              <a:rPr lang="en-US" sz="2800" b="1" i="1">
                <a:solidFill>
                  <a:schemeClr val="tx2"/>
                </a:solidFill>
                <a:latin typeface="Comic Sans MS" pitchFamily="66" charset="0"/>
              </a:rPr>
              <a:t>, </a:t>
            </a:r>
            <a:r>
              <a:rPr lang="en-US" sz="2800" b="1">
                <a:solidFill>
                  <a:schemeClr val="tx2"/>
                </a:solidFill>
                <a:latin typeface="Comic Sans MS" pitchFamily="66" charset="0"/>
              </a:rPr>
              <a:t>2}</a:t>
            </a:r>
            <a:r>
              <a:rPr lang="en-US" sz="2800" b="1">
                <a:solidFill>
                  <a:srgbClr val="CC3300"/>
                </a:solidFill>
                <a:latin typeface="Comic Sans MS" pitchFamily="66" charset="0"/>
              </a:rPr>
              <a:t>}</a:t>
            </a:r>
            <a:r>
              <a:rPr lang="en-US" sz="2800" b="1" i="1">
                <a:solidFill>
                  <a:schemeClr val="tx2"/>
                </a:solidFill>
                <a:latin typeface="Comic Sans MS" pitchFamily="66" charset="0"/>
              </a:rPr>
              <a:t>.</a:t>
            </a:r>
          </a:p>
          <a:p>
            <a:pPr>
              <a:buClr>
                <a:srgbClr val="CC3300"/>
              </a:buClr>
              <a:buFont typeface="Wingdings" pitchFamily="2" charset="2"/>
              <a:buNone/>
            </a:pPr>
            <a:r>
              <a:rPr lang="en-US" sz="2800" b="1">
                <a:latin typeface="Comic Sans MS" pitchFamily="66" charset="0"/>
              </a:rPr>
              <a:t>Note that the </a:t>
            </a:r>
            <a:r>
              <a:rPr lang="en-US" sz="2800" b="1">
                <a:solidFill>
                  <a:srgbClr val="FF00FF"/>
                </a:solidFill>
                <a:latin typeface="Comic Sans MS" pitchFamily="66" charset="0"/>
              </a:rPr>
              <a:t>empty set</a:t>
            </a:r>
            <a:r>
              <a:rPr lang="en-US" sz="2800" b="1">
                <a:latin typeface="Comic Sans MS" pitchFamily="66" charset="0"/>
              </a:rPr>
              <a:t> and the </a:t>
            </a:r>
            <a:r>
              <a:rPr lang="en-US" sz="2800" b="1">
                <a:solidFill>
                  <a:schemeClr val="tx2"/>
                </a:solidFill>
                <a:latin typeface="Comic Sans MS" pitchFamily="66" charset="0"/>
              </a:rPr>
              <a:t>set itself</a:t>
            </a:r>
            <a:r>
              <a:rPr lang="en-US" sz="2800" b="1">
                <a:latin typeface="Comic Sans MS" pitchFamily="66" charset="0"/>
              </a:rPr>
              <a:t> are members of this set of subsets.</a:t>
            </a:r>
          </a:p>
        </p:txBody>
      </p:sp>
      <p:sp>
        <p:nvSpPr>
          <p:cNvPr id="6" name="Text Box 3"/>
          <p:cNvSpPr txBox="1">
            <a:spLocks noChangeArrowheads="1"/>
          </p:cNvSpPr>
          <p:nvPr/>
        </p:nvSpPr>
        <p:spPr bwMode="auto">
          <a:xfrm>
            <a:off x="0" y="3733800"/>
            <a:ext cx="8839200" cy="476250"/>
          </a:xfrm>
          <a:prstGeom prst="rect">
            <a:avLst/>
          </a:prstGeom>
          <a:noFill/>
          <a:ln w="9525">
            <a:noFill/>
            <a:miter lim="800000"/>
            <a:headEnd/>
            <a:tailEnd/>
          </a:ln>
        </p:spPr>
        <p:txBody>
          <a:bodyPr>
            <a:spAutoFit/>
          </a:bodyPr>
          <a:lstStyle/>
          <a:p>
            <a:pPr>
              <a:lnSpc>
                <a:spcPct val="90000"/>
              </a:lnSpc>
              <a:spcBef>
                <a:spcPct val="20000"/>
              </a:spcBef>
              <a:buClr>
                <a:srgbClr val="CC3300"/>
              </a:buClr>
              <a:buFont typeface="Wingdings" pitchFamily="2" charset="2"/>
              <a:buChar char="ü"/>
            </a:pPr>
            <a:r>
              <a:rPr lang="en-US" sz="2800" b="1" dirty="0">
                <a:latin typeface="Comic Sans MS" pitchFamily="66" charset="0"/>
                <a:sym typeface="Symbol" pitchFamily="18" charset="2"/>
              </a:rPr>
              <a:t> </a:t>
            </a:r>
            <a:r>
              <a:rPr lang="en-US" sz="2800" b="1" dirty="0">
                <a:latin typeface="Comic Sans MS" pitchFamily="66" charset="0"/>
              </a:rPr>
              <a:t>What is the power set of the empty set?</a:t>
            </a:r>
          </a:p>
        </p:txBody>
      </p:sp>
      <p:sp>
        <p:nvSpPr>
          <p:cNvPr id="7" name="Text Box 4"/>
          <p:cNvSpPr txBox="1">
            <a:spLocks noChangeArrowheads="1"/>
          </p:cNvSpPr>
          <p:nvPr/>
        </p:nvSpPr>
        <p:spPr bwMode="auto">
          <a:xfrm>
            <a:off x="0" y="4267200"/>
            <a:ext cx="8686800" cy="700088"/>
          </a:xfrm>
          <a:prstGeom prst="rect">
            <a:avLst/>
          </a:prstGeom>
          <a:noFill/>
          <a:ln w="9525">
            <a:noFill/>
            <a:miter lim="800000"/>
            <a:headEnd/>
            <a:tailEnd/>
          </a:ln>
        </p:spPr>
        <p:txBody>
          <a:bodyPr tIns="137160" bIns="137160">
            <a:spAutoFit/>
          </a:bodyPr>
          <a:lstStyle/>
          <a:p>
            <a:pPr>
              <a:buClr>
                <a:srgbClr val="CC3300"/>
              </a:buClr>
              <a:buFont typeface="Wingdings" pitchFamily="2" charset="2"/>
              <a:buNone/>
            </a:pPr>
            <a:r>
              <a:rPr lang="en-US" sz="2800" b="1" i="1" dirty="0">
                <a:latin typeface="Times-Italic" charset="0"/>
              </a:rPr>
              <a:t>           P</a:t>
            </a:r>
            <a:r>
              <a:rPr lang="en-US" sz="2800" b="1" dirty="0">
                <a:latin typeface="TimesNewRomanPS" charset="0"/>
              </a:rPr>
              <a:t>(</a:t>
            </a:r>
            <a:r>
              <a:rPr lang="en-US" sz="2800" b="1" dirty="0">
                <a:latin typeface="MTSY" charset="-128"/>
              </a:rPr>
              <a:t>{∅}</a:t>
            </a:r>
            <a:r>
              <a:rPr lang="en-US" sz="2800" b="1" dirty="0">
                <a:latin typeface="TimesNewRomanPS" charset="0"/>
              </a:rPr>
              <a:t>) </a:t>
            </a:r>
            <a:r>
              <a:rPr lang="en-US" sz="2800" b="1" dirty="0">
                <a:latin typeface="MTSY" charset="-128"/>
              </a:rPr>
              <a:t>= {∅</a:t>
            </a:r>
            <a:r>
              <a:rPr lang="en-US" sz="2800" b="1" i="1" dirty="0">
                <a:latin typeface="RMTMI" charset="0"/>
              </a:rPr>
              <a:t>, </a:t>
            </a:r>
            <a:r>
              <a:rPr lang="en-US" sz="2800" b="1" dirty="0">
                <a:latin typeface="MTSY" charset="-128"/>
              </a:rPr>
              <a:t>{∅}}</a:t>
            </a:r>
            <a:r>
              <a:rPr lang="en-US" sz="2800" b="1" i="1" dirty="0">
                <a:latin typeface="RMTMI" charset="0"/>
              </a:rPr>
              <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Tuples</a:t>
            </a:r>
            <a:endParaRPr lang="en-US" dirty="0"/>
          </a:p>
        </p:txBody>
      </p:sp>
      <p:sp>
        <p:nvSpPr>
          <p:cNvPr id="3" name="Content Placeholder 2"/>
          <p:cNvSpPr>
            <a:spLocks noGrp="1"/>
          </p:cNvSpPr>
          <p:nvPr>
            <p:ph idx="1"/>
          </p:nvPr>
        </p:nvSpPr>
        <p:spPr/>
        <p:txBody>
          <a:bodyPr/>
          <a:lstStyle/>
          <a:p>
            <a:r>
              <a:rPr lang="en-US" dirty="0" smtClean="0"/>
              <a:t>The </a:t>
            </a:r>
            <a:r>
              <a:rPr lang="en-US" i="1" dirty="0" smtClean="0"/>
              <a:t>ordered n-</a:t>
            </a:r>
            <a:r>
              <a:rPr lang="en-US" i="1" dirty="0" err="1" smtClean="0"/>
              <a:t>tuple</a:t>
            </a:r>
            <a:r>
              <a:rPr lang="en-US" i="1" dirty="0" smtClean="0"/>
              <a:t> </a:t>
            </a:r>
            <a:r>
              <a:rPr lang="en-US" dirty="0" smtClean="0"/>
              <a:t>  </a:t>
            </a:r>
            <a:r>
              <a:rPr lang="en-US" dirty="0" smtClean="0">
                <a:latin typeface="Cambria Math" pitchFamily="18" charset="0"/>
                <a:ea typeface="Cambria Math" pitchFamily="18" charset="0"/>
              </a:rPr>
              <a:t>(a</a:t>
            </a:r>
            <a:r>
              <a:rPr lang="en-US" baseline="-25000" dirty="0" smtClean="0">
                <a:latin typeface="Cambria Math" pitchFamily="18" charset="0"/>
                <a:ea typeface="Cambria Math" pitchFamily="18" charset="0"/>
              </a:rPr>
              <a:t>1</a:t>
            </a:r>
            <a:r>
              <a:rPr lang="en-US" dirty="0" smtClean="0">
                <a:latin typeface="Cambria Math" pitchFamily="18" charset="0"/>
                <a:ea typeface="Cambria Math" pitchFamily="18" charset="0"/>
              </a:rPr>
              <a:t>,a</a:t>
            </a:r>
            <a:r>
              <a:rPr lang="en-US" baseline="-25000" dirty="0" smtClean="0">
                <a:latin typeface="Cambria Math" pitchFamily="18" charset="0"/>
                <a:ea typeface="Cambria Math" pitchFamily="18" charset="0"/>
              </a:rPr>
              <a:t>2</a:t>
            </a:r>
            <a:r>
              <a:rPr lang="en-US" dirty="0" smtClean="0">
                <a:latin typeface="Cambria Math" pitchFamily="18" charset="0"/>
                <a:ea typeface="Cambria Math" pitchFamily="18" charset="0"/>
              </a:rPr>
              <a:t>,…..,a</a:t>
            </a:r>
            <a:r>
              <a:rPr lang="en-US" i="1" baseline="-25000" dirty="0" smtClean="0">
                <a:latin typeface="Cambria Math" pitchFamily="18" charset="0"/>
                <a:ea typeface="Cambria Math" pitchFamily="18" charset="0"/>
              </a:rPr>
              <a:t>n</a:t>
            </a:r>
            <a:r>
              <a:rPr lang="en-US" dirty="0" smtClean="0">
                <a:latin typeface="Cambria Math" pitchFamily="18" charset="0"/>
                <a:ea typeface="Cambria Math" pitchFamily="18" charset="0"/>
              </a:rPr>
              <a:t>)</a:t>
            </a:r>
            <a:r>
              <a:rPr lang="en-US" dirty="0" smtClean="0"/>
              <a:t>  is the ordered collection that has  </a:t>
            </a:r>
            <a:r>
              <a:rPr lang="en-US" dirty="0" smtClean="0">
                <a:latin typeface="Cambria Math" pitchFamily="18" charset="0"/>
                <a:ea typeface="Cambria Math" pitchFamily="18" charset="0"/>
              </a:rPr>
              <a:t>a</a:t>
            </a:r>
            <a:r>
              <a:rPr lang="en-US" baseline="-25000" dirty="0" smtClean="0">
                <a:latin typeface="Cambria Math" pitchFamily="18" charset="0"/>
                <a:ea typeface="Cambria Math" pitchFamily="18" charset="0"/>
              </a:rPr>
              <a:t>1</a:t>
            </a:r>
            <a:r>
              <a:rPr lang="en-US" dirty="0" smtClean="0"/>
              <a:t> as its first element and  </a:t>
            </a:r>
            <a:r>
              <a:rPr lang="en-US" dirty="0" smtClean="0">
                <a:latin typeface="Cambria Math" pitchFamily="18" charset="0"/>
                <a:ea typeface="Cambria Math" pitchFamily="18" charset="0"/>
              </a:rPr>
              <a:t>a</a:t>
            </a:r>
            <a:r>
              <a:rPr lang="en-US" baseline="-25000" dirty="0" smtClean="0">
                <a:latin typeface="Cambria Math" pitchFamily="18" charset="0"/>
                <a:ea typeface="Cambria Math" pitchFamily="18" charset="0"/>
              </a:rPr>
              <a:t>2</a:t>
            </a:r>
            <a:r>
              <a:rPr lang="en-US" dirty="0" smtClean="0"/>
              <a:t>  as its second element and so on until </a:t>
            </a:r>
            <a:r>
              <a:rPr lang="en-US" dirty="0" smtClean="0">
                <a:latin typeface="Cambria Math" pitchFamily="18" charset="0"/>
                <a:ea typeface="Cambria Math" pitchFamily="18" charset="0"/>
              </a:rPr>
              <a:t>a</a:t>
            </a:r>
            <a:r>
              <a:rPr lang="en-US" i="1" baseline="-25000" dirty="0" smtClean="0">
                <a:latin typeface="Cambria Math" pitchFamily="18" charset="0"/>
                <a:ea typeface="Cambria Math" pitchFamily="18" charset="0"/>
              </a:rPr>
              <a:t>n</a:t>
            </a:r>
            <a:r>
              <a:rPr lang="en-US" dirty="0" smtClean="0"/>
              <a:t>  as its last element.</a:t>
            </a:r>
          </a:p>
          <a:p>
            <a:r>
              <a:rPr lang="en-US" dirty="0" smtClean="0"/>
              <a:t>Two n-</a:t>
            </a:r>
            <a:r>
              <a:rPr lang="en-US" dirty="0" err="1" smtClean="0"/>
              <a:t>tuples</a:t>
            </a:r>
            <a:r>
              <a:rPr lang="en-US" dirty="0" smtClean="0"/>
              <a:t> are equal if and only if their corresponding elements are equal.</a:t>
            </a:r>
          </a:p>
          <a:p>
            <a:r>
              <a:rPr lang="en-US" dirty="0" smtClean="0"/>
              <a:t>2-tuples are called </a:t>
            </a:r>
            <a:r>
              <a:rPr lang="en-US" i="1" dirty="0" smtClean="0"/>
              <a:t>ordered pairs</a:t>
            </a:r>
            <a:r>
              <a:rPr lang="en-US" dirty="0" smtClean="0"/>
              <a:t>.</a:t>
            </a:r>
          </a:p>
          <a:p>
            <a:r>
              <a:rPr lang="en-US" dirty="0" smtClean="0"/>
              <a:t>The ordered pairs (</a:t>
            </a:r>
            <a:r>
              <a:rPr lang="en-US" i="1" dirty="0" err="1" smtClean="0">
                <a:latin typeface="Cambria Math" pitchFamily="18" charset="0"/>
                <a:ea typeface="Cambria Math" pitchFamily="18" charset="0"/>
              </a:rPr>
              <a:t>a</a:t>
            </a:r>
            <a:r>
              <a:rPr lang="en-US" dirty="0" err="1" smtClean="0">
                <a:latin typeface="Cambria Math" pitchFamily="18" charset="0"/>
                <a:ea typeface="Cambria Math" pitchFamily="18" charset="0"/>
              </a:rPr>
              <a:t>,</a:t>
            </a:r>
            <a:r>
              <a:rPr lang="en-US" i="1" dirty="0" err="1" smtClean="0">
                <a:latin typeface="Cambria Math" pitchFamily="18" charset="0"/>
                <a:ea typeface="Cambria Math" pitchFamily="18" charset="0"/>
              </a:rPr>
              <a:t>b</a:t>
            </a:r>
            <a:r>
              <a:rPr lang="en-US" dirty="0" smtClean="0"/>
              <a:t>) and (</a:t>
            </a:r>
            <a:r>
              <a:rPr lang="en-US" i="1" dirty="0" err="1" smtClean="0">
                <a:latin typeface="Cambria Math" pitchFamily="18" charset="0"/>
                <a:ea typeface="Cambria Math" pitchFamily="18" charset="0"/>
              </a:rPr>
              <a:t>c,d</a:t>
            </a:r>
            <a:r>
              <a:rPr lang="en-US" dirty="0" smtClean="0"/>
              <a:t>) are equal if and only if </a:t>
            </a:r>
            <a:r>
              <a:rPr lang="en-US" i="1" dirty="0" smtClean="0">
                <a:latin typeface="Cambria Math" pitchFamily="18" charset="0"/>
                <a:ea typeface="Cambria Math" pitchFamily="18" charset="0"/>
              </a:rPr>
              <a:t>a = c </a:t>
            </a:r>
            <a:r>
              <a:rPr lang="en-US" dirty="0" smtClean="0"/>
              <a:t>and </a:t>
            </a:r>
            <a:r>
              <a:rPr lang="en-US" i="1" dirty="0" smtClean="0">
                <a:latin typeface="Cambria Math" pitchFamily="18" charset="0"/>
                <a:ea typeface="Cambria Math" pitchFamily="18" charset="0"/>
              </a:rPr>
              <a:t>b = d</a:t>
            </a:r>
            <a:r>
              <a:rPr lang="en-US" dirty="0" smtClean="0"/>
              <a:t>.</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Cartesian Product</a:t>
            </a:r>
            <a:endParaRPr lang="en-US" dirty="0"/>
          </a:p>
        </p:txBody>
      </p:sp>
      <p:sp>
        <p:nvSpPr>
          <p:cNvPr id="3" name="Content Placeholder 2"/>
          <p:cNvSpPr>
            <a:spLocks noGrp="1"/>
          </p:cNvSpPr>
          <p:nvPr>
            <p:ph idx="1"/>
          </p:nvPr>
        </p:nvSpPr>
        <p:spPr>
          <a:xfrm>
            <a:off x="533400" y="1600200"/>
            <a:ext cx="8229600" cy="4953000"/>
          </a:xfrm>
        </p:spPr>
        <p:txBody>
          <a:bodyPr>
            <a:noAutofit/>
          </a:bodyPr>
          <a:lstStyle/>
          <a:p>
            <a:pPr>
              <a:buNone/>
            </a:pPr>
            <a:r>
              <a:rPr lang="en-US" sz="2400" b="1" dirty="0" smtClean="0">
                <a:ea typeface="Cambria Math" pitchFamily="18" charset="0"/>
              </a:rPr>
              <a:t>   Definition</a:t>
            </a:r>
            <a:r>
              <a:rPr lang="en-US" sz="2400" dirty="0" smtClean="0">
                <a:ea typeface="Cambria Math" pitchFamily="18" charset="0"/>
              </a:rPr>
              <a:t>:  The </a:t>
            </a:r>
            <a:r>
              <a:rPr lang="en-US" sz="2400" i="1" dirty="0" smtClean="0">
                <a:ea typeface="Cambria Math" pitchFamily="18" charset="0"/>
              </a:rPr>
              <a:t>Cartesian Product </a:t>
            </a:r>
            <a:r>
              <a:rPr lang="en-US" sz="2400" dirty="0" smtClean="0">
                <a:ea typeface="Cambria Math" pitchFamily="18" charset="0"/>
              </a:rPr>
              <a:t>of two sets </a:t>
            </a:r>
            <a:r>
              <a:rPr lang="en-US" sz="2400" i="1" dirty="0" smtClean="0">
                <a:ea typeface="Cambria Math" pitchFamily="18" charset="0"/>
              </a:rPr>
              <a:t>A</a:t>
            </a:r>
            <a:r>
              <a:rPr lang="en-US" sz="2400" b="1" dirty="0" smtClean="0">
                <a:ea typeface="Cambria Math" pitchFamily="18" charset="0"/>
              </a:rPr>
              <a:t> </a:t>
            </a:r>
            <a:r>
              <a:rPr lang="en-US" sz="2400" dirty="0" smtClean="0">
                <a:ea typeface="Cambria Math" pitchFamily="18" charset="0"/>
              </a:rPr>
              <a:t>and </a:t>
            </a:r>
            <a:r>
              <a:rPr lang="en-US" sz="2400" i="1" dirty="0" smtClean="0">
                <a:ea typeface="Cambria Math" pitchFamily="18" charset="0"/>
              </a:rPr>
              <a:t>B</a:t>
            </a:r>
            <a:r>
              <a:rPr lang="en-US" sz="2400" dirty="0" smtClean="0">
                <a:ea typeface="Cambria Math" pitchFamily="18" charset="0"/>
              </a:rPr>
              <a:t>, denoted by   </a:t>
            </a:r>
            <a:r>
              <a:rPr lang="en-US" sz="2400" i="1" dirty="0" smtClean="0">
                <a:ea typeface="Cambria Math" pitchFamily="18" charset="0"/>
              </a:rPr>
              <a:t>A</a:t>
            </a:r>
            <a:r>
              <a:rPr lang="en-US" sz="2400" dirty="0" smtClean="0">
                <a:ea typeface="Cambria Math" pitchFamily="18" charset="0"/>
              </a:rPr>
              <a:t> × </a:t>
            </a:r>
            <a:r>
              <a:rPr lang="en-US" sz="2400" i="1" dirty="0" smtClean="0">
                <a:ea typeface="Cambria Math" pitchFamily="18" charset="0"/>
              </a:rPr>
              <a:t>B</a:t>
            </a:r>
            <a:r>
              <a:rPr lang="en-US" sz="2400" dirty="0" smtClean="0">
                <a:ea typeface="Cambria Math" pitchFamily="18" charset="0"/>
              </a:rPr>
              <a:t> is the set of ordered pairs (</a:t>
            </a:r>
            <a:r>
              <a:rPr lang="en-US" sz="2400" dirty="0" err="1" smtClean="0">
                <a:ea typeface="Cambria Math" pitchFamily="18" charset="0"/>
              </a:rPr>
              <a:t>a,b</a:t>
            </a:r>
            <a:r>
              <a:rPr lang="en-US" sz="2400" dirty="0" smtClean="0">
                <a:ea typeface="Cambria Math" pitchFamily="18" charset="0"/>
              </a:rPr>
              <a:t>) where    </a:t>
            </a:r>
            <a:r>
              <a:rPr lang="en-US" sz="2400" i="1" dirty="0" smtClean="0">
                <a:ea typeface="Cambria Math" pitchFamily="18" charset="0"/>
              </a:rPr>
              <a:t>a </a:t>
            </a:r>
            <a:r>
              <a:rPr lang="en-US" sz="2400" dirty="0" smtClean="0">
                <a:ea typeface="Cambria Math" pitchFamily="18" charset="0"/>
              </a:rPr>
              <a:t>∈ </a:t>
            </a:r>
            <a:r>
              <a:rPr lang="en-US" sz="2400" i="1" dirty="0" smtClean="0">
                <a:ea typeface="Cambria Math" pitchFamily="18" charset="0"/>
              </a:rPr>
              <a:t>A</a:t>
            </a:r>
            <a:r>
              <a:rPr lang="en-US" sz="2400" dirty="0" smtClean="0">
                <a:ea typeface="Cambria Math" pitchFamily="18" charset="0"/>
              </a:rPr>
              <a:t>   and </a:t>
            </a:r>
            <a:r>
              <a:rPr lang="en-US" sz="2400" i="1" dirty="0" smtClean="0">
                <a:ea typeface="Cambria Math" pitchFamily="18" charset="0"/>
              </a:rPr>
              <a:t>b </a:t>
            </a:r>
            <a:r>
              <a:rPr lang="en-US" sz="2400" dirty="0" smtClean="0">
                <a:ea typeface="Cambria Math" pitchFamily="18" charset="0"/>
              </a:rPr>
              <a:t>∈ </a:t>
            </a:r>
            <a:r>
              <a:rPr lang="en-US" sz="2400" i="1" dirty="0" smtClean="0">
                <a:ea typeface="Cambria Math" pitchFamily="18" charset="0"/>
              </a:rPr>
              <a:t>B</a:t>
            </a:r>
            <a:r>
              <a:rPr lang="en-US" sz="2400" dirty="0" smtClean="0">
                <a:ea typeface="Cambria Math" pitchFamily="18" charset="0"/>
              </a:rPr>
              <a:t> .</a:t>
            </a:r>
          </a:p>
          <a:p>
            <a:pPr>
              <a:buNone/>
            </a:pPr>
            <a:endParaRPr lang="en-US" sz="2000" dirty="0" smtClean="0">
              <a:ea typeface="Cambria Math" pitchFamily="18" charset="0"/>
            </a:endParaRPr>
          </a:p>
          <a:p>
            <a:pPr>
              <a:buNone/>
            </a:pPr>
            <a:r>
              <a:rPr lang="en-US" sz="2000" b="1" dirty="0" smtClean="0">
                <a:ea typeface="Cambria Math" pitchFamily="18" charset="0"/>
              </a:rPr>
              <a:t>   Example</a:t>
            </a:r>
            <a:r>
              <a:rPr lang="en-US" sz="2000" dirty="0" smtClean="0">
                <a:ea typeface="Cambria Math" pitchFamily="18" charset="0"/>
              </a:rPr>
              <a:t>:</a:t>
            </a:r>
          </a:p>
          <a:p>
            <a:pPr>
              <a:buNone/>
            </a:pPr>
            <a:r>
              <a:rPr lang="en-US" sz="2400" dirty="0" smtClean="0">
                <a:ea typeface="Cambria Math" pitchFamily="18" charset="0"/>
              </a:rPr>
              <a:t>   </a:t>
            </a:r>
            <a:r>
              <a:rPr lang="en-US" sz="2400" i="1" dirty="0" smtClean="0">
                <a:ea typeface="Cambria Math" pitchFamily="18" charset="0"/>
              </a:rPr>
              <a:t>A</a:t>
            </a:r>
            <a:r>
              <a:rPr lang="en-US" sz="2400" dirty="0" smtClean="0">
                <a:ea typeface="Cambria Math" pitchFamily="18" charset="0"/>
              </a:rPr>
              <a:t> = {</a:t>
            </a:r>
            <a:r>
              <a:rPr lang="en-US" sz="2400" i="1" dirty="0" err="1" smtClean="0">
                <a:ea typeface="Cambria Math" pitchFamily="18" charset="0"/>
              </a:rPr>
              <a:t>a,b</a:t>
            </a:r>
            <a:r>
              <a:rPr lang="en-US" sz="2400" dirty="0" smtClean="0">
                <a:ea typeface="Cambria Math" pitchFamily="18" charset="0"/>
              </a:rPr>
              <a:t>}   </a:t>
            </a:r>
            <a:r>
              <a:rPr lang="en-US" sz="2400" i="1" dirty="0" smtClean="0">
                <a:ea typeface="Cambria Math" pitchFamily="18" charset="0"/>
              </a:rPr>
              <a:t>B</a:t>
            </a:r>
            <a:r>
              <a:rPr lang="en-US" sz="2400" dirty="0" smtClean="0">
                <a:ea typeface="Cambria Math" pitchFamily="18" charset="0"/>
              </a:rPr>
              <a:t> = {1,2,3}</a:t>
            </a:r>
          </a:p>
          <a:p>
            <a:pPr>
              <a:buNone/>
            </a:pPr>
            <a:r>
              <a:rPr lang="en-US" sz="2400" dirty="0" smtClean="0">
                <a:ea typeface="Cambria Math" pitchFamily="18" charset="0"/>
              </a:rPr>
              <a:t>   </a:t>
            </a:r>
            <a:r>
              <a:rPr lang="en-US" sz="2400" i="1" dirty="0" smtClean="0">
                <a:ea typeface="Cambria Math" pitchFamily="18" charset="0"/>
              </a:rPr>
              <a:t>A</a:t>
            </a:r>
            <a:r>
              <a:rPr lang="en-US" sz="2400" dirty="0" smtClean="0">
                <a:ea typeface="Cambria Math" pitchFamily="18" charset="0"/>
              </a:rPr>
              <a:t> </a:t>
            </a:r>
            <a:r>
              <a:rPr lang="en-US" sz="2400" dirty="0" smtClean="0">
                <a:ea typeface="Cambria Math" pitchFamily="18" charset="0"/>
              </a:rPr>
              <a:t>× </a:t>
            </a:r>
            <a:r>
              <a:rPr lang="en-US" sz="2400" i="1" dirty="0" smtClean="0">
                <a:ea typeface="Cambria Math" pitchFamily="18" charset="0"/>
              </a:rPr>
              <a:t>B</a:t>
            </a:r>
            <a:r>
              <a:rPr lang="en-US" sz="2400" dirty="0" smtClean="0">
                <a:ea typeface="Cambria Math" pitchFamily="18" charset="0"/>
              </a:rPr>
              <a:t> = {(</a:t>
            </a:r>
            <a:r>
              <a:rPr lang="en-US" sz="2400" i="1" dirty="0" smtClean="0">
                <a:ea typeface="Cambria Math" pitchFamily="18" charset="0"/>
              </a:rPr>
              <a:t>a</a:t>
            </a:r>
            <a:r>
              <a:rPr lang="en-US" sz="2400" dirty="0" smtClean="0">
                <a:ea typeface="Cambria Math" pitchFamily="18" charset="0"/>
              </a:rPr>
              <a:t>,1),(</a:t>
            </a:r>
            <a:r>
              <a:rPr lang="en-US" sz="2400" i="1" dirty="0" smtClean="0">
                <a:ea typeface="Cambria Math" pitchFamily="18" charset="0"/>
              </a:rPr>
              <a:t>a</a:t>
            </a:r>
            <a:r>
              <a:rPr lang="en-US" sz="2400" dirty="0" smtClean="0">
                <a:ea typeface="Cambria Math" pitchFamily="18" charset="0"/>
              </a:rPr>
              <a:t>,2),(</a:t>
            </a:r>
            <a:r>
              <a:rPr lang="en-US" sz="2400" i="1" dirty="0" smtClean="0">
                <a:ea typeface="Cambria Math" pitchFamily="18" charset="0"/>
              </a:rPr>
              <a:t>a</a:t>
            </a:r>
            <a:r>
              <a:rPr lang="en-US" sz="2400" dirty="0" smtClean="0">
                <a:ea typeface="Cambria Math" pitchFamily="18" charset="0"/>
              </a:rPr>
              <a:t>,3), (</a:t>
            </a:r>
            <a:r>
              <a:rPr lang="en-US" sz="2400" i="1" dirty="0" smtClean="0">
                <a:ea typeface="Cambria Math" pitchFamily="18" charset="0"/>
              </a:rPr>
              <a:t>b</a:t>
            </a:r>
            <a:r>
              <a:rPr lang="en-US" sz="2400" dirty="0" smtClean="0">
                <a:ea typeface="Cambria Math" pitchFamily="18" charset="0"/>
              </a:rPr>
              <a:t>,1),(</a:t>
            </a:r>
            <a:r>
              <a:rPr lang="en-US" sz="2400" i="1" dirty="0" smtClean="0">
                <a:ea typeface="Cambria Math" pitchFamily="18" charset="0"/>
              </a:rPr>
              <a:t>b,</a:t>
            </a:r>
            <a:r>
              <a:rPr lang="en-US" sz="2400" dirty="0" smtClean="0">
                <a:ea typeface="Cambria Math" pitchFamily="18" charset="0"/>
              </a:rPr>
              <a:t>2),(</a:t>
            </a:r>
            <a:r>
              <a:rPr lang="en-US" sz="2400" i="1" dirty="0" smtClean="0">
                <a:ea typeface="Cambria Math" pitchFamily="18" charset="0"/>
              </a:rPr>
              <a:t>b,</a:t>
            </a:r>
            <a:r>
              <a:rPr lang="en-US" sz="2400" dirty="0" smtClean="0">
                <a:ea typeface="Cambria Math" pitchFamily="18" charset="0"/>
              </a:rPr>
              <a:t>3)}</a:t>
            </a:r>
          </a:p>
          <a:p>
            <a:pPr>
              <a:buNone/>
            </a:pPr>
            <a:endParaRPr lang="en-US" sz="2000" dirty="0" smtClean="0">
              <a:ea typeface="Cambria Math" pitchFamily="18" charset="0"/>
            </a:endParaRPr>
          </a:p>
          <a:p>
            <a:pPr>
              <a:buNone/>
            </a:pPr>
            <a:endParaRPr lang="en-US" sz="2000" dirty="0" smtClean="0">
              <a:ea typeface="Cambria Math" pitchFamily="18" charset="0"/>
            </a:endParaRPr>
          </a:p>
          <a:p>
            <a:pPr>
              <a:buNone/>
            </a:pPr>
            <a:endParaRPr lang="en-US" sz="2000" dirty="0" smtClean="0">
              <a:ea typeface="Cambria Math" pitchFamily="18" charset="0"/>
            </a:endParaRPr>
          </a:p>
          <a:p>
            <a:r>
              <a:rPr lang="en-US" sz="2400" b="1" dirty="0" smtClean="0">
                <a:ea typeface="Cambria Math" pitchFamily="18" charset="0"/>
              </a:rPr>
              <a:t>Definition</a:t>
            </a:r>
            <a:r>
              <a:rPr lang="en-US" sz="2400" dirty="0" smtClean="0">
                <a:ea typeface="Cambria Math" pitchFamily="18" charset="0"/>
              </a:rPr>
              <a:t>: A subset </a:t>
            </a:r>
            <a:r>
              <a:rPr lang="en-US" sz="2400" i="1" dirty="0" smtClean="0">
                <a:ea typeface="Cambria Math" pitchFamily="18" charset="0"/>
              </a:rPr>
              <a:t>R</a:t>
            </a:r>
            <a:r>
              <a:rPr lang="en-US" sz="2400" dirty="0" smtClean="0">
                <a:ea typeface="Cambria Math" pitchFamily="18" charset="0"/>
              </a:rPr>
              <a:t> of the Cartesian product</a:t>
            </a:r>
            <a:r>
              <a:rPr lang="en-US" sz="2400" b="1" dirty="0" smtClean="0">
                <a:ea typeface="Cambria Math" pitchFamily="18" charset="0"/>
              </a:rPr>
              <a:t> </a:t>
            </a:r>
            <a:r>
              <a:rPr lang="en-US" sz="2400" i="1" dirty="0" smtClean="0">
                <a:ea typeface="Cambria Math" pitchFamily="18" charset="0"/>
              </a:rPr>
              <a:t>A</a:t>
            </a:r>
            <a:r>
              <a:rPr lang="en-US" sz="2400" dirty="0" smtClean="0">
                <a:ea typeface="Cambria Math" pitchFamily="18" charset="0"/>
              </a:rPr>
              <a:t> × </a:t>
            </a:r>
            <a:r>
              <a:rPr lang="en-US" sz="2400" i="1" dirty="0" smtClean="0">
                <a:ea typeface="Cambria Math" pitchFamily="18" charset="0"/>
              </a:rPr>
              <a:t>B</a:t>
            </a:r>
            <a:r>
              <a:rPr lang="en-US" sz="2400" dirty="0" smtClean="0">
                <a:ea typeface="Cambria Math" pitchFamily="18" charset="0"/>
              </a:rPr>
              <a:t> is called a </a:t>
            </a:r>
            <a:r>
              <a:rPr lang="en-US" sz="2400" i="1" dirty="0" smtClean="0">
                <a:ea typeface="Cambria Math" pitchFamily="18" charset="0"/>
              </a:rPr>
              <a:t>relation </a:t>
            </a:r>
            <a:r>
              <a:rPr lang="en-US" sz="2400" dirty="0" smtClean="0">
                <a:ea typeface="Cambria Math" pitchFamily="18" charset="0"/>
              </a:rPr>
              <a:t>from the set A to the set B. (Relations will be covered in depth in Chapter </a:t>
            </a:r>
            <a:r>
              <a:rPr lang="en-US" sz="2400" dirty="0" smtClean="0">
                <a:latin typeface="Cambria Math" pitchFamily="18" charset="0"/>
                <a:ea typeface="Cambria Math" pitchFamily="18" charset="0"/>
              </a:rPr>
              <a:t>9</a:t>
            </a:r>
            <a:r>
              <a:rPr lang="en-US" sz="2400" dirty="0" smtClean="0">
                <a:ea typeface="Cambria Math" pitchFamily="18" charset="0"/>
              </a:rPr>
              <a:t>. )</a:t>
            </a:r>
          </a:p>
          <a:p>
            <a:endParaRPr lang="en-US" sz="2000" dirty="0" smtClean="0"/>
          </a:p>
          <a:p>
            <a:pPr>
              <a:buNone/>
            </a:pPr>
            <a:r>
              <a:rPr lang="en-US" sz="2000" dirty="0" smtClean="0"/>
              <a:t>   </a:t>
            </a:r>
            <a:endParaRPr lang="en-US" sz="2000" i="1" dirty="0"/>
          </a:p>
        </p:txBody>
      </p:sp>
      <p:pic>
        <p:nvPicPr>
          <p:cNvPr id="8" name="Picture 7" descr="addin_tmp.png"/>
          <p:cNvPicPr>
            <a:picLocks noChangeAspect="1"/>
          </p:cNvPicPr>
          <p:nvPr>
            <p:custDataLst>
              <p:tags r:id="rId1"/>
            </p:custDataLst>
          </p:nvPr>
        </p:nvPicPr>
        <p:blipFill>
          <a:blip r:embed="rId3" cstate="print"/>
          <a:stretch>
            <a:fillRect/>
          </a:stretch>
        </p:blipFill>
        <p:spPr>
          <a:xfrm>
            <a:off x="3048000" y="2743200"/>
            <a:ext cx="5143500" cy="382905"/>
          </a:xfrm>
          <a:prstGeom prst="rect">
            <a:avLst/>
          </a:prstGeom>
        </p:spPr>
      </p:pic>
      <p:pic>
        <p:nvPicPr>
          <p:cNvPr id="5" name="Picture 4" descr="0206.jpg"/>
          <p:cNvPicPr>
            <a:picLocks noChangeAspect="1"/>
          </p:cNvPicPr>
          <p:nvPr/>
        </p:nvPicPr>
        <p:blipFill>
          <a:blip r:embed="rId4" cstate="print"/>
          <a:stretch>
            <a:fillRect/>
          </a:stretch>
        </p:blipFill>
        <p:spPr>
          <a:xfrm>
            <a:off x="5410200" y="381000"/>
            <a:ext cx="899160" cy="1042416"/>
          </a:xfrm>
          <a:prstGeom prst="rect">
            <a:avLst/>
          </a:prstGeom>
        </p:spPr>
      </p:pic>
      <p:sp>
        <p:nvSpPr>
          <p:cNvPr id="6" name="TextBox 5"/>
          <p:cNvSpPr txBox="1"/>
          <p:nvPr/>
        </p:nvSpPr>
        <p:spPr>
          <a:xfrm>
            <a:off x="6400800" y="533400"/>
            <a:ext cx="1752600" cy="646331"/>
          </a:xfrm>
          <a:prstGeom prst="rect">
            <a:avLst/>
          </a:prstGeom>
          <a:noFill/>
        </p:spPr>
        <p:txBody>
          <a:bodyPr wrap="square" rtlCol="0">
            <a:spAutoFit/>
          </a:bodyPr>
          <a:lstStyle/>
          <a:p>
            <a:r>
              <a:rPr lang="en-US" dirty="0" smtClean="0"/>
              <a:t>Ren</a:t>
            </a:r>
            <a:r>
              <a:rPr lang="en-US" dirty="0" smtClean="0">
                <a:latin typeface="Cambria Math"/>
                <a:ea typeface="Cambria Math"/>
              </a:rPr>
              <a:t>é Descartes (1596-1650)</a:t>
            </a:r>
          </a:p>
        </p:txBody>
      </p:sp>
      <p:sp>
        <p:nvSpPr>
          <p:cNvPr id="7" name="Text Box 7"/>
          <p:cNvSpPr txBox="1">
            <a:spLocks noChangeArrowheads="1"/>
          </p:cNvSpPr>
          <p:nvPr/>
        </p:nvSpPr>
        <p:spPr bwMode="auto">
          <a:xfrm>
            <a:off x="2514600" y="4495800"/>
            <a:ext cx="3581400" cy="700088"/>
          </a:xfrm>
          <a:prstGeom prst="rect">
            <a:avLst/>
          </a:prstGeom>
          <a:noFill/>
          <a:ln w="9525">
            <a:noFill/>
            <a:miter lim="800000"/>
            <a:headEnd/>
            <a:tailEnd/>
          </a:ln>
        </p:spPr>
        <p:txBody>
          <a:bodyPr tIns="137160" bIns="137160">
            <a:spAutoFit/>
          </a:bodyPr>
          <a:lstStyle/>
          <a:p>
            <a:pPr>
              <a:spcBef>
                <a:spcPct val="50000"/>
              </a:spcBef>
            </a:pPr>
            <a:r>
              <a:rPr lang="en-US" sz="2800" b="1" dirty="0">
                <a:solidFill>
                  <a:srgbClr val="FF00FF"/>
                </a:solidFill>
                <a:latin typeface="Comic Sans MS" pitchFamily="66" charset="0"/>
              </a:rPr>
              <a:t>A × B </a:t>
            </a:r>
            <a:r>
              <a:rPr lang="en-US" sz="2800" b="1" dirty="0">
                <a:latin typeface="Comic Sans MS" pitchFamily="66" charset="0"/>
                <a:cs typeface="Times New Roman" pitchFamily="18" charset="0"/>
                <a:sym typeface="Symbol" pitchFamily="18" charset="2"/>
              </a:rPr>
              <a:t></a:t>
            </a:r>
            <a:r>
              <a:rPr lang="en-US" sz="2800" b="1" dirty="0">
                <a:latin typeface="Comic Sans MS" pitchFamily="66" charset="0"/>
              </a:rPr>
              <a:t> </a:t>
            </a:r>
            <a:r>
              <a:rPr lang="en-US" sz="2800" b="1" dirty="0">
                <a:solidFill>
                  <a:srgbClr val="FF00FF"/>
                </a:solidFill>
                <a:latin typeface="Comic Sans MS" pitchFamily="66" charset="0"/>
              </a:rPr>
              <a:t>B × A</a:t>
            </a:r>
            <a:r>
              <a:rPr lang="en-US" sz="2800" b="1" dirty="0">
                <a:latin typeface="Comic Sans MS" pitchFamily="66" charset="0"/>
              </a:rPr>
              <a:t>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2"/>
          <p:cNvSpPr>
            <a:spLocks noGrp="1"/>
          </p:cNvSpPr>
          <p:nvPr>
            <p:ph type="sldNum" sz="quarter" idx="11"/>
          </p:nvPr>
        </p:nvSpPr>
        <p:spPr/>
        <p:txBody>
          <a:bodyPr/>
          <a:lstStyle/>
          <a:p>
            <a:pPr>
              <a:defRPr/>
            </a:pPr>
            <a:fld id="{EF0BB0AE-701C-421E-80E0-AFB677F10CAF}" type="slidenum">
              <a:rPr lang="en-US"/>
              <a:pPr>
                <a:defRPr/>
              </a:pPr>
              <a:t>28</a:t>
            </a:fld>
            <a:endParaRPr lang="en-US"/>
          </a:p>
        </p:txBody>
      </p:sp>
      <p:sp>
        <p:nvSpPr>
          <p:cNvPr id="175106" name="Text Box 2"/>
          <p:cNvSpPr txBox="1">
            <a:spLocks noChangeArrowheads="1"/>
          </p:cNvSpPr>
          <p:nvPr/>
        </p:nvSpPr>
        <p:spPr bwMode="auto">
          <a:xfrm>
            <a:off x="90488" y="152400"/>
            <a:ext cx="8961437" cy="579438"/>
          </a:xfrm>
          <a:prstGeom prst="rect">
            <a:avLst/>
          </a:prstGeom>
          <a:noFill/>
          <a:ln w="9525">
            <a:noFill/>
            <a:miter lim="800000"/>
            <a:headEnd/>
            <a:tailEnd/>
          </a:ln>
          <a:effectLst/>
        </p:spPr>
        <p:txBody>
          <a:bodyPr>
            <a:spAutoFit/>
          </a:bodyPr>
          <a:lstStyle/>
          <a:p>
            <a:pPr>
              <a:spcBef>
                <a:spcPct val="50000"/>
              </a:spcBef>
              <a:buClr>
                <a:srgbClr val="FF0000"/>
              </a:buClr>
              <a:buFont typeface="Wingdings" pitchFamily="2" charset="2"/>
              <a:buNone/>
              <a:defRPr/>
            </a:pPr>
            <a:r>
              <a:rPr lang="en-US" sz="3200" b="1">
                <a:solidFill>
                  <a:schemeClr val="tx2"/>
                </a:solidFill>
                <a:effectLst>
                  <a:outerShdw blurRad="38100" dist="38100" dir="2700000" algn="tl">
                    <a:srgbClr val="000000"/>
                  </a:outerShdw>
                </a:effectLst>
                <a:latin typeface="Comic Sans MS" pitchFamily="66" charset="0"/>
              </a:rPr>
              <a:t>Cartesian Products</a:t>
            </a:r>
          </a:p>
        </p:txBody>
      </p:sp>
      <p:sp>
        <p:nvSpPr>
          <p:cNvPr id="33796" name="Text Box 3"/>
          <p:cNvSpPr txBox="1">
            <a:spLocks noChangeArrowheads="1"/>
          </p:cNvSpPr>
          <p:nvPr/>
        </p:nvSpPr>
        <p:spPr bwMode="auto">
          <a:xfrm>
            <a:off x="304800" y="990600"/>
            <a:ext cx="8382000" cy="2270125"/>
          </a:xfrm>
          <a:prstGeom prst="rect">
            <a:avLst/>
          </a:prstGeom>
          <a:noFill/>
          <a:ln w="9525">
            <a:noFill/>
            <a:miter lim="800000"/>
            <a:headEnd/>
            <a:tailEnd/>
          </a:ln>
        </p:spPr>
        <p:txBody>
          <a:bodyPr>
            <a:spAutoFit/>
          </a:bodyPr>
          <a:lstStyle/>
          <a:p>
            <a:pPr>
              <a:lnSpc>
                <a:spcPct val="90000"/>
              </a:lnSpc>
              <a:spcBef>
                <a:spcPct val="20000"/>
              </a:spcBef>
              <a:buClr>
                <a:srgbClr val="CC3300"/>
              </a:buClr>
              <a:buFont typeface="Wingdings" pitchFamily="2" charset="2"/>
              <a:buChar char="ü"/>
            </a:pPr>
            <a:r>
              <a:rPr lang="en-US" sz="2800" b="1">
                <a:latin typeface="Comic Sans MS" pitchFamily="66" charset="0"/>
                <a:sym typeface="Symbol" pitchFamily="18" charset="2"/>
              </a:rPr>
              <a:t> </a:t>
            </a:r>
            <a:r>
              <a:rPr lang="en-US" sz="2800" b="1">
                <a:latin typeface="Comic Sans MS" pitchFamily="66" charset="0"/>
              </a:rPr>
              <a:t>The Cartesian products A × B and B × A are not equal, unless</a:t>
            </a:r>
            <a:r>
              <a:rPr lang="en-US" sz="2800" b="1">
                <a:latin typeface="TimesNewRomanPS" charset="0"/>
              </a:rPr>
              <a:t> </a:t>
            </a:r>
          </a:p>
          <a:p>
            <a:pPr>
              <a:lnSpc>
                <a:spcPct val="90000"/>
              </a:lnSpc>
              <a:spcBef>
                <a:spcPct val="20000"/>
              </a:spcBef>
              <a:buClr>
                <a:srgbClr val="CC3300"/>
              </a:buClr>
              <a:buFont typeface="Wingdings" pitchFamily="2" charset="2"/>
              <a:buNone/>
            </a:pPr>
            <a:r>
              <a:rPr lang="en-US" sz="2800" b="1">
                <a:latin typeface="Comic Sans MS" pitchFamily="66" charset="0"/>
              </a:rPr>
              <a:t>A =</a:t>
            </a:r>
            <a:r>
              <a:rPr lang="en-US" sz="2800" b="1">
                <a:latin typeface="MTSY" charset="-128"/>
              </a:rPr>
              <a:t> ∅ </a:t>
            </a:r>
            <a:r>
              <a:rPr lang="en-US" sz="2800" b="1">
                <a:latin typeface="Comic Sans MS" pitchFamily="66" charset="0"/>
              </a:rPr>
              <a:t>or B =</a:t>
            </a:r>
            <a:r>
              <a:rPr lang="en-US" sz="2800" b="1">
                <a:latin typeface="MTSY" charset="-128"/>
              </a:rPr>
              <a:t> ∅ </a:t>
            </a:r>
            <a:r>
              <a:rPr lang="en-US" sz="2800" b="1">
                <a:latin typeface="Comic Sans MS" pitchFamily="66" charset="0"/>
              </a:rPr>
              <a:t>(so that A × B =</a:t>
            </a:r>
            <a:r>
              <a:rPr lang="en-US" sz="2800" b="1">
                <a:latin typeface="MTSY" charset="-128"/>
              </a:rPr>
              <a:t> ∅</a:t>
            </a:r>
            <a:r>
              <a:rPr lang="en-US" sz="2800" b="1">
                <a:latin typeface="Comic Sans MS" pitchFamily="66" charset="0"/>
              </a:rPr>
              <a:t>)</a:t>
            </a:r>
            <a:r>
              <a:rPr lang="en-US" sz="2800" b="1">
                <a:latin typeface="TimesNewRomanPS" charset="0"/>
              </a:rPr>
              <a:t> </a:t>
            </a:r>
          </a:p>
          <a:p>
            <a:pPr>
              <a:lnSpc>
                <a:spcPct val="90000"/>
              </a:lnSpc>
              <a:spcBef>
                <a:spcPct val="20000"/>
              </a:spcBef>
              <a:buClr>
                <a:srgbClr val="CC3300"/>
              </a:buClr>
              <a:buFont typeface="Wingdings" pitchFamily="2" charset="2"/>
              <a:buNone/>
            </a:pPr>
            <a:r>
              <a:rPr lang="en-US" sz="2800" b="1">
                <a:latin typeface="Comic Sans MS" pitchFamily="66" charset="0"/>
              </a:rPr>
              <a:t>or </a:t>
            </a:r>
          </a:p>
          <a:p>
            <a:pPr>
              <a:lnSpc>
                <a:spcPct val="90000"/>
              </a:lnSpc>
              <a:spcBef>
                <a:spcPct val="20000"/>
              </a:spcBef>
              <a:buClr>
                <a:srgbClr val="CC3300"/>
              </a:buClr>
              <a:buFont typeface="Wingdings" pitchFamily="2" charset="2"/>
              <a:buNone/>
            </a:pPr>
            <a:r>
              <a:rPr lang="en-US" sz="2800" b="1">
                <a:latin typeface="Comic Sans MS" pitchFamily="66" charset="0"/>
              </a:rPr>
              <a:t>A = 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Cartesian Product </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   </a:t>
            </a:r>
            <a:r>
              <a:rPr lang="en-US" b="1" dirty="0" smtClean="0"/>
              <a:t>Definition</a:t>
            </a:r>
            <a:r>
              <a:rPr lang="en-US" dirty="0" smtClean="0"/>
              <a:t>: The </a:t>
            </a:r>
            <a:r>
              <a:rPr lang="en-US" dirty="0" err="1" smtClean="0"/>
              <a:t>cartesian</a:t>
            </a:r>
            <a:r>
              <a:rPr lang="en-US" dirty="0" smtClean="0"/>
              <a:t> products of the sets </a:t>
            </a:r>
            <a:r>
              <a:rPr lang="en-US" i="1" dirty="0" smtClean="0">
                <a:latin typeface="Cambria Math" pitchFamily="18" charset="0"/>
                <a:ea typeface="Cambria Math" pitchFamily="18" charset="0"/>
              </a:rPr>
              <a:t>A</a:t>
            </a:r>
            <a:r>
              <a:rPr lang="en-US" baseline="-25000" dirty="0" smtClean="0">
                <a:latin typeface="Cambria Math" pitchFamily="18" charset="0"/>
                <a:ea typeface="Cambria Math" pitchFamily="18" charset="0"/>
              </a:rPr>
              <a:t>1</a:t>
            </a:r>
            <a:r>
              <a:rPr lang="en-US" dirty="0" smtClean="0">
                <a:latin typeface="Cambria Math" pitchFamily="18" charset="0"/>
                <a:ea typeface="Cambria Math" pitchFamily="18" charset="0"/>
              </a:rPr>
              <a:t>,</a:t>
            </a:r>
            <a:r>
              <a:rPr lang="en-US" i="1" dirty="0" smtClean="0">
                <a:latin typeface="Cambria Math" pitchFamily="18" charset="0"/>
                <a:ea typeface="Cambria Math" pitchFamily="18" charset="0"/>
              </a:rPr>
              <a:t>A</a:t>
            </a:r>
            <a:r>
              <a:rPr lang="en-US" baseline="-25000" dirty="0" smtClean="0">
                <a:latin typeface="Cambria Math" pitchFamily="18" charset="0"/>
                <a:ea typeface="Cambria Math" pitchFamily="18" charset="0"/>
              </a:rPr>
              <a:t>2</a:t>
            </a:r>
            <a:r>
              <a:rPr lang="en-US" dirty="0" smtClean="0">
                <a:latin typeface="Cambria Math" pitchFamily="18" charset="0"/>
                <a:ea typeface="Cambria Math" pitchFamily="18" charset="0"/>
              </a:rPr>
              <a:t>,……,</a:t>
            </a:r>
            <a:r>
              <a:rPr lang="en-US" i="1" dirty="0" smtClean="0">
                <a:latin typeface="Cambria Math" pitchFamily="18" charset="0"/>
                <a:ea typeface="Cambria Math" pitchFamily="18" charset="0"/>
              </a:rPr>
              <a:t>A</a:t>
            </a:r>
            <a:r>
              <a:rPr lang="en-US" i="1" baseline="-25000" dirty="0" smtClean="0">
                <a:latin typeface="Cambria Math" pitchFamily="18" charset="0"/>
                <a:ea typeface="Cambria Math" pitchFamily="18" charset="0"/>
              </a:rPr>
              <a:t>n</a:t>
            </a:r>
            <a:r>
              <a:rPr lang="en-US" dirty="0" smtClean="0"/>
              <a:t>, denoted by </a:t>
            </a:r>
            <a:r>
              <a:rPr lang="en-US" i="1" dirty="0" smtClean="0">
                <a:latin typeface="Cambria Math" pitchFamily="18" charset="0"/>
                <a:ea typeface="Cambria Math" pitchFamily="18" charset="0"/>
              </a:rPr>
              <a:t>A</a:t>
            </a:r>
            <a:r>
              <a:rPr lang="en-US" baseline="-25000" dirty="0" smtClean="0">
                <a:latin typeface="Cambria Math" pitchFamily="18" charset="0"/>
                <a:ea typeface="Cambria Math" pitchFamily="18" charset="0"/>
              </a:rPr>
              <a:t>1</a:t>
            </a:r>
            <a:r>
              <a:rPr lang="en-US" dirty="0" smtClean="0">
                <a:latin typeface="Cambria Math" pitchFamily="18" charset="0"/>
                <a:ea typeface="Cambria Math" pitchFamily="18" charset="0"/>
              </a:rPr>
              <a:t> × </a:t>
            </a:r>
            <a:r>
              <a:rPr lang="en-US" i="1" dirty="0" smtClean="0">
                <a:latin typeface="Cambria Math" pitchFamily="18" charset="0"/>
                <a:ea typeface="Cambria Math" pitchFamily="18" charset="0"/>
              </a:rPr>
              <a:t>A</a:t>
            </a:r>
            <a:r>
              <a:rPr lang="en-US" baseline="-25000" dirty="0" smtClean="0">
                <a:latin typeface="Cambria Math" pitchFamily="18" charset="0"/>
                <a:ea typeface="Cambria Math" pitchFamily="18" charset="0"/>
              </a:rPr>
              <a:t>2 </a:t>
            </a:r>
            <a:r>
              <a:rPr lang="en-US" dirty="0" smtClean="0">
                <a:latin typeface="Cambria Math" pitchFamily="18" charset="0"/>
                <a:ea typeface="Cambria Math" pitchFamily="18" charset="0"/>
              </a:rPr>
              <a:t>×</a:t>
            </a:r>
            <a:r>
              <a:rPr lang="en-US" b="1" baseline="-25000" dirty="0" smtClean="0">
                <a:latin typeface="Cambria Math" pitchFamily="18" charset="0"/>
                <a:ea typeface="Cambria Math" pitchFamily="18" charset="0"/>
              </a:rPr>
              <a:t> </a:t>
            </a:r>
            <a:r>
              <a:rPr lang="en-US" dirty="0" smtClean="0">
                <a:latin typeface="Cambria Math" pitchFamily="18" charset="0"/>
                <a:ea typeface="Cambria Math" pitchFamily="18" charset="0"/>
              </a:rPr>
              <a:t>…… × </a:t>
            </a:r>
            <a:r>
              <a:rPr lang="en-US" i="1" dirty="0" smtClean="0">
                <a:latin typeface="Cambria Math" pitchFamily="18" charset="0"/>
                <a:ea typeface="Cambria Math" pitchFamily="18" charset="0"/>
              </a:rPr>
              <a:t>A</a:t>
            </a:r>
            <a:r>
              <a:rPr lang="en-US" i="1" baseline="-25000" dirty="0" smtClean="0">
                <a:latin typeface="Cambria Math" pitchFamily="18" charset="0"/>
                <a:ea typeface="Cambria Math" pitchFamily="18" charset="0"/>
              </a:rPr>
              <a:t>n</a:t>
            </a:r>
            <a:r>
              <a:rPr lang="en-US" dirty="0" smtClean="0">
                <a:latin typeface="Cambria Math" pitchFamily="18" charset="0"/>
                <a:ea typeface="Cambria Math" pitchFamily="18" charset="0"/>
              </a:rPr>
              <a:t> , </a:t>
            </a:r>
            <a:r>
              <a:rPr lang="en-US" dirty="0" smtClean="0"/>
              <a:t>is the set of ordered           </a:t>
            </a:r>
            <a:r>
              <a:rPr lang="en-US" i="1" dirty="0" smtClean="0"/>
              <a:t>n</a:t>
            </a:r>
            <a:r>
              <a:rPr lang="en-US" dirty="0" smtClean="0"/>
              <a:t>-</a:t>
            </a:r>
            <a:r>
              <a:rPr lang="en-US" dirty="0" err="1" smtClean="0"/>
              <a:t>tuples</a:t>
            </a:r>
            <a:r>
              <a:rPr lang="en-US" dirty="0" smtClean="0"/>
              <a:t> (</a:t>
            </a:r>
            <a:r>
              <a:rPr lang="en-US" i="1" dirty="0" smtClean="0">
                <a:latin typeface="Cambria Math" pitchFamily="18" charset="0"/>
                <a:ea typeface="Cambria Math" pitchFamily="18" charset="0"/>
              </a:rPr>
              <a:t>a</a:t>
            </a:r>
            <a:r>
              <a:rPr lang="en-US" baseline="-25000" dirty="0" smtClean="0">
                <a:latin typeface="Cambria Math" pitchFamily="18" charset="0"/>
                <a:ea typeface="Cambria Math" pitchFamily="18" charset="0"/>
              </a:rPr>
              <a:t>1</a:t>
            </a:r>
            <a:r>
              <a:rPr lang="en-US" dirty="0" smtClean="0">
                <a:latin typeface="Cambria Math" pitchFamily="18" charset="0"/>
                <a:ea typeface="Cambria Math" pitchFamily="18" charset="0"/>
              </a:rPr>
              <a:t>,</a:t>
            </a:r>
            <a:r>
              <a:rPr lang="en-US" i="1" dirty="0" smtClean="0">
                <a:latin typeface="Cambria Math" pitchFamily="18" charset="0"/>
                <a:ea typeface="Cambria Math" pitchFamily="18" charset="0"/>
              </a:rPr>
              <a:t>a</a:t>
            </a:r>
            <a:r>
              <a:rPr lang="en-US" baseline="-25000" dirty="0" smtClean="0">
                <a:latin typeface="Cambria Math" pitchFamily="18" charset="0"/>
                <a:ea typeface="Cambria Math" pitchFamily="18" charset="0"/>
              </a:rPr>
              <a:t>2</a:t>
            </a:r>
            <a:r>
              <a:rPr lang="en-US" dirty="0" smtClean="0">
                <a:latin typeface="Cambria Math" pitchFamily="18" charset="0"/>
                <a:ea typeface="Cambria Math" pitchFamily="18" charset="0"/>
              </a:rPr>
              <a:t>,……,</a:t>
            </a:r>
            <a:r>
              <a:rPr lang="en-US" i="1" dirty="0" smtClean="0">
                <a:latin typeface="Cambria Math" pitchFamily="18" charset="0"/>
                <a:ea typeface="Cambria Math" pitchFamily="18" charset="0"/>
              </a:rPr>
              <a:t>a</a:t>
            </a:r>
            <a:r>
              <a:rPr lang="en-US" i="1" baseline="-25000" dirty="0" smtClean="0">
                <a:latin typeface="Cambria Math" pitchFamily="18" charset="0"/>
                <a:ea typeface="Cambria Math" pitchFamily="18" charset="0"/>
              </a:rPr>
              <a:t>n</a:t>
            </a:r>
            <a:r>
              <a:rPr lang="en-US" dirty="0" smtClean="0"/>
              <a:t>)  where   </a:t>
            </a:r>
            <a:r>
              <a:rPr lang="en-US" i="1" dirty="0" err="1" smtClean="0">
                <a:latin typeface="Cambria Math" pitchFamily="18" charset="0"/>
                <a:ea typeface="Cambria Math" pitchFamily="18" charset="0"/>
              </a:rPr>
              <a:t>a</a:t>
            </a:r>
            <a:r>
              <a:rPr lang="en-US" i="1" baseline="-25000" dirty="0" err="1" smtClean="0">
                <a:latin typeface="Cambria Math" pitchFamily="18" charset="0"/>
                <a:ea typeface="Cambria Math" pitchFamily="18" charset="0"/>
              </a:rPr>
              <a:t>i</a:t>
            </a:r>
            <a:r>
              <a:rPr lang="en-US" dirty="0" smtClean="0"/>
              <a:t>   belongs to </a:t>
            </a:r>
            <a:r>
              <a:rPr lang="en-US" i="1" dirty="0" smtClean="0">
                <a:latin typeface="Cambria Math" pitchFamily="18" charset="0"/>
                <a:ea typeface="Cambria Math" pitchFamily="18" charset="0"/>
              </a:rPr>
              <a:t>A</a:t>
            </a:r>
            <a:r>
              <a:rPr lang="en-US" baseline="-25000" dirty="0" smtClean="0">
                <a:latin typeface="Cambria Math" pitchFamily="18" charset="0"/>
                <a:ea typeface="Cambria Math" pitchFamily="18" charset="0"/>
              </a:rPr>
              <a:t>i</a:t>
            </a:r>
            <a:r>
              <a:rPr lang="en-US" dirty="0" smtClean="0"/>
              <a:t>                   for </a:t>
            </a:r>
            <a:r>
              <a:rPr lang="en-US" i="1" dirty="0" err="1" smtClean="0"/>
              <a:t>i</a:t>
            </a:r>
            <a:r>
              <a:rPr lang="en-US" dirty="0" smtClean="0"/>
              <a:t> = </a:t>
            </a:r>
            <a:r>
              <a:rPr lang="en-US" dirty="0" smtClean="0">
                <a:latin typeface="Cambria Math" pitchFamily="18" charset="0"/>
                <a:ea typeface="Cambria Math" pitchFamily="18" charset="0"/>
              </a:rPr>
              <a:t>1</a:t>
            </a:r>
            <a:r>
              <a:rPr lang="en-US" dirty="0" smtClean="0"/>
              <a:t>, … </a:t>
            </a:r>
            <a:r>
              <a:rPr lang="en-US" i="1" dirty="0" smtClean="0">
                <a:latin typeface="Cambria Math" pitchFamily="18" charset="0"/>
                <a:ea typeface="Cambria Math" pitchFamily="18" charset="0"/>
              </a:rPr>
              <a:t>n</a:t>
            </a:r>
            <a:r>
              <a:rPr lang="en-US" dirty="0" smtClean="0"/>
              <a:t>. </a:t>
            </a:r>
          </a:p>
          <a:p>
            <a:endParaRPr lang="en-US" dirty="0" smtClean="0"/>
          </a:p>
          <a:p>
            <a:endParaRPr lang="en-US" dirty="0" smtClean="0"/>
          </a:p>
          <a:p>
            <a:endParaRPr lang="en-US" dirty="0" smtClean="0"/>
          </a:p>
          <a:p>
            <a:pPr>
              <a:buNone/>
            </a:pPr>
            <a:r>
              <a:rPr lang="en-US" b="1" dirty="0" smtClean="0"/>
              <a:t>  Example</a:t>
            </a:r>
            <a:r>
              <a:rPr lang="en-US" dirty="0" smtClean="0"/>
              <a:t>: What is </a:t>
            </a:r>
            <a:r>
              <a:rPr lang="en-US" i="1" dirty="0" smtClean="0"/>
              <a:t>A</a:t>
            </a:r>
            <a:r>
              <a:rPr lang="en-US" dirty="0" smtClean="0">
                <a:latin typeface="Cambria Math" pitchFamily="18" charset="0"/>
                <a:ea typeface="Cambria Math" pitchFamily="18" charset="0"/>
              </a:rPr>
              <a:t> ×</a:t>
            </a:r>
            <a:r>
              <a:rPr lang="en-US" b="1" dirty="0" smtClean="0"/>
              <a:t> </a:t>
            </a:r>
            <a:r>
              <a:rPr lang="en-US" i="1" dirty="0" smtClean="0"/>
              <a:t>B</a:t>
            </a:r>
            <a:r>
              <a:rPr lang="en-US" b="1" dirty="0" smtClean="0"/>
              <a:t> </a:t>
            </a:r>
            <a:r>
              <a:rPr lang="en-US" dirty="0" smtClean="0">
                <a:latin typeface="Cambria Math" pitchFamily="18" charset="0"/>
                <a:ea typeface="Cambria Math" pitchFamily="18" charset="0"/>
              </a:rPr>
              <a:t>×</a:t>
            </a:r>
            <a:r>
              <a:rPr lang="en-US" b="1" dirty="0" smtClean="0"/>
              <a:t> </a:t>
            </a:r>
            <a:r>
              <a:rPr lang="en-US" dirty="0" smtClean="0"/>
              <a:t>C</a:t>
            </a:r>
            <a:r>
              <a:rPr lang="en-US" b="1" dirty="0" smtClean="0"/>
              <a:t> </a:t>
            </a:r>
            <a:r>
              <a:rPr lang="en-US" dirty="0" smtClean="0"/>
              <a:t>where </a:t>
            </a:r>
            <a:r>
              <a:rPr lang="en-US" i="1" dirty="0" smtClean="0"/>
              <a:t>A</a:t>
            </a:r>
            <a:r>
              <a:rPr lang="en-US" dirty="0" smtClean="0"/>
              <a:t> = {0,1}, </a:t>
            </a:r>
            <a:r>
              <a:rPr lang="en-US" i="1" dirty="0" smtClean="0"/>
              <a:t>B</a:t>
            </a:r>
            <a:r>
              <a:rPr lang="en-US" dirty="0" smtClean="0"/>
              <a:t> = {1,2} and    </a:t>
            </a:r>
            <a:r>
              <a:rPr lang="en-US" i="1" dirty="0" smtClean="0"/>
              <a:t>C</a:t>
            </a:r>
            <a:r>
              <a:rPr lang="en-US" dirty="0" smtClean="0"/>
              <a:t> = {0,1,2}</a:t>
            </a:r>
            <a:endParaRPr lang="en-US" b="1" dirty="0" smtClean="0"/>
          </a:p>
          <a:p>
            <a:pPr>
              <a:buNone/>
            </a:pPr>
            <a:r>
              <a:rPr lang="en-US" b="1" dirty="0" smtClean="0"/>
              <a:t>  Solution: </a:t>
            </a:r>
            <a:r>
              <a:rPr lang="en-US" i="1" dirty="0" smtClean="0"/>
              <a:t>A</a:t>
            </a:r>
            <a:r>
              <a:rPr lang="en-US" dirty="0" smtClean="0">
                <a:latin typeface="Cambria Math" pitchFamily="18" charset="0"/>
                <a:ea typeface="Cambria Math" pitchFamily="18" charset="0"/>
              </a:rPr>
              <a:t> ×</a:t>
            </a:r>
            <a:r>
              <a:rPr lang="en-US" b="1" dirty="0" smtClean="0"/>
              <a:t> </a:t>
            </a:r>
            <a:r>
              <a:rPr lang="en-US" i="1" dirty="0" smtClean="0"/>
              <a:t>B</a:t>
            </a:r>
            <a:r>
              <a:rPr lang="en-US" b="1" dirty="0" smtClean="0"/>
              <a:t> </a:t>
            </a:r>
            <a:r>
              <a:rPr lang="en-US" dirty="0" smtClean="0">
                <a:latin typeface="Cambria Math" pitchFamily="18" charset="0"/>
                <a:ea typeface="Cambria Math" pitchFamily="18" charset="0"/>
              </a:rPr>
              <a:t>×</a:t>
            </a:r>
            <a:r>
              <a:rPr lang="en-US" b="1" dirty="0" smtClean="0"/>
              <a:t> </a:t>
            </a:r>
            <a:r>
              <a:rPr lang="en-US" dirty="0" smtClean="0"/>
              <a:t>C</a:t>
            </a:r>
            <a:r>
              <a:rPr lang="en-US" b="1" dirty="0" smtClean="0"/>
              <a:t> = </a:t>
            </a:r>
            <a:r>
              <a:rPr lang="en-US" dirty="0" smtClean="0"/>
              <a:t>{(0,1,0), (0,1,1), (0,1,2),(0,2,0), (0,2,1), (0,2,2),(1,1,0), (1,1,1), (1,1,2), (1,2,0), (1,2,1), (1,1,2)}</a:t>
            </a:r>
            <a:endParaRPr lang="en-US" b="1" dirty="0" smtClean="0"/>
          </a:p>
          <a:p>
            <a:pPr>
              <a:buNone/>
            </a:pPr>
            <a:endParaRPr lang="en-US" dirty="0" smtClean="0"/>
          </a:p>
          <a:p>
            <a:endParaRPr lang="en-US" dirty="0"/>
          </a:p>
        </p:txBody>
      </p:sp>
      <p:pic>
        <p:nvPicPr>
          <p:cNvPr id="6" name="Picture 5" descr="addin_tmp.png"/>
          <p:cNvPicPr>
            <a:picLocks noChangeAspect="1"/>
          </p:cNvPicPr>
          <p:nvPr>
            <p:custDataLst>
              <p:tags r:id="rId1"/>
            </p:custDataLst>
          </p:nvPr>
        </p:nvPicPr>
        <p:blipFill>
          <a:blip r:embed="rId3" cstate="print"/>
          <a:stretch>
            <a:fillRect/>
          </a:stretch>
        </p:blipFill>
        <p:spPr>
          <a:xfrm>
            <a:off x="1447801" y="3429000"/>
            <a:ext cx="6386513" cy="68818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Sets</a:t>
            </a:r>
            <a:endParaRPr lang="en-US" dirty="0"/>
          </a:p>
        </p:txBody>
      </p:sp>
      <p:sp>
        <p:nvSpPr>
          <p:cNvPr id="3" name="Subtitle 2"/>
          <p:cNvSpPr>
            <a:spLocks noGrp="1"/>
          </p:cNvSpPr>
          <p:nvPr>
            <p:ph type="subTitle" idx="1"/>
          </p:nvPr>
        </p:nvSpPr>
        <p:spPr/>
        <p:txBody>
          <a:bodyPr/>
          <a:lstStyle/>
          <a:p>
            <a:r>
              <a:rPr lang="en-US" dirty="0" smtClean="0"/>
              <a:t>Section 2.1</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Set Operations</a:t>
            </a:r>
            <a:endParaRPr lang="en-US" dirty="0"/>
          </a:p>
        </p:txBody>
      </p:sp>
      <p:sp>
        <p:nvSpPr>
          <p:cNvPr id="3" name="Subtitle 2"/>
          <p:cNvSpPr>
            <a:spLocks noGrp="1"/>
          </p:cNvSpPr>
          <p:nvPr>
            <p:ph type="subTitle" idx="1"/>
          </p:nvPr>
        </p:nvSpPr>
        <p:spPr/>
        <p:txBody>
          <a:bodyPr/>
          <a:lstStyle/>
          <a:p>
            <a:r>
              <a:rPr lang="en-US" dirty="0" smtClean="0"/>
              <a:t>Section 2.2</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Summary</a:t>
            </a:r>
            <a:endParaRPr lang="en-US" dirty="0"/>
          </a:p>
        </p:txBody>
      </p:sp>
      <p:sp>
        <p:nvSpPr>
          <p:cNvPr id="3" name="Content Placeholder 2"/>
          <p:cNvSpPr>
            <a:spLocks noGrp="1"/>
          </p:cNvSpPr>
          <p:nvPr>
            <p:ph idx="1"/>
          </p:nvPr>
        </p:nvSpPr>
        <p:spPr/>
        <p:txBody>
          <a:bodyPr>
            <a:normAutofit/>
          </a:bodyPr>
          <a:lstStyle/>
          <a:p>
            <a:r>
              <a:rPr lang="en-US" dirty="0" smtClean="0"/>
              <a:t>Set Operations</a:t>
            </a:r>
          </a:p>
          <a:p>
            <a:pPr lvl="1"/>
            <a:r>
              <a:rPr lang="en-US" dirty="0" smtClean="0"/>
              <a:t>Union</a:t>
            </a:r>
          </a:p>
          <a:p>
            <a:pPr lvl="1"/>
            <a:r>
              <a:rPr lang="en-US" dirty="0" smtClean="0"/>
              <a:t>Intersection</a:t>
            </a:r>
          </a:p>
          <a:p>
            <a:pPr lvl="1"/>
            <a:r>
              <a:rPr lang="en-US" dirty="0" smtClean="0"/>
              <a:t>Complementation</a:t>
            </a:r>
          </a:p>
          <a:p>
            <a:pPr lvl="1"/>
            <a:r>
              <a:rPr lang="en-US" dirty="0" smtClean="0"/>
              <a:t>Difference</a:t>
            </a:r>
          </a:p>
          <a:p>
            <a:r>
              <a:rPr lang="en-US" dirty="0" smtClean="0"/>
              <a:t>More on Set Cardinality</a:t>
            </a:r>
          </a:p>
          <a:p>
            <a:r>
              <a:rPr lang="en-US" dirty="0" smtClean="0"/>
              <a:t>Set Identities</a:t>
            </a:r>
          </a:p>
          <a:p>
            <a:r>
              <a:rPr lang="en-US" dirty="0" smtClean="0"/>
              <a:t>Proving Identities</a:t>
            </a:r>
          </a:p>
          <a:p>
            <a:r>
              <a:rPr lang="en-US" dirty="0" smtClean="0"/>
              <a:t>Membership Tables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Union</a:t>
            </a:r>
            <a:endParaRPr lang="en-US" dirty="0"/>
          </a:p>
        </p:txBody>
      </p:sp>
      <p:sp>
        <p:nvSpPr>
          <p:cNvPr id="3" name="Content Placeholder 2"/>
          <p:cNvSpPr>
            <a:spLocks noGrp="1"/>
          </p:cNvSpPr>
          <p:nvPr>
            <p:ph idx="1"/>
          </p:nvPr>
        </p:nvSpPr>
        <p:spPr/>
        <p:txBody>
          <a:bodyPr>
            <a:normAutofit/>
          </a:bodyPr>
          <a:lstStyle/>
          <a:p>
            <a:r>
              <a:rPr lang="en-US" b="1" dirty="0" smtClean="0"/>
              <a:t>Definition</a:t>
            </a:r>
            <a:r>
              <a:rPr lang="en-US" dirty="0" smtClean="0"/>
              <a:t>: Let </a:t>
            </a:r>
            <a:r>
              <a:rPr lang="en-US" i="1" dirty="0" smtClean="0"/>
              <a:t>A</a:t>
            </a:r>
            <a:r>
              <a:rPr lang="en-US" dirty="0" smtClean="0"/>
              <a:t> and </a:t>
            </a:r>
            <a:r>
              <a:rPr lang="en-US" i="1" dirty="0" smtClean="0"/>
              <a:t>B</a:t>
            </a:r>
            <a:r>
              <a:rPr lang="en-US" dirty="0" smtClean="0"/>
              <a:t> be sets. The </a:t>
            </a:r>
            <a:r>
              <a:rPr lang="en-US" i="1" dirty="0" smtClean="0"/>
              <a:t>union</a:t>
            </a:r>
            <a:r>
              <a:rPr lang="en-US" dirty="0" smtClean="0"/>
              <a:t> of the sets </a:t>
            </a:r>
            <a:r>
              <a:rPr lang="en-US" i="1" dirty="0" smtClean="0"/>
              <a:t>A</a:t>
            </a:r>
            <a:r>
              <a:rPr lang="en-US" dirty="0" smtClean="0"/>
              <a:t> and </a:t>
            </a:r>
            <a:r>
              <a:rPr lang="en-US" i="1" dirty="0" smtClean="0"/>
              <a:t>B</a:t>
            </a:r>
            <a:r>
              <a:rPr lang="en-US" dirty="0" smtClean="0"/>
              <a:t>, denoted by </a:t>
            </a:r>
            <a:r>
              <a:rPr lang="en-US" i="1" dirty="0" smtClean="0">
                <a:ea typeface="Cambria Math" pitchFamily="18" charset="0"/>
              </a:rPr>
              <a:t>A</a:t>
            </a:r>
            <a:r>
              <a:rPr lang="en-US" b="1" dirty="0" smtClean="0">
                <a:latin typeface="Cambria Math" pitchFamily="18" charset="0"/>
                <a:ea typeface="Cambria Math" pitchFamily="18" charset="0"/>
              </a:rPr>
              <a:t> </a:t>
            </a:r>
            <a:r>
              <a:rPr lang="en-US" dirty="0" smtClean="0">
                <a:latin typeface="Cambria Math"/>
                <a:ea typeface="Cambria Math"/>
              </a:rPr>
              <a:t>∪ </a:t>
            </a:r>
            <a:r>
              <a:rPr lang="en-US" i="1" dirty="0" smtClean="0">
                <a:ea typeface="Cambria Math"/>
              </a:rPr>
              <a:t>B,</a:t>
            </a:r>
            <a:r>
              <a:rPr lang="en-US" i="1" dirty="0" smtClean="0"/>
              <a:t> </a:t>
            </a:r>
            <a:r>
              <a:rPr lang="en-US" dirty="0" smtClean="0"/>
              <a:t> is the set:</a:t>
            </a:r>
          </a:p>
          <a:p>
            <a:pPr>
              <a:buNone/>
            </a:pPr>
            <a:endParaRPr lang="en-US" dirty="0" smtClean="0"/>
          </a:p>
          <a:p>
            <a:pPr>
              <a:buNone/>
            </a:pPr>
            <a:endParaRPr lang="en-US" dirty="0" smtClean="0"/>
          </a:p>
          <a:p>
            <a:r>
              <a:rPr lang="en-US" b="1" dirty="0" smtClean="0"/>
              <a:t>Example</a:t>
            </a:r>
            <a:r>
              <a:rPr lang="en-US" dirty="0" smtClean="0"/>
              <a:t>: What is   {</a:t>
            </a:r>
            <a:r>
              <a:rPr lang="en-US" dirty="0" smtClean="0">
                <a:latin typeface="Cambria Math" pitchFamily="18" charset="0"/>
                <a:ea typeface="Cambria Math" pitchFamily="18" charset="0"/>
              </a:rPr>
              <a:t>1,2,3} </a:t>
            </a:r>
            <a:r>
              <a:rPr lang="en-US" dirty="0" smtClean="0"/>
              <a:t> </a:t>
            </a:r>
            <a:r>
              <a:rPr lang="en-US" dirty="0" smtClean="0">
                <a:latin typeface="Cambria Math"/>
                <a:ea typeface="Cambria Math"/>
              </a:rPr>
              <a:t>∪ {3, 4, 5}</a:t>
            </a:r>
            <a:r>
              <a:rPr lang="en-US" dirty="0" smtClean="0"/>
              <a:t>?</a:t>
            </a:r>
          </a:p>
          <a:p>
            <a:pPr>
              <a:buNone/>
            </a:pPr>
            <a:endParaRPr lang="en-US" dirty="0" smtClean="0"/>
          </a:p>
          <a:p>
            <a:pPr>
              <a:buNone/>
            </a:pPr>
            <a:r>
              <a:rPr lang="en-US" dirty="0" smtClean="0"/>
              <a:t>               </a:t>
            </a:r>
            <a:r>
              <a:rPr lang="en-US" b="1" dirty="0" smtClean="0"/>
              <a:t>Solution</a:t>
            </a:r>
            <a:r>
              <a:rPr lang="en-US" dirty="0" smtClean="0"/>
              <a:t>: {</a:t>
            </a:r>
            <a:r>
              <a:rPr lang="en-US" dirty="0" smtClean="0">
                <a:latin typeface="Cambria Math" pitchFamily="18" charset="0"/>
                <a:ea typeface="Cambria Math" pitchFamily="18" charset="0"/>
              </a:rPr>
              <a:t>1,2,3,4,5}</a:t>
            </a:r>
            <a:endParaRPr lang="en-US" dirty="0" smtClean="0"/>
          </a:p>
          <a:p>
            <a:pPr>
              <a:buNone/>
            </a:pPr>
            <a:r>
              <a:rPr lang="en-US" dirty="0" smtClean="0"/>
              <a:t>             </a:t>
            </a:r>
            <a:r>
              <a:rPr lang="en-US" sz="2400" dirty="0" smtClean="0"/>
              <a:t>                                   </a:t>
            </a:r>
            <a:endParaRPr lang="en-US" dirty="0" smtClean="0"/>
          </a:p>
          <a:p>
            <a:pPr>
              <a:buNone/>
            </a:pPr>
            <a:r>
              <a:rPr lang="en-US" dirty="0" smtClean="0"/>
              <a:t>   </a:t>
            </a:r>
            <a:endParaRPr lang="en-US" dirty="0"/>
          </a:p>
        </p:txBody>
      </p:sp>
      <p:pic>
        <p:nvPicPr>
          <p:cNvPr id="5" name="Picture 4" descr="addin_tmp.png"/>
          <p:cNvPicPr>
            <a:picLocks noChangeAspect="1"/>
          </p:cNvPicPr>
          <p:nvPr>
            <p:custDataLst>
              <p:tags r:id="rId1"/>
            </p:custDataLst>
          </p:nvPr>
        </p:nvPicPr>
        <p:blipFill>
          <a:blip r:embed="rId3" cstate="print"/>
          <a:stretch>
            <a:fillRect/>
          </a:stretch>
        </p:blipFill>
        <p:spPr>
          <a:xfrm>
            <a:off x="2362200" y="2971800"/>
            <a:ext cx="3026093" cy="382905"/>
          </a:xfrm>
          <a:prstGeom prst="rect">
            <a:avLst/>
          </a:prstGeom>
        </p:spPr>
      </p:pic>
      <p:grpSp>
        <p:nvGrpSpPr>
          <p:cNvPr id="21" name="Group 20"/>
          <p:cNvGrpSpPr/>
          <p:nvPr/>
        </p:nvGrpSpPr>
        <p:grpSpPr>
          <a:xfrm>
            <a:off x="5562600" y="4724400"/>
            <a:ext cx="3429000" cy="1447800"/>
            <a:chOff x="5562600" y="4724400"/>
            <a:chExt cx="3429000" cy="1447800"/>
          </a:xfrm>
        </p:grpSpPr>
        <p:sp>
          <p:nvSpPr>
            <p:cNvPr id="11" name="TextBox 10"/>
            <p:cNvSpPr txBox="1"/>
            <p:nvPr/>
          </p:nvSpPr>
          <p:spPr>
            <a:xfrm>
              <a:off x="8153400" y="4800600"/>
              <a:ext cx="838200" cy="369332"/>
            </a:xfrm>
            <a:prstGeom prst="rect">
              <a:avLst/>
            </a:prstGeom>
            <a:noFill/>
          </p:spPr>
          <p:txBody>
            <a:bodyPr wrap="square" rtlCol="0">
              <a:spAutoFit/>
            </a:bodyPr>
            <a:lstStyle/>
            <a:p>
              <a:r>
                <a:rPr lang="en-US" i="1" dirty="0" smtClean="0"/>
                <a:t>U</a:t>
              </a:r>
              <a:endParaRPr lang="en-US" i="1" dirty="0"/>
            </a:p>
          </p:txBody>
        </p:sp>
        <p:grpSp>
          <p:nvGrpSpPr>
            <p:cNvPr id="20" name="Group 19"/>
            <p:cNvGrpSpPr/>
            <p:nvPr/>
          </p:nvGrpSpPr>
          <p:grpSpPr>
            <a:xfrm>
              <a:off x="5562600" y="4724400"/>
              <a:ext cx="2971800" cy="1447800"/>
              <a:chOff x="5562600" y="4724400"/>
              <a:chExt cx="2971800" cy="1447800"/>
            </a:xfrm>
          </p:grpSpPr>
          <p:sp>
            <p:nvSpPr>
              <p:cNvPr id="10" name="Rectangle 9"/>
              <p:cNvSpPr/>
              <p:nvPr/>
            </p:nvSpPr>
            <p:spPr>
              <a:xfrm>
                <a:off x="5562600" y="4724400"/>
                <a:ext cx="2971800" cy="1447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p:cNvGrpSpPr/>
              <p:nvPr/>
            </p:nvGrpSpPr>
            <p:grpSpPr>
              <a:xfrm>
                <a:off x="6096000" y="5029200"/>
                <a:ext cx="1905000" cy="990600"/>
                <a:chOff x="6096000" y="5029200"/>
                <a:chExt cx="1905000" cy="990600"/>
              </a:xfr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p:grpSpPr>
            <p:sp>
              <p:nvSpPr>
                <p:cNvPr id="13" name="Oval 12"/>
                <p:cNvSpPr/>
                <p:nvPr/>
              </p:nvSpPr>
              <p:spPr>
                <a:xfrm>
                  <a:off x="6096000" y="5029200"/>
                  <a:ext cx="1219200" cy="9906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6781800" y="5029200"/>
                  <a:ext cx="1219200" cy="9906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7" name="TextBox 16"/>
            <p:cNvSpPr txBox="1"/>
            <p:nvPr/>
          </p:nvSpPr>
          <p:spPr>
            <a:xfrm>
              <a:off x="6248400" y="5181600"/>
              <a:ext cx="381000" cy="369332"/>
            </a:xfrm>
            <a:prstGeom prst="rect">
              <a:avLst/>
            </a:prstGeom>
            <a:noFill/>
          </p:spPr>
          <p:txBody>
            <a:bodyPr wrap="square" rtlCol="0">
              <a:spAutoFit/>
            </a:bodyPr>
            <a:lstStyle/>
            <a:p>
              <a:r>
                <a:rPr lang="en-US" i="1" dirty="0" smtClean="0"/>
                <a:t>A</a:t>
              </a:r>
              <a:endParaRPr lang="en-US" i="1" dirty="0"/>
            </a:p>
          </p:txBody>
        </p:sp>
        <p:sp>
          <p:nvSpPr>
            <p:cNvPr id="18" name="TextBox 17"/>
            <p:cNvSpPr txBox="1"/>
            <p:nvPr/>
          </p:nvSpPr>
          <p:spPr>
            <a:xfrm>
              <a:off x="7467600" y="5257800"/>
              <a:ext cx="381000" cy="369332"/>
            </a:xfrm>
            <a:prstGeom prst="rect">
              <a:avLst/>
            </a:prstGeom>
            <a:noFill/>
          </p:spPr>
          <p:txBody>
            <a:bodyPr wrap="square" rtlCol="0">
              <a:spAutoFit/>
            </a:bodyPr>
            <a:lstStyle/>
            <a:p>
              <a:r>
                <a:rPr lang="en-US" i="1" dirty="0" smtClean="0"/>
                <a:t>B</a:t>
              </a:r>
              <a:endParaRPr lang="en-US" i="1" dirty="0"/>
            </a:p>
          </p:txBody>
        </p:sp>
      </p:grpSp>
      <p:sp>
        <p:nvSpPr>
          <p:cNvPr id="15" name="TextBox 14"/>
          <p:cNvSpPr txBox="1"/>
          <p:nvPr/>
        </p:nvSpPr>
        <p:spPr>
          <a:xfrm>
            <a:off x="5715000" y="4267200"/>
            <a:ext cx="2743200" cy="369332"/>
          </a:xfrm>
          <a:prstGeom prst="rect">
            <a:avLst/>
          </a:prstGeom>
          <a:noFill/>
        </p:spPr>
        <p:txBody>
          <a:bodyPr wrap="square" rtlCol="0">
            <a:spAutoFit/>
          </a:bodyPr>
          <a:lstStyle/>
          <a:p>
            <a:r>
              <a:rPr lang="en-US" dirty="0" smtClean="0"/>
              <a:t>Venn Diagram for </a:t>
            </a:r>
            <a:r>
              <a:rPr lang="en-US" i="1" dirty="0" smtClean="0"/>
              <a:t>A</a:t>
            </a:r>
            <a:r>
              <a:rPr lang="en-US" dirty="0" smtClean="0">
                <a:latin typeface="Cambria Math"/>
                <a:ea typeface="Cambria Math"/>
              </a:rPr>
              <a:t> ∪ </a:t>
            </a:r>
            <a:r>
              <a:rPr lang="en-US" i="1" dirty="0" smtClean="0">
                <a:latin typeface="Cambria Math"/>
                <a:ea typeface="Cambria Math"/>
              </a:rPr>
              <a:t>B</a:t>
            </a:r>
            <a:r>
              <a:rPr lang="en-US" dirty="0" smtClean="0"/>
              <a:t>  </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Intersection</a:t>
            </a:r>
            <a:endParaRPr lang="en-US" dirty="0"/>
          </a:p>
        </p:txBody>
      </p:sp>
      <p:sp>
        <p:nvSpPr>
          <p:cNvPr id="3" name="Content Placeholder 2"/>
          <p:cNvSpPr>
            <a:spLocks noGrp="1"/>
          </p:cNvSpPr>
          <p:nvPr>
            <p:ph idx="1"/>
          </p:nvPr>
        </p:nvSpPr>
        <p:spPr>
          <a:ln>
            <a:noFill/>
          </a:ln>
        </p:spPr>
        <p:txBody>
          <a:bodyPr>
            <a:normAutofit lnSpcReduction="10000"/>
          </a:bodyPr>
          <a:lstStyle/>
          <a:p>
            <a:r>
              <a:rPr lang="en-US" b="1" dirty="0" smtClean="0"/>
              <a:t>Definition</a:t>
            </a:r>
            <a:r>
              <a:rPr lang="en-US" dirty="0" smtClean="0"/>
              <a:t>:  The </a:t>
            </a:r>
            <a:r>
              <a:rPr lang="en-US" i="1" dirty="0" smtClean="0"/>
              <a:t>intersection</a:t>
            </a:r>
            <a:r>
              <a:rPr lang="en-US" dirty="0" smtClean="0"/>
              <a:t> of sets </a:t>
            </a:r>
            <a:r>
              <a:rPr lang="en-US" i="1" dirty="0" smtClean="0"/>
              <a:t>A</a:t>
            </a:r>
            <a:r>
              <a:rPr lang="en-US" dirty="0" smtClean="0"/>
              <a:t> and </a:t>
            </a:r>
            <a:r>
              <a:rPr lang="en-US" i="1" dirty="0" smtClean="0"/>
              <a:t>B</a:t>
            </a:r>
            <a:r>
              <a:rPr lang="en-US" dirty="0" smtClean="0"/>
              <a:t>, denoted by   </a:t>
            </a:r>
            <a:r>
              <a:rPr lang="en-US" i="1" dirty="0" smtClean="0">
                <a:ea typeface="Cambria Math" pitchFamily="18" charset="0"/>
              </a:rPr>
              <a:t>A </a:t>
            </a:r>
            <a:r>
              <a:rPr lang="en-US" dirty="0" smtClean="0">
                <a:latin typeface="Cambria Math"/>
                <a:ea typeface="Cambria Math"/>
              </a:rPr>
              <a:t>∩ </a:t>
            </a:r>
            <a:r>
              <a:rPr lang="en-US" i="1" dirty="0" smtClean="0">
                <a:ea typeface="Cambria Math"/>
              </a:rPr>
              <a:t>B,</a:t>
            </a:r>
            <a:r>
              <a:rPr lang="en-US" dirty="0" smtClean="0"/>
              <a:t>  is</a:t>
            </a:r>
          </a:p>
          <a:p>
            <a:endParaRPr lang="en-US" dirty="0" smtClean="0"/>
          </a:p>
          <a:p>
            <a:r>
              <a:rPr lang="en-US" dirty="0" smtClean="0"/>
              <a:t>Note if the intersection is empty, then </a:t>
            </a:r>
            <a:r>
              <a:rPr lang="en-US" i="1" dirty="0" smtClean="0"/>
              <a:t>A</a:t>
            </a:r>
            <a:r>
              <a:rPr lang="en-US" b="1" dirty="0" smtClean="0"/>
              <a:t> </a:t>
            </a:r>
            <a:r>
              <a:rPr lang="en-US" dirty="0" smtClean="0"/>
              <a:t>and </a:t>
            </a:r>
            <a:r>
              <a:rPr lang="en-US" i="1" dirty="0" smtClean="0"/>
              <a:t>B</a:t>
            </a:r>
            <a:r>
              <a:rPr lang="en-US" dirty="0" smtClean="0"/>
              <a:t> are said to be </a:t>
            </a:r>
            <a:r>
              <a:rPr lang="en-US" i="1" dirty="0" smtClean="0"/>
              <a:t>disjoint</a:t>
            </a:r>
            <a:r>
              <a:rPr lang="en-US" dirty="0" smtClean="0"/>
              <a:t>.</a:t>
            </a:r>
          </a:p>
          <a:p>
            <a:r>
              <a:rPr lang="en-US" b="1" dirty="0" smtClean="0"/>
              <a:t>Example</a:t>
            </a:r>
            <a:r>
              <a:rPr lang="en-US" dirty="0" smtClean="0"/>
              <a:t>: What is?  </a:t>
            </a:r>
            <a:r>
              <a:rPr lang="en-US" dirty="0" smtClean="0">
                <a:latin typeface="Cambria Math" pitchFamily="18" charset="0"/>
                <a:ea typeface="Cambria Math" pitchFamily="18" charset="0"/>
              </a:rPr>
              <a:t>{1,2,3} ∩ {3,4,5} ? </a:t>
            </a:r>
          </a:p>
          <a:p>
            <a:pPr>
              <a:buNone/>
            </a:pPr>
            <a:r>
              <a:rPr lang="en-US" dirty="0" smtClean="0">
                <a:latin typeface="Cambria Math" pitchFamily="18" charset="0"/>
                <a:ea typeface="Cambria Math" pitchFamily="18" charset="0"/>
              </a:rPr>
              <a:t>             </a:t>
            </a:r>
            <a:r>
              <a:rPr lang="en-US" b="1" dirty="0" smtClean="0">
                <a:latin typeface="Cambria Math" pitchFamily="18" charset="0"/>
                <a:ea typeface="Cambria Math" pitchFamily="18" charset="0"/>
              </a:rPr>
              <a:t>Solution</a:t>
            </a:r>
            <a:r>
              <a:rPr lang="en-US" dirty="0" smtClean="0">
                <a:latin typeface="Cambria Math" pitchFamily="18" charset="0"/>
                <a:ea typeface="Cambria Math" pitchFamily="18" charset="0"/>
              </a:rPr>
              <a:t>:   {3}</a:t>
            </a:r>
          </a:p>
          <a:p>
            <a:r>
              <a:rPr lang="en-US" b="1" dirty="0" err="1" smtClean="0"/>
              <a:t>Example:</a:t>
            </a:r>
            <a:r>
              <a:rPr lang="en-US" dirty="0" err="1" smtClean="0"/>
              <a:t>What</a:t>
            </a:r>
            <a:r>
              <a:rPr lang="en-US" dirty="0" smtClean="0"/>
              <a:t> is?  </a:t>
            </a:r>
          </a:p>
          <a:p>
            <a:pPr>
              <a:buNone/>
            </a:pPr>
            <a:r>
              <a:rPr lang="en-US" dirty="0" smtClean="0">
                <a:latin typeface="Cambria Math" pitchFamily="18" charset="0"/>
                <a:ea typeface="Cambria Math" pitchFamily="18" charset="0"/>
              </a:rPr>
              <a:t>                {1,2,3} ∩ {4,5,6} ?    </a:t>
            </a:r>
          </a:p>
          <a:p>
            <a:pPr>
              <a:buNone/>
            </a:pPr>
            <a:r>
              <a:rPr lang="en-US" dirty="0" smtClean="0">
                <a:latin typeface="Cambria Math" pitchFamily="18" charset="0"/>
                <a:ea typeface="Cambria Math" pitchFamily="18" charset="0"/>
              </a:rPr>
              <a:t>      </a:t>
            </a:r>
            <a:r>
              <a:rPr lang="en-US" b="1" dirty="0" smtClean="0">
                <a:latin typeface="Cambria Math" pitchFamily="18" charset="0"/>
                <a:ea typeface="Cambria Math" pitchFamily="18" charset="0"/>
              </a:rPr>
              <a:t>Solution</a:t>
            </a:r>
            <a:r>
              <a:rPr lang="en-US" dirty="0" smtClean="0">
                <a:latin typeface="Cambria Math" pitchFamily="18" charset="0"/>
                <a:ea typeface="Cambria Math" pitchFamily="18" charset="0"/>
              </a:rPr>
              <a:t>: </a:t>
            </a:r>
            <a:r>
              <a:rPr lang="en-US" dirty="0" smtClean="0">
                <a:latin typeface="Cambria Math"/>
                <a:ea typeface="Cambria Math"/>
              </a:rPr>
              <a:t>∅</a:t>
            </a:r>
          </a:p>
          <a:p>
            <a:pPr>
              <a:buNone/>
            </a:pPr>
            <a:endParaRPr lang="en-US" dirty="0" smtClean="0">
              <a:latin typeface="Cambria Math" pitchFamily="18" charset="0"/>
              <a:ea typeface="Cambria Math" pitchFamily="18" charset="0"/>
            </a:endParaRPr>
          </a:p>
          <a:p>
            <a:pPr>
              <a:buNone/>
            </a:pPr>
            <a:endParaRPr lang="en-US" dirty="0">
              <a:latin typeface="Cambria Math" pitchFamily="18" charset="0"/>
              <a:ea typeface="Cambria Math" pitchFamily="18" charset="0"/>
            </a:endParaRPr>
          </a:p>
        </p:txBody>
      </p:sp>
      <p:pic>
        <p:nvPicPr>
          <p:cNvPr id="5" name="Picture 4" descr="addin_tmp.png"/>
          <p:cNvPicPr>
            <a:picLocks noChangeAspect="1"/>
          </p:cNvPicPr>
          <p:nvPr>
            <p:custDataLst>
              <p:tags r:id="rId1"/>
            </p:custDataLst>
          </p:nvPr>
        </p:nvPicPr>
        <p:blipFill>
          <a:blip r:embed="rId3" cstate="print"/>
          <a:stretch>
            <a:fillRect/>
          </a:stretch>
        </p:blipFill>
        <p:spPr>
          <a:xfrm>
            <a:off x="2514600" y="2819400"/>
            <a:ext cx="3026093" cy="382905"/>
          </a:xfrm>
          <a:prstGeom prst="rect">
            <a:avLst/>
          </a:prstGeom>
        </p:spPr>
      </p:pic>
      <p:grpSp>
        <p:nvGrpSpPr>
          <p:cNvPr id="36" name="Group 35"/>
          <p:cNvGrpSpPr/>
          <p:nvPr/>
        </p:nvGrpSpPr>
        <p:grpSpPr>
          <a:xfrm>
            <a:off x="5715000" y="4724400"/>
            <a:ext cx="3429000" cy="1447800"/>
            <a:chOff x="5715000" y="4724400"/>
            <a:chExt cx="3429000" cy="1447800"/>
          </a:xfrm>
        </p:grpSpPr>
        <p:sp>
          <p:nvSpPr>
            <p:cNvPr id="23" name="Oval 22"/>
            <p:cNvSpPr/>
            <p:nvPr/>
          </p:nvSpPr>
          <p:spPr>
            <a:xfrm>
              <a:off x="6934200" y="5105400"/>
              <a:ext cx="533400" cy="838200"/>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0"/>
            <p:cNvGrpSpPr/>
            <p:nvPr/>
          </p:nvGrpSpPr>
          <p:grpSpPr>
            <a:xfrm>
              <a:off x="5715000" y="4724400"/>
              <a:ext cx="2971800" cy="1447800"/>
              <a:chOff x="5715000" y="4724400"/>
              <a:chExt cx="2971800" cy="1447800"/>
            </a:xfrm>
          </p:grpSpPr>
          <p:sp>
            <p:nvSpPr>
              <p:cNvPr id="32" name="Rectangle 31"/>
              <p:cNvSpPr/>
              <p:nvPr/>
            </p:nvSpPr>
            <p:spPr>
              <a:xfrm>
                <a:off x="5715000" y="4724400"/>
                <a:ext cx="2971800" cy="1447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19"/>
              <p:cNvGrpSpPr/>
              <p:nvPr/>
            </p:nvGrpSpPr>
            <p:grpSpPr>
              <a:xfrm>
                <a:off x="6248400" y="5029200"/>
                <a:ext cx="1905000" cy="990600"/>
                <a:chOff x="6248400" y="5029200"/>
                <a:chExt cx="1905000" cy="990600"/>
              </a:xfrm>
            </p:grpSpPr>
            <p:sp>
              <p:nvSpPr>
                <p:cNvPr id="34" name="Oval 33"/>
                <p:cNvSpPr/>
                <p:nvPr/>
              </p:nvSpPr>
              <p:spPr>
                <a:xfrm>
                  <a:off x="6248400" y="5029200"/>
                  <a:ext cx="1219200" cy="990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6934200" y="5029200"/>
                  <a:ext cx="1219200" cy="990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8" name="Group 21"/>
            <p:cNvGrpSpPr/>
            <p:nvPr/>
          </p:nvGrpSpPr>
          <p:grpSpPr>
            <a:xfrm>
              <a:off x="6400800" y="4800600"/>
              <a:ext cx="2743200" cy="826532"/>
              <a:chOff x="6400800" y="4800600"/>
              <a:chExt cx="2743200" cy="826532"/>
            </a:xfrm>
          </p:grpSpPr>
          <p:sp>
            <p:nvSpPr>
              <p:cNvPr id="29" name="TextBox 28"/>
              <p:cNvSpPr txBox="1"/>
              <p:nvPr/>
            </p:nvSpPr>
            <p:spPr>
              <a:xfrm>
                <a:off x="8305800" y="4800600"/>
                <a:ext cx="838200" cy="369332"/>
              </a:xfrm>
              <a:prstGeom prst="rect">
                <a:avLst/>
              </a:prstGeom>
              <a:noFill/>
            </p:spPr>
            <p:txBody>
              <a:bodyPr wrap="square" rtlCol="0">
                <a:spAutoFit/>
              </a:bodyPr>
              <a:lstStyle/>
              <a:p>
                <a:r>
                  <a:rPr lang="en-US" i="1" dirty="0" smtClean="0"/>
                  <a:t>U</a:t>
                </a:r>
                <a:endParaRPr lang="en-US" i="1" dirty="0"/>
              </a:p>
            </p:txBody>
          </p:sp>
          <p:sp>
            <p:nvSpPr>
              <p:cNvPr id="30" name="TextBox 29"/>
              <p:cNvSpPr txBox="1"/>
              <p:nvPr/>
            </p:nvSpPr>
            <p:spPr>
              <a:xfrm>
                <a:off x="6400800" y="5181600"/>
                <a:ext cx="381000" cy="369332"/>
              </a:xfrm>
              <a:prstGeom prst="rect">
                <a:avLst/>
              </a:prstGeom>
              <a:noFill/>
            </p:spPr>
            <p:txBody>
              <a:bodyPr wrap="square" rtlCol="0">
                <a:spAutoFit/>
              </a:bodyPr>
              <a:lstStyle/>
              <a:p>
                <a:r>
                  <a:rPr lang="en-US" i="1" dirty="0" smtClean="0"/>
                  <a:t>A</a:t>
                </a:r>
                <a:endParaRPr lang="en-US" i="1" dirty="0"/>
              </a:p>
            </p:txBody>
          </p:sp>
          <p:sp>
            <p:nvSpPr>
              <p:cNvPr id="31" name="TextBox 30"/>
              <p:cNvSpPr txBox="1"/>
              <p:nvPr/>
            </p:nvSpPr>
            <p:spPr>
              <a:xfrm>
                <a:off x="7620000" y="5257800"/>
                <a:ext cx="381000" cy="369332"/>
              </a:xfrm>
              <a:prstGeom prst="rect">
                <a:avLst/>
              </a:prstGeom>
              <a:noFill/>
            </p:spPr>
            <p:txBody>
              <a:bodyPr wrap="square" rtlCol="0">
                <a:spAutoFit/>
              </a:bodyPr>
              <a:lstStyle/>
              <a:p>
                <a:r>
                  <a:rPr lang="en-US" i="1" dirty="0" smtClean="0"/>
                  <a:t>B</a:t>
                </a:r>
                <a:endParaRPr lang="en-US" i="1" dirty="0"/>
              </a:p>
            </p:txBody>
          </p:sp>
        </p:grpSp>
      </p:grpSp>
      <p:sp>
        <p:nvSpPr>
          <p:cNvPr id="16" name="TextBox 15"/>
          <p:cNvSpPr txBox="1"/>
          <p:nvPr/>
        </p:nvSpPr>
        <p:spPr>
          <a:xfrm>
            <a:off x="6172200" y="4267200"/>
            <a:ext cx="2971800" cy="369332"/>
          </a:xfrm>
          <a:prstGeom prst="rect">
            <a:avLst/>
          </a:prstGeom>
          <a:noFill/>
        </p:spPr>
        <p:txBody>
          <a:bodyPr wrap="square" rtlCol="0">
            <a:spAutoFit/>
          </a:bodyPr>
          <a:lstStyle/>
          <a:p>
            <a:r>
              <a:rPr lang="en-US" dirty="0" smtClean="0"/>
              <a:t>Venn Diagram</a:t>
            </a:r>
            <a:r>
              <a:rPr lang="en-US" dirty="0" smtClean="0">
                <a:latin typeface="Cambria Math"/>
                <a:ea typeface="Cambria Math"/>
              </a:rPr>
              <a:t>  for </a:t>
            </a:r>
            <a:r>
              <a:rPr lang="en-US" i="1" dirty="0" smtClean="0">
                <a:ea typeface="Cambria Math"/>
              </a:rPr>
              <a:t>A</a:t>
            </a:r>
            <a:r>
              <a:rPr lang="en-US" i="1" dirty="0" smtClean="0">
                <a:latin typeface="Cambria Math"/>
                <a:ea typeface="Cambria Math"/>
              </a:rPr>
              <a:t> </a:t>
            </a:r>
            <a:r>
              <a:rPr lang="en-US" dirty="0" smtClean="0">
                <a:latin typeface="Cambria Math"/>
                <a:ea typeface="Cambria Math"/>
              </a:rPr>
              <a:t>∩</a:t>
            </a:r>
            <a:r>
              <a:rPr lang="en-US" i="1" dirty="0" smtClean="0">
                <a:ea typeface="Cambria Math"/>
              </a:rPr>
              <a:t>B</a:t>
            </a:r>
            <a:r>
              <a:rPr lang="en-US" dirty="0" smtClean="0"/>
              <a: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Complement</a:t>
            </a:r>
            <a:endParaRPr lang="en-US" dirty="0"/>
          </a:p>
        </p:txBody>
      </p:sp>
      <p:sp>
        <p:nvSpPr>
          <p:cNvPr id="3" name="Content Placeholder 2"/>
          <p:cNvSpPr>
            <a:spLocks noGrp="1"/>
          </p:cNvSpPr>
          <p:nvPr>
            <p:ph idx="1"/>
          </p:nvPr>
        </p:nvSpPr>
        <p:spPr/>
        <p:txBody>
          <a:bodyPr/>
          <a:lstStyle/>
          <a:p>
            <a:pPr>
              <a:buNone/>
            </a:pPr>
            <a:r>
              <a:rPr lang="en-US" b="1" dirty="0" smtClean="0"/>
              <a:t>  Definition</a:t>
            </a:r>
            <a:r>
              <a:rPr lang="en-US" dirty="0" smtClean="0"/>
              <a:t>: If </a:t>
            </a:r>
            <a:r>
              <a:rPr lang="en-US" i="1" dirty="0" smtClean="0"/>
              <a:t>A</a:t>
            </a:r>
            <a:r>
              <a:rPr lang="en-US" dirty="0" smtClean="0"/>
              <a:t> is a set, then the complement of the </a:t>
            </a:r>
            <a:r>
              <a:rPr lang="en-US" i="1" dirty="0" smtClean="0"/>
              <a:t>A</a:t>
            </a:r>
            <a:r>
              <a:rPr lang="en-US" b="1" dirty="0" smtClean="0"/>
              <a:t> </a:t>
            </a:r>
            <a:r>
              <a:rPr lang="en-US" dirty="0" smtClean="0"/>
              <a:t>(with respect to </a:t>
            </a:r>
            <a:r>
              <a:rPr lang="en-US" i="1" dirty="0" smtClean="0">
                <a:ea typeface="Cambria Math" pitchFamily="18" charset="0"/>
              </a:rPr>
              <a:t>U</a:t>
            </a:r>
            <a:r>
              <a:rPr lang="en-US" dirty="0" smtClean="0"/>
              <a:t>), denoted by </a:t>
            </a:r>
            <a:r>
              <a:rPr lang="en-US" i="1" dirty="0" smtClean="0"/>
              <a:t>Ā</a:t>
            </a:r>
            <a:r>
              <a:rPr lang="en-US" dirty="0" smtClean="0"/>
              <a:t> is the set  </a:t>
            </a:r>
            <a:r>
              <a:rPr lang="en-US" i="1" dirty="0" smtClean="0">
                <a:ea typeface="Cambria Math" pitchFamily="18" charset="0"/>
              </a:rPr>
              <a:t>U</a:t>
            </a:r>
            <a:r>
              <a:rPr lang="en-US" dirty="0" smtClean="0">
                <a:latin typeface="Cambria Math" pitchFamily="18" charset="0"/>
                <a:ea typeface="Cambria Math" pitchFamily="18" charset="0"/>
              </a:rPr>
              <a:t> - </a:t>
            </a:r>
            <a:r>
              <a:rPr lang="en-US" i="1" dirty="0" smtClean="0">
                <a:ea typeface="Cambria Math" pitchFamily="18" charset="0"/>
              </a:rPr>
              <a:t>A</a:t>
            </a:r>
          </a:p>
          <a:p>
            <a:pPr>
              <a:buNone/>
            </a:pPr>
            <a:r>
              <a:rPr lang="en-US" dirty="0" smtClean="0"/>
              <a:t>                       </a:t>
            </a:r>
            <a:r>
              <a:rPr lang="en-US" i="1" dirty="0" smtClean="0">
                <a:ea typeface="Cambria Math" pitchFamily="18" charset="0"/>
              </a:rPr>
              <a:t>Ā </a:t>
            </a:r>
            <a:r>
              <a:rPr lang="en-US" dirty="0" smtClean="0">
                <a:latin typeface="Cambria Math" pitchFamily="18" charset="0"/>
                <a:ea typeface="Cambria Math" pitchFamily="18" charset="0"/>
              </a:rPr>
              <a:t>= {</a:t>
            </a:r>
            <a:r>
              <a:rPr lang="en-US" i="1" dirty="0" smtClean="0">
                <a:ea typeface="Cambria Math" pitchFamily="18" charset="0"/>
              </a:rPr>
              <a:t>x</a:t>
            </a:r>
            <a:r>
              <a:rPr lang="en-US" dirty="0" smtClean="0">
                <a:latin typeface="Cambria Math" pitchFamily="18" charset="0"/>
                <a:ea typeface="Cambria Math" pitchFamily="18" charset="0"/>
              </a:rPr>
              <a:t> </a:t>
            </a:r>
            <a:r>
              <a:rPr lang="en-US" dirty="0" smtClean="0">
                <a:latin typeface="Cambria Math"/>
                <a:ea typeface="Cambria Math"/>
              </a:rPr>
              <a:t>∈ </a:t>
            </a:r>
            <a:r>
              <a:rPr lang="en-US" i="1" dirty="0" smtClean="0">
                <a:ea typeface="Cambria Math"/>
              </a:rPr>
              <a:t>U</a:t>
            </a:r>
            <a:r>
              <a:rPr lang="en-US" dirty="0" smtClean="0">
                <a:latin typeface="Cambria Math"/>
                <a:ea typeface="Cambria Math"/>
              </a:rPr>
              <a:t> | </a:t>
            </a:r>
            <a:r>
              <a:rPr lang="en-US" i="1" dirty="0" smtClean="0">
                <a:ea typeface="Cambria Math"/>
              </a:rPr>
              <a:t>x</a:t>
            </a:r>
            <a:r>
              <a:rPr lang="en-US" i="1" dirty="0" smtClean="0">
                <a:latin typeface="Cambria Math"/>
                <a:ea typeface="Cambria Math"/>
              </a:rPr>
              <a:t> </a:t>
            </a:r>
            <a:r>
              <a:rPr lang="en-US" dirty="0" smtClean="0">
                <a:latin typeface="Cambria Math"/>
                <a:ea typeface="Cambria Math"/>
              </a:rPr>
              <a:t>∉ </a:t>
            </a:r>
            <a:r>
              <a:rPr lang="en-US" i="1" dirty="0" smtClean="0">
                <a:ea typeface="Cambria Math"/>
              </a:rPr>
              <a:t>A</a:t>
            </a:r>
            <a:r>
              <a:rPr lang="en-US" dirty="0" smtClean="0">
                <a:latin typeface="Cambria Math"/>
                <a:ea typeface="Cambria Math"/>
              </a:rPr>
              <a:t>}</a:t>
            </a:r>
            <a:endParaRPr lang="en-US" dirty="0" smtClean="0">
              <a:latin typeface="Cambria Math" pitchFamily="18" charset="0"/>
              <a:ea typeface="Cambria Math" pitchFamily="18" charset="0"/>
            </a:endParaRPr>
          </a:p>
          <a:p>
            <a:pPr>
              <a:buNone/>
            </a:pPr>
            <a:r>
              <a:rPr lang="en-US" dirty="0" smtClean="0"/>
              <a:t>  (The complement of A is sometimes denoted by </a:t>
            </a:r>
            <a:r>
              <a:rPr lang="en-US" i="1" dirty="0" smtClean="0"/>
              <a:t>A</a:t>
            </a:r>
            <a:r>
              <a:rPr lang="en-US" i="1" baseline="30000" dirty="0" smtClean="0"/>
              <a:t>c </a:t>
            </a:r>
            <a:r>
              <a:rPr lang="en-US" i="1" dirty="0" smtClean="0"/>
              <a:t>.</a:t>
            </a:r>
            <a:r>
              <a:rPr lang="en-US" dirty="0" smtClean="0"/>
              <a:t>)</a:t>
            </a:r>
          </a:p>
          <a:p>
            <a:pPr>
              <a:buNone/>
            </a:pPr>
            <a:r>
              <a:rPr lang="en-US" b="1" dirty="0" smtClean="0"/>
              <a:t>  Example</a:t>
            </a:r>
            <a:r>
              <a:rPr lang="en-US" dirty="0" smtClean="0"/>
              <a:t>: If </a:t>
            </a:r>
            <a:r>
              <a:rPr lang="en-US" i="1" dirty="0" smtClean="0"/>
              <a:t>U</a:t>
            </a:r>
            <a:r>
              <a:rPr lang="en-US" dirty="0" smtClean="0"/>
              <a:t> is the positive integers less than 100, what is the complement of </a:t>
            </a:r>
            <a:r>
              <a:rPr lang="en-US" dirty="0" smtClean="0">
                <a:latin typeface="Cambria Math" pitchFamily="18" charset="0"/>
                <a:ea typeface="Cambria Math" pitchFamily="18" charset="0"/>
              </a:rPr>
              <a:t>{</a:t>
            </a:r>
            <a:r>
              <a:rPr lang="en-US" i="1" dirty="0" smtClean="0">
                <a:ea typeface="Cambria Math" pitchFamily="18" charset="0"/>
              </a:rPr>
              <a:t>x</a:t>
            </a:r>
            <a:r>
              <a:rPr lang="en-US" dirty="0" smtClean="0">
                <a:latin typeface="Cambria Math"/>
                <a:ea typeface="Cambria Math"/>
              </a:rPr>
              <a:t> | </a:t>
            </a:r>
            <a:r>
              <a:rPr lang="en-US" i="1" dirty="0" smtClean="0">
                <a:ea typeface="Cambria Math"/>
              </a:rPr>
              <a:t>x</a:t>
            </a:r>
            <a:r>
              <a:rPr lang="en-US" i="1" dirty="0" smtClean="0">
                <a:latin typeface="Cambria Math"/>
                <a:ea typeface="Cambria Math"/>
              </a:rPr>
              <a:t> </a:t>
            </a:r>
            <a:r>
              <a:rPr lang="en-US" dirty="0" smtClean="0">
                <a:latin typeface="Cambria Math"/>
                <a:ea typeface="Cambria Math"/>
              </a:rPr>
              <a:t>&gt; 70} </a:t>
            </a:r>
          </a:p>
          <a:p>
            <a:pPr>
              <a:buNone/>
            </a:pPr>
            <a:r>
              <a:rPr lang="en-US" dirty="0" smtClean="0">
                <a:latin typeface="Cambria Math"/>
                <a:ea typeface="Cambria Math"/>
              </a:rPr>
              <a:t>            Solution: </a:t>
            </a:r>
            <a:r>
              <a:rPr lang="en-US" dirty="0" smtClean="0">
                <a:latin typeface="Cambria Math" pitchFamily="18" charset="0"/>
                <a:ea typeface="Cambria Math" pitchFamily="18" charset="0"/>
              </a:rPr>
              <a:t>{</a:t>
            </a:r>
            <a:r>
              <a:rPr lang="en-US" i="1" dirty="0" smtClean="0">
                <a:ea typeface="Cambria Math" pitchFamily="18" charset="0"/>
              </a:rPr>
              <a:t>x</a:t>
            </a:r>
            <a:r>
              <a:rPr lang="en-US" dirty="0" smtClean="0">
                <a:ea typeface="Cambria Math"/>
              </a:rPr>
              <a:t> </a:t>
            </a:r>
            <a:r>
              <a:rPr lang="en-US" dirty="0" smtClean="0">
                <a:latin typeface="Cambria Math"/>
                <a:ea typeface="Cambria Math"/>
              </a:rPr>
              <a:t>| </a:t>
            </a:r>
            <a:r>
              <a:rPr lang="en-US" i="1" dirty="0" smtClean="0">
                <a:ea typeface="Cambria Math"/>
              </a:rPr>
              <a:t>x</a:t>
            </a:r>
            <a:r>
              <a:rPr lang="en-US" i="1" dirty="0" smtClean="0">
                <a:latin typeface="Cambria Math"/>
                <a:ea typeface="Cambria Math"/>
              </a:rPr>
              <a:t> </a:t>
            </a:r>
            <a:r>
              <a:rPr lang="en-US" dirty="0" smtClean="0">
                <a:latin typeface="Cambria Math"/>
                <a:ea typeface="Cambria Math"/>
              </a:rPr>
              <a:t>≤ 70} </a:t>
            </a:r>
          </a:p>
        </p:txBody>
      </p:sp>
      <p:grpSp>
        <p:nvGrpSpPr>
          <p:cNvPr id="25" name="Group 24"/>
          <p:cNvGrpSpPr/>
          <p:nvPr/>
        </p:nvGrpSpPr>
        <p:grpSpPr>
          <a:xfrm>
            <a:off x="5562600" y="5029200"/>
            <a:ext cx="3733800" cy="1676400"/>
            <a:chOff x="5562600" y="4495800"/>
            <a:chExt cx="3733800" cy="1676400"/>
          </a:xfrm>
        </p:grpSpPr>
        <p:grpSp>
          <p:nvGrpSpPr>
            <p:cNvPr id="27" name="Group 19"/>
            <p:cNvGrpSpPr/>
            <p:nvPr/>
          </p:nvGrpSpPr>
          <p:grpSpPr>
            <a:xfrm>
              <a:off x="5562600" y="4724400"/>
              <a:ext cx="2971800" cy="1447800"/>
              <a:chOff x="5562600" y="4724400"/>
              <a:chExt cx="2971800" cy="1447800"/>
            </a:xfrm>
          </p:grpSpPr>
          <p:sp>
            <p:nvSpPr>
              <p:cNvPr id="30" name="Rectangle 29"/>
              <p:cNvSpPr/>
              <p:nvPr/>
            </p:nvSpPr>
            <p:spPr>
              <a:xfrm>
                <a:off x="5562600" y="4724400"/>
                <a:ext cx="2971800" cy="14478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6096000" y="5029200"/>
                <a:ext cx="1219200" cy="990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p:cNvSpPr txBox="1"/>
            <p:nvPr/>
          </p:nvSpPr>
          <p:spPr>
            <a:xfrm>
              <a:off x="6248400" y="5181600"/>
              <a:ext cx="381000" cy="369332"/>
            </a:xfrm>
            <a:prstGeom prst="rect">
              <a:avLst/>
            </a:prstGeom>
            <a:noFill/>
          </p:spPr>
          <p:txBody>
            <a:bodyPr wrap="square" rtlCol="0">
              <a:spAutoFit/>
            </a:bodyPr>
            <a:lstStyle/>
            <a:p>
              <a:r>
                <a:rPr lang="en-US" i="1" dirty="0" smtClean="0"/>
                <a:t>A</a:t>
              </a:r>
              <a:endParaRPr lang="en-US" i="1" dirty="0"/>
            </a:p>
          </p:txBody>
        </p:sp>
        <p:sp>
          <p:nvSpPr>
            <p:cNvPr id="26" name="TextBox 25"/>
            <p:cNvSpPr txBox="1"/>
            <p:nvPr/>
          </p:nvSpPr>
          <p:spPr>
            <a:xfrm>
              <a:off x="8458200" y="4495800"/>
              <a:ext cx="838200" cy="369332"/>
            </a:xfrm>
            <a:prstGeom prst="rect">
              <a:avLst/>
            </a:prstGeom>
            <a:noFill/>
          </p:spPr>
          <p:txBody>
            <a:bodyPr wrap="square" rtlCol="0">
              <a:spAutoFit/>
            </a:bodyPr>
            <a:lstStyle/>
            <a:p>
              <a:r>
                <a:rPr lang="en-US" i="1" dirty="0" smtClean="0"/>
                <a:t>U</a:t>
              </a:r>
              <a:endParaRPr lang="en-US" i="1" dirty="0"/>
            </a:p>
          </p:txBody>
        </p:sp>
      </p:grpSp>
      <p:sp>
        <p:nvSpPr>
          <p:cNvPr id="10" name="TextBox 9"/>
          <p:cNvSpPr txBox="1"/>
          <p:nvPr/>
        </p:nvSpPr>
        <p:spPr>
          <a:xfrm>
            <a:off x="5257800" y="4724400"/>
            <a:ext cx="3581400" cy="369332"/>
          </a:xfrm>
          <a:prstGeom prst="rect">
            <a:avLst/>
          </a:prstGeom>
          <a:noFill/>
        </p:spPr>
        <p:txBody>
          <a:bodyPr wrap="square" rtlCol="0">
            <a:spAutoFit/>
          </a:bodyPr>
          <a:lstStyle/>
          <a:p>
            <a:r>
              <a:rPr lang="en-US" dirty="0" smtClean="0"/>
              <a:t>Venn Diagram for Complement</a:t>
            </a:r>
            <a:endParaRPr lang="en-US" dirty="0"/>
          </a:p>
        </p:txBody>
      </p:sp>
      <p:sp>
        <p:nvSpPr>
          <p:cNvPr id="11" name="Rectangle 10"/>
          <p:cNvSpPr/>
          <p:nvPr/>
        </p:nvSpPr>
        <p:spPr>
          <a:xfrm>
            <a:off x="5638800" y="5410200"/>
            <a:ext cx="336952" cy="369332"/>
          </a:xfrm>
          <a:prstGeom prst="rect">
            <a:avLst/>
          </a:prstGeom>
        </p:spPr>
        <p:txBody>
          <a:bodyPr wrap="none">
            <a:spAutoFit/>
          </a:bodyPr>
          <a:lstStyle/>
          <a:p>
            <a:r>
              <a:rPr lang="en-US" i="1" dirty="0" smtClean="0">
                <a:ea typeface="Cambria Math" pitchFamily="18" charset="0"/>
              </a:rPr>
              <a:t>Ā</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Difference</a:t>
            </a:r>
            <a:endParaRPr lang="en-US" dirty="0"/>
          </a:p>
        </p:txBody>
      </p:sp>
      <p:sp>
        <p:nvSpPr>
          <p:cNvPr id="3" name="Content Placeholder 2"/>
          <p:cNvSpPr>
            <a:spLocks noGrp="1"/>
          </p:cNvSpPr>
          <p:nvPr>
            <p:ph idx="1"/>
          </p:nvPr>
        </p:nvSpPr>
        <p:spPr/>
        <p:txBody>
          <a:bodyPr/>
          <a:lstStyle/>
          <a:p>
            <a:r>
              <a:rPr lang="en-US" b="1" dirty="0" smtClean="0"/>
              <a:t>Definition</a:t>
            </a:r>
            <a:r>
              <a:rPr lang="en-US" dirty="0" smtClean="0"/>
              <a:t>: Let  </a:t>
            </a:r>
            <a:r>
              <a:rPr lang="en-US" i="1" dirty="0" smtClean="0"/>
              <a:t>A </a:t>
            </a:r>
            <a:r>
              <a:rPr lang="en-US" dirty="0" smtClean="0"/>
              <a:t>and </a:t>
            </a:r>
            <a:r>
              <a:rPr lang="en-US" i="1" dirty="0" smtClean="0"/>
              <a:t>B</a:t>
            </a:r>
            <a:r>
              <a:rPr lang="en-US" dirty="0" smtClean="0"/>
              <a:t> be sets. The </a:t>
            </a:r>
            <a:r>
              <a:rPr lang="en-US" i="1" dirty="0" smtClean="0"/>
              <a:t>difference</a:t>
            </a:r>
            <a:r>
              <a:rPr lang="en-US" dirty="0" smtClean="0"/>
              <a:t> of </a:t>
            </a:r>
            <a:r>
              <a:rPr lang="en-US" i="1" dirty="0" smtClean="0"/>
              <a:t>A</a:t>
            </a:r>
            <a:r>
              <a:rPr lang="en-US" dirty="0" smtClean="0"/>
              <a:t> and </a:t>
            </a:r>
            <a:r>
              <a:rPr lang="en-US" i="1" dirty="0" smtClean="0"/>
              <a:t>B</a:t>
            </a:r>
            <a:r>
              <a:rPr lang="en-US" dirty="0" smtClean="0"/>
              <a:t>, denoted by </a:t>
            </a:r>
            <a:r>
              <a:rPr lang="en-US" i="1" dirty="0" smtClean="0"/>
              <a:t>A</a:t>
            </a:r>
            <a:r>
              <a:rPr lang="en-US" dirty="0" smtClean="0"/>
              <a:t> – </a:t>
            </a:r>
            <a:r>
              <a:rPr lang="en-US" i="1" dirty="0" smtClean="0"/>
              <a:t>B</a:t>
            </a:r>
            <a:r>
              <a:rPr lang="en-US" dirty="0" smtClean="0"/>
              <a:t>, is the set containing the elements of </a:t>
            </a:r>
            <a:r>
              <a:rPr lang="en-US" i="1" dirty="0" smtClean="0"/>
              <a:t>A</a:t>
            </a:r>
            <a:r>
              <a:rPr lang="en-US" dirty="0" smtClean="0"/>
              <a:t> that are not in </a:t>
            </a:r>
            <a:r>
              <a:rPr lang="en-US" i="1" dirty="0" smtClean="0"/>
              <a:t>B</a:t>
            </a:r>
            <a:r>
              <a:rPr lang="en-US" dirty="0" smtClean="0"/>
              <a:t>. The difference of </a:t>
            </a:r>
            <a:r>
              <a:rPr lang="en-US" i="1" dirty="0" smtClean="0"/>
              <a:t>A</a:t>
            </a:r>
            <a:r>
              <a:rPr lang="en-US" dirty="0" smtClean="0"/>
              <a:t> and </a:t>
            </a:r>
            <a:r>
              <a:rPr lang="en-US" i="1" dirty="0" smtClean="0"/>
              <a:t>B</a:t>
            </a:r>
            <a:r>
              <a:rPr lang="en-US" dirty="0" smtClean="0"/>
              <a:t> is also called the complement of </a:t>
            </a:r>
            <a:r>
              <a:rPr lang="en-US" i="1" dirty="0" smtClean="0"/>
              <a:t>B</a:t>
            </a:r>
            <a:r>
              <a:rPr lang="en-US" dirty="0" smtClean="0"/>
              <a:t> with respect to </a:t>
            </a:r>
            <a:r>
              <a:rPr lang="en-US" i="1" dirty="0" smtClean="0"/>
              <a:t>A</a:t>
            </a:r>
            <a:r>
              <a:rPr lang="en-US" dirty="0" smtClean="0"/>
              <a:t>.</a:t>
            </a:r>
          </a:p>
          <a:p>
            <a:pPr>
              <a:buNone/>
            </a:pPr>
            <a:r>
              <a:rPr lang="en-US" dirty="0" smtClean="0"/>
              <a:t>               </a:t>
            </a:r>
            <a:r>
              <a:rPr lang="en-US" i="1" dirty="0" smtClean="0"/>
              <a:t>A</a:t>
            </a:r>
            <a:r>
              <a:rPr lang="en-US" dirty="0" smtClean="0"/>
              <a:t> – </a:t>
            </a:r>
            <a:r>
              <a:rPr lang="en-US" i="1" dirty="0" smtClean="0"/>
              <a:t>B</a:t>
            </a:r>
            <a:r>
              <a:rPr lang="en-US" dirty="0" smtClean="0">
                <a:latin typeface="Cambria Math" pitchFamily="18" charset="0"/>
                <a:ea typeface="Cambria Math" pitchFamily="18" charset="0"/>
              </a:rPr>
              <a:t> = {</a:t>
            </a:r>
            <a:r>
              <a:rPr lang="en-US" i="1" dirty="0" smtClean="0">
                <a:ea typeface="Cambria Math" pitchFamily="18" charset="0"/>
              </a:rPr>
              <a:t>x</a:t>
            </a:r>
            <a:r>
              <a:rPr lang="en-US" dirty="0" smtClean="0">
                <a:latin typeface="Cambria Math" pitchFamily="18" charset="0"/>
                <a:ea typeface="Cambria Math" pitchFamily="18" charset="0"/>
              </a:rPr>
              <a:t> </a:t>
            </a:r>
            <a:r>
              <a:rPr lang="en-US" dirty="0" smtClean="0">
                <a:latin typeface="Cambria Math"/>
                <a:ea typeface="Cambria Math"/>
              </a:rPr>
              <a:t>| </a:t>
            </a:r>
            <a:r>
              <a:rPr lang="en-US" i="1" dirty="0" smtClean="0">
                <a:ea typeface="Cambria Math"/>
              </a:rPr>
              <a:t>x</a:t>
            </a:r>
            <a:r>
              <a:rPr lang="en-US" dirty="0" smtClean="0">
                <a:latin typeface="Cambria Math"/>
                <a:ea typeface="Cambria Math"/>
              </a:rPr>
              <a:t> ∈ A </a:t>
            </a:r>
            <a:r>
              <a:rPr lang="en-US" dirty="0" smtClean="0">
                <a:latin typeface="Cambria Math"/>
                <a:ea typeface="Cambria Math"/>
                <a:sym typeface="Symbol"/>
              </a:rPr>
              <a:t></a:t>
            </a:r>
            <a:r>
              <a:rPr lang="en-US" dirty="0" smtClean="0">
                <a:latin typeface="Cambria Math"/>
                <a:ea typeface="Cambria Math"/>
              </a:rPr>
              <a:t> </a:t>
            </a:r>
            <a:r>
              <a:rPr lang="en-US" i="1" dirty="0" smtClean="0">
                <a:ea typeface="Cambria Math"/>
              </a:rPr>
              <a:t>x</a:t>
            </a:r>
            <a:r>
              <a:rPr lang="en-US" i="1" dirty="0" smtClean="0">
                <a:latin typeface="Cambria Math"/>
                <a:ea typeface="Cambria Math"/>
              </a:rPr>
              <a:t> </a:t>
            </a:r>
            <a:r>
              <a:rPr lang="en-US" dirty="0" smtClean="0">
                <a:latin typeface="Cambria Math"/>
                <a:ea typeface="Cambria Math"/>
              </a:rPr>
              <a:t>∉ </a:t>
            </a:r>
            <a:r>
              <a:rPr lang="en-US" i="1" dirty="0" smtClean="0">
                <a:ea typeface="Cambria Math"/>
              </a:rPr>
              <a:t>B</a:t>
            </a:r>
            <a:r>
              <a:rPr lang="en-US" dirty="0" smtClean="0">
                <a:latin typeface="Cambria Math"/>
                <a:ea typeface="Cambria Math"/>
              </a:rPr>
              <a:t>}  =   </a:t>
            </a:r>
            <a:r>
              <a:rPr lang="en-US" i="1" dirty="0" smtClean="0">
                <a:ea typeface="Cambria Math" pitchFamily="18" charset="0"/>
              </a:rPr>
              <a:t>A</a:t>
            </a:r>
            <a:r>
              <a:rPr lang="en-US" dirty="0" smtClean="0">
                <a:latin typeface="Cambria Math" pitchFamily="18" charset="0"/>
                <a:ea typeface="Cambria Math" pitchFamily="18" charset="0"/>
              </a:rPr>
              <a:t> ∩</a:t>
            </a:r>
            <a:r>
              <a:rPr lang="en-US" b="1" dirty="0" smtClean="0">
                <a:latin typeface="Cambria Math" pitchFamily="18" charset="0"/>
                <a:ea typeface="Cambria Math" pitchFamily="18" charset="0"/>
                <a:sym typeface="Symbol"/>
              </a:rPr>
              <a:t></a:t>
            </a:r>
            <a:r>
              <a:rPr lang="en-US" i="1" dirty="0" smtClean="0">
                <a:ea typeface="Cambria Math" pitchFamily="18" charset="0"/>
                <a:sym typeface="Symbol"/>
              </a:rPr>
              <a:t>B</a:t>
            </a:r>
            <a:endParaRPr lang="en-US" i="1" dirty="0" smtClean="0">
              <a:ea typeface="Cambria Math" pitchFamily="18" charset="0"/>
            </a:endParaRPr>
          </a:p>
        </p:txBody>
      </p:sp>
      <p:grpSp>
        <p:nvGrpSpPr>
          <p:cNvPr id="38" name="Group 37"/>
          <p:cNvGrpSpPr/>
          <p:nvPr/>
        </p:nvGrpSpPr>
        <p:grpSpPr>
          <a:xfrm>
            <a:off x="1905000" y="4953000"/>
            <a:ext cx="3429000" cy="1447800"/>
            <a:chOff x="5410200" y="4876800"/>
            <a:chExt cx="3429000" cy="1447800"/>
          </a:xfrm>
        </p:grpSpPr>
        <p:sp>
          <p:nvSpPr>
            <p:cNvPr id="29" name="Rectangle 28"/>
            <p:cNvSpPr/>
            <p:nvPr/>
          </p:nvSpPr>
          <p:spPr>
            <a:xfrm>
              <a:off x="5410200" y="4876800"/>
              <a:ext cx="2971800" cy="1447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5943600" y="5181600"/>
              <a:ext cx="1219200" cy="9906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6629400" y="5181600"/>
              <a:ext cx="1219200" cy="990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8001000" y="4953000"/>
              <a:ext cx="838200" cy="369332"/>
            </a:xfrm>
            <a:prstGeom prst="rect">
              <a:avLst/>
            </a:prstGeom>
            <a:noFill/>
          </p:spPr>
          <p:txBody>
            <a:bodyPr wrap="square" rtlCol="0">
              <a:spAutoFit/>
            </a:bodyPr>
            <a:lstStyle/>
            <a:p>
              <a:r>
                <a:rPr lang="en-US" dirty="0" smtClean="0"/>
                <a:t>U</a:t>
              </a:r>
              <a:endParaRPr lang="en-US" dirty="0"/>
            </a:p>
          </p:txBody>
        </p:sp>
        <p:sp>
          <p:nvSpPr>
            <p:cNvPr id="35" name="TextBox 34"/>
            <p:cNvSpPr txBox="1"/>
            <p:nvPr/>
          </p:nvSpPr>
          <p:spPr>
            <a:xfrm>
              <a:off x="5715000" y="5181600"/>
              <a:ext cx="381000" cy="369332"/>
            </a:xfrm>
            <a:prstGeom prst="rect">
              <a:avLst/>
            </a:prstGeom>
            <a:noFill/>
          </p:spPr>
          <p:txBody>
            <a:bodyPr wrap="square" rtlCol="0">
              <a:spAutoFit/>
            </a:bodyPr>
            <a:lstStyle/>
            <a:p>
              <a:r>
                <a:rPr lang="en-US" dirty="0" smtClean="0"/>
                <a:t>A</a:t>
              </a:r>
              <a:endParaRPr lang="en-US" dirty="0"/>
            </a:p>
          </p:txBody>
        </p:sp>
        <p:sp>
          <p:nvSpPr>
            <p:cNvPr id="36" name="TextBox 35"/>
            <p:cNvSpPr txBox="1"/>
            <p:nvPr/>
          </p:nvSpPr>
          <p:spPr>
            <a:xfrm>
              <a:off x="7315200" y="5410200"/>
              <a:ext cx="381000" cy="369332"/>
            </a:xfrm>
            <a:prstGeom prst="rect">
              <a:avLst/>
            </a:prstGeom>
            <a:noFill/>
          </p:spPr>
          <p:txBody>
            <a:bodyPr wrap="square" rtlCol="0">
              <a:spAutoFit/>
            </a:bodyPr>
            <a:lstStyle/>
            <a:p>
              <a:r>
                <a:rPr lang="en-US" dirty="0" smtClean="0"/>
                <a:t>B</a:t>
              </a:r>
              <a:endParaRPr lang="en-US" dirty="0"/>
            </a:p>
          </p:txBody>
        </p:sp>
        <p:sp>
          <p:nvSpPr>
            <p:cNvPr id="37" name="Oval 36"/>
            <p:cNvSpPr/>
            <p:nvPr/>
          </p:nvSpPr>
          <p:spPr>
            <a:xfrm>
              <a:off x="6629400" y="5257800"/>
              <a:ext cx="533400" cy="8382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extBox 11"/>
          <p:cNvSpPr txBox="1"/>
          <p:nvPr/>
        </p:nvSpPr>
        <p:spPr>
          <a:xfrm>
            <a:off x="5181600" y="4953000"/>
            <a:ext cx="3505200" cy="369332"/>
          </a:xfrm>
          <a:prstGeom prst="rect">
            <a:avLst/>
          </a:prstGeom>
          <a:noFill/>
        </p:spPr>
        <p:txBody>
          <a:bodyPr wrap="square" rtlCol="0">
            <a:spAutoFit/>
          </a:bodyPr>
          <a:lstStyle/>
          <a:p>
            <a:r>
              <a:rPr lang="en-US" dirty="0" smtClean="0"/>
              <a:t>Venn Diagram</a:t>
            </a:r>
            <a:r>
              <a:rPr lang="en-US" dirty="0" smtClean="0">
                <a:latin typeface="Cambria Math"/>
                <a:ea typeface="Cambria Math"/>
              </a:rPr>
              <a:t>  for </a:t>
            </a:r>
            <a:r>
              <a:rPr lang="en-US" i="1" dirty="0" smtClean="0">
                <a:latin typeface="Cambria Math"/>
                <a:ea typeface="Cambria Math"/>
              </a:rPr>
              <a:t>A</a:t>
            </a:r>
            <a:r>
              <a:rPr lang="en-US" dirty="0" smtClean="0">
                <a:latin typeface="Cambria Math"/>
                <a:ea typeface="Cambria Math"/>
              </a:rPr>
              <a:t> − </a:t>
            </a:r>
            <a:r>
              <a:rPr lang="en-US" i="1" dirty="0" smtClean="0">
                <a:latin typeface="Cambria Math"/>
                <a:ea typeface="Cambria Math"/>
              </a:rPr>
              <a:t>B</a:t>
            </a:r>
            <a:r>
              <a:rPr lang="en-US" dirty="0" smtClean="0"/>
              <a:t>    </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The Cardinality of the Union of Two Sets</a:t>
            </a:r>
            <a:endParaRPr lang="en-US" sz="4000" dirty="0"/>
          </a:p>
        </p:txBody>
      </p:sp>
      <p:sp>
        <p:nvSpPr>
          <p:cNvPr id="13" name="Content Placeholder 2"/>
          <p:cNvSpPr txBox="1">
            <a:spLocks/>
          </p:cNvSpPr>
          <p:nvPr/>
        </p:nvSpPr>
        <p:spPr>
          <a:xfrm>
            <a:off x="685800" y="1905000"/>
            <a:ext cx="8229600" cy="4389120"/>
          </a:xfrm>
          <a:prstGeom prst="rect">
            <a:avLst/>
          </a:prstGeom>
        </p:spPr>
        <p:txBody>
          <a:bodyPr vert="horz">
            <a:normAutofit fontScale="70000" lnSpcReduction="20000"/>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Arial" pitchFamily="34" charset="0"/>
              <a:buChar char="•"/>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Inclusion-Exclusion</a:t>
            </a:r>
          </a:p>
          <a:p>
            <a:pPr marL="274320" marR="0" lvl="0" indent="-274320" algn="l" defTabSz="914400" rtl="0" eaLnBrk="1" fontAlgn="auto" latinLnBrk="0" hangingPunct="1">
              <a:lnSpc>
                <a:spcPct val="100000"/>
              </a:lnSpc>
              <a:spcBef>
                <a:spcPct val="20000"/>
              </a:spcBef>
              <a:spcAft>
                <a:spcPts val="0"/>
              </a:spcAft>
              <a:buClr>
                <a:schemeClr val="accent3"/>
              </a:buClr>
              <a:buSzPct val="95000"/>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a:t>
            </a:r>
            <a:r>
              <a:rPr kumimoji="0" lang="en-US" sz="2600" i="1" u="none" strike="noStrike" kern="1200" cap="none" spc="0" normalizeH="0" baseline="0" noProof="0" dirty="0" smtClean="0">
                <a:ln>
                  <a:noFill/>
                </a:ln>
                <a:solidFill>
                  <a:schemeClr val="tx1"/>
                </a:solidFill>
                <a:effectLst/>
                <a:uLnTx/>
                <a:uFillTx/>
                <a:ea typeface="Cambria Math" pitchFamily="18" charset="0"/>
              </a:rPr>
              <a:t>A</a:t>
            </a:r>
            <a:r>
              <a:rPr kumimoji="0" lang="en-US" sz="26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 ∪ </a:t>
            </a:r>
            <a:r>
              <a:rPr kumimoji="0" lang="en-US" sz="2600" i="1" u="none" strike="noStrike" kern="1200" cap="none" spc="0" normalizeH="0" baseline="0" noProof="0" dirty="0" smtClean="0">
                <a:ln>
                  <a:noFill/>
                </a:ln>
                <a:solidFill>
                  <a:schemeClr val="tx1"/>
                </a:solidFill>
                <a:effectLst/>
                <a:uLnTx/>
                <a:uFillTx/>
                <a:ea typeface="Cambria Math" pitchFamily="18" charset="0"/>
              </a:rPr>
              <a:t>B</a:t>
            </a:r>
            <a:r>
              <a:rPr kumimoji="0" lang="en-US" sz="26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 = |</a:t>
            </a:r>
            <a:r>
              <a:rPr kumimoji="0" lang="en-US" sz="2600" i="1" u="none" strike="noStrike" kern="1200" cap="none" spc="0" normalizeH="0" baseline="0" noProof="0" dirty="0" smtClean="0">
                <a:ln>
                  <a:noFill/>
                </a:ln>
                <a:solidFill>
                  <a:schemeClr val="tx1"/>
                </a:solidFill>
                <a:effectLst/>
                <a:uLnTx/>
                <a:uFillTx/>
                <a:ea typeface="Cambria Math" pitchFamily="18" charset="0"/>
              </a:rPr>
              <a:t>A</a:t>
            </a:r>
            <a:r>
              <a:rPr kumimoji="0" lang="en-US" sz="26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 + | </a:t>
            </a:r>
            <a:r>
              <a:rPr kumimoji="0" lang="en-US" sz="2600" i="1" u="none" strike="noStrike" kern="1200" cap="none" spc="0" normalizeH="0" baseline="0" noProof="0" dirty="0" smtClean="0">
                <a:ln>
                  <a:noFill/>
                </a:ln>
                <a:solidFill>
                  <a:schemeClr val="tx1"/>
                </a:solidFill>
                <a:effectLst/>
                <a:uLnTx/>
                <a:uFillTx/>
                <a:ea typeface="Cambria Math" pitchFamily="18" charset="0"/>
              </a:rPr>
              <a:t>B</a:t>
            </a:r>
            <a:r>
              <a:rPr kumimoji="0" lang="en-US" sz="26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 + |</a:t>
            </a:r>
            <a:r>
              <a:rPr kumimoji="0" lang="en-US" sz="2600" i="1" u="none" strike="noStrike" kern="1200" cap="none" spc="0" normalizeH="0" baseline="0" noProof="0" dirty="0" smtClean="0">
                <a:ln>
                  <a:noFill/>
                </a:ln>
                <a:solidFill>
                  <a:schemeClr val="tx1"/>
                </a:solidFill>
                <a:effectLst/>
                <a:uLnTx/>
                <a:uFillTx/>
                <a:ea typeface="Cambria Math" pitchFamily="18" charset="0"/>
              </a:rPr>
              <a:t>A</a:t>
            </a:r>
            <a:r>
              <a:rPr kumimoji="0" lang="en-US" sz="26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 ∩ </a:t>
            </a:r>
            <a:r>
              <a:rPr kumimoji="0" lang="en-US" sz="2600" i="1" u="none" strike="noStrike" kern="1200" cap="none" spc="0" normalizeH="0" baseline="0" noProof="0" dirty="0" smtClean="0">
                <a:ln>
                  <a:noFill/>
                </a:ln>
                <a:solidFill>
                  <a:schemeClr val="tx1"/>
                </a:solidFill>
                <a:effectLst/>
                <a:uLnTx/>
                <a:uFillTx/>
                <a:ea typeface="Cambria Math" pitchFamily="18" charset="0"/>
              </a:rPr>
              <a:t>B</a:t>
            </a:r>
            <a:r>
              <a:rPr kumimoji="0" lang="en-US" sz="26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a:t>
            </a:r>
            <a:endParaRPr lang="en-US" sz="2600" dirty="0" smtClean="0">
              <a:latin typeface="Cambria Math" pitchFamily="18" charset="0"/>
              <a:ea typeface="Cambria Math" pitchFamily="18" charset="0"/>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tabLst/>
              <a:defRPr/>
            </a:pPr>
            <a:endParaRPr lang="en-US" sz="2600" dirty="0" smtClean="0"/>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Arial" pitchFamily="34" charset="0"/>
              <a:buChar char="•"/>
              <a:tabLst/>
              <a:defRPr/>
            </a:pPr>
            <a:endParaRPr lang="en-US" sz="2600" dirty="0" smtClean="0"/>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Arial" pitchFamily="34" charset="0"/>
              <a:buChar char="•"/>
              <a:tabLst/>
              <a:defRPr/>
            </a:pPr>
            <a:endParaRPr lang="en-US" sz="2600" dirty="0" smtClean="0"/>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Arial" pitchFamily="34" charset="0"/>
              <a:buChar char="•"/>
              <a:tabLst/>
              <a:defRPr/>
            </a:pPr>
            <a:endParaRPr lang="en-US" sz="2600" dirty="0" smtClean="0"/>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Arial" pitchFamily="34" charset="0"/>
              <a:buChar char="•"/>
              <a:tabLst/>
              <a:defRPr/>
            </a:pPr>
            <a:endParaRPr lang="en-US" sz="2600" dirty="0" smtClean="0"/>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Arial" pitchFamily="34" charset="0"/>
              <a:buChar char="•"/>
              <a:tabLst/>
              <a:defRPr/>
            </a:pPr>
            <a:endParaRPr lang="en-US" sz="2600" dirty="0" smtClean="0"/>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Arial" pitchFamily="34" charset="0"/>
              <a:buChar char="•"/>
              <a:tabLst/>
              <a:defRPr/>
            </a:pPr>
            <a:r>
              <a:rPr lang="en-US" sz="2600" b="1" dirty="0" smtClean="0"/>
              <a:t>Example</a:t>
            </a:r>
            <a:r>
              <a:rPr lang="en-US" sz="2600" dirty="0" smtClean="0"/>
              <a:t>: Let </a:t>
            </a:r>
            <a:r>
              <a:rPr lang="en-US" sz="2600" i="1" dirty="0" smtClean="0"/>
              <a:t>A</a:t>
            </a:r>
            <a:r>
              <a:rPr lang="en-US" sz="2600" dirty="0" smtClean="0"/>
              <a:t> be the math majors in your class and </a:t>
            </a:r>
            <a:r>
              <a:rPr lang="en-US" sz="2600" i="1" dirty="0" smtClean="0"/>
              <a:t>B</a:t>
            </a:r>
            <a:r>
              <a:rPr lang="en-US" sz="2600" dirty="0" smtClean="0"/>
              <a:t> be the CS majors. To count the number of students who are either math majors or CS majors, add the number of math majors and the number of CS majors, and subtract the number of joint CS/math majors.</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Arial" pitchFamily="34" charset="0"/>
              <a:buChar char="•"/>
              <a:tabLst/>
              <a:defRPr/>
            </a:pPr>
            <a:r>
              <a:rPr lang="en-US" sz="2600" dirty="0" smtClean="0"/>
              <a:t>We will return to this principle in Chapter 6 and Chapter 8 where we will derive a formula for the cardinality of the union of </a:t>
            </a:r>
            <a:r>
              <a:rPr lang="en-US" sz="2600" i="1" dirty="0" smtClean="0"/>
              <a:t>n</a:t>
            </a:r>
            <a:r>
              <a:rPr lang="en-US" sz="2600" dirty="0" smtClean="0"/>
              <a:t> sets, where </a:t>
            </a:r>
            <a:r>
              <a:rPr lang="en-US" sz="2600" i="1" dirty="0" smtClean="0"/>
              <a:t>n</a:t>
            </a:r>
            <a:r>
              <a:rPr lang="en-US" sz="2600" dirty="0" smtClean="0"/>
              <a:t> is a positive integer.</a:t>
            </a:r>
          </a:p>
          <a:p>
            <a:pPr marL="274320" lvl="0" indent="-274320">
              <a:spcBef>
                <a:spcPct val="20000"/>
              </a:spcBef>
              <a:buClr>
                <a:schemeClr val="accent3"/>
              </a:buClr>
              <a:buSzPct val="95000"/>
            </a:pPr>
            <a:r>
              <a:rPr lang="en-US" sz="2600" dirty="0" smtClean="0"/>
              <a:t> </a:t>
            </a: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grpSp>
        <p:nvGrpSpPr>
          <p:cNvPr id="3" name="Group 22"/>
          <p:cNvGrpSpPr/>
          <p:nvPr/>
        </p:nvGrpSpPr>
        <p:grpSpPr>
          <a:xfrm>
            <a:off x="5257800" y="1905000"/>
            <a:ext cx="3429000" cy="1447800"/>
            <a:chOff x="5715000" y="4724400"/>
            <a:chExt cx="3429000" cy="1447800"/>
          </a:xfrm>
        </p:grpSpPr>
        <p:sp>
          <p:nvSpPr>
            <p:cNvPr id="24" name="Oval 23"/>
            <p:cNvSpPr/>
            <p:nvPr/>
          </p:nvSpPr>
          <p:spPr>
            <a:xfrm>
              <a:off x="6934200" y="5105400"/>
              <a:ext cx="533400" cy="838200"/>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20"/>
            <p:cNvGrpSpPr/>
            <p:nvPr/>
          </p:nvGrpSpPr>
          <p:grpSpPr>
            <a:xfrm>
              <a:off x="5715000" y="4724400"/>
              <a:ext cx="2971800" cy="1447800"/>
              <a:chOff x="5715000" y="4724400"/>
              <a:chExt cx="2971800" cy="1447800"/>
            </a:xfrm>
          </p:grpSpPr>
          <p:sp>
            <p:nvSpPr>
              <p:cNvPr id="30" name="Rectangle 29"/>
              <p:cNvSpPr/>
              <p:nvPr/>
            </p:nvSpPr>
            <p:spPr>
              <a:xfrm>
                <a:off x="5715000" y="4724400"/>
                <a:ext cx="2971800" cy="1447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19"/>
              <p:cNvGrpSpPr/>
              <p:nvPr/>
            </p:nvGrpSpPr>
            <p:grpSpPr>
              <a:xfrm>
                <a:off x="6248400" y="5029200"/>
                <a:ext cx="1905000" cy="990600"/>
                <a:chOff x="6248400" y="5029200"/>
                <a:chExt cx="1905000" cy="990600"/>
              </a:xfrm>
            </p:grpSpPr>
            <p:sp>
              <p:nvSpPr>
                <p:cNvPr id="32" name="Oval 31"/>
                <p:cNvSpPr/>
                <p:nvPr/>
              </p:nvSpPr>
              <p:spPr>
                <a:xfrm>
                  <a:off x="6248400" y="5029200"/>
                  <a:ext cx="1219200" cy="990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6934200" y="5029200"/>
                  <a:ext cx="1219200" cy="990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6" name="Group 21"/>
            <p:cNvGrpSpPr/>
            <p:nvPr/>
          </p:nvGrpSpPr>
          <p:grpSpPr>
            <a:xfrm>
              <a:off x="6400800" y="4800600"/>
              <a:ext cx="2743200" cy="826532"/>
              <a:chOff x="6400800" y="4800600"/>
              <a:chExt cx="2743200" cy="826532"/>
            </a:xfrm>
          </p:grpSpPr>
          <p:sp>
            <p:nvSpPr>
              <p:cNvPr id="27" name="TextBox 26"/>
              <p:cNvSpPr txBox="1"/>
              <p:nvPr/>
            </p:nvSpPr>
            <p:spPr>
              <a:xfrm>
                <a:off x="8305800" y="4800600"/>
                <a:ext cx="838200" cy="369332"/>
              </a:xfrm>
              <a:prstGeom prst="rect">
                <a:avLst/>
              </a:prstGeom>
              <a:noFill/>
            </p:spPr>
            <p:txBody>
              <a:bodyPr wrap="square" rtlCol="0">
                <a:spAutoFit/>
              </a:bodyPr>
              <a:lstStyle/>
              <a:p>
                <a:r>
                  <a:rPr lang="en-US" i="1" dirty="0" smtClean="0"/>
                  <a:t>U</a:t>
                </a:r>
                <a:endParaRPr lang="en-US" i="1" dirty="0"/>
              </a:p>
            </p:txBody>
          </p:sp>
          <p:sp>
            <p:nvSpPr>
              <p:cNvPr id="28" name="TextBox 27"/>
              <p:cNvSpPr txBox="1"/>
              <p:nvPr/>
            </p:nvSpPr>
            <p:spPr>
              <a:xfrm>
                <a:off x="6400800" y="5181600"/>
                <a:ext cx="381000" cy="369332"/>
              </a:xfrm>
              <a:prstGeom prst="rect">
                <a:avLst/>
              </a:prstGeom>
              <a:noFill/>
            </p:spPr>
            <p:txBody>
              <a:bodyPr wrap="square" rtlCol="0">
                <a:spAutoFit/>
              </a:bodyPr>
              <a:lstStyle/>
              <a:p>
                <a:r>
                  <a:rPr lang="en-US" i="1" dirty="0" smtClean="0"/>
                  <a:t>A</a:t>
                </a:r>
                <a:endParaRPr lang="en-US" i="1" dirty="0"/>
              </a:p>
            </p:txBody>
          </p:sp>
          <p:sp>
            <p:nvSpPr>
              <p:cNvPr id="29" name="TextBox 28"/>
              <p:cNvSpPr txBox="1"/>
              <p:nvPr/>
            </p:nvSpPr>
            <p:spPr>
              <a:xfrm>
                <a:off x="7620000" y="5257800"/>
                <a:ext cx="381000" cy="369332"/>
              </a:xfrm>
              <a:prstGeom prst="rect">
                <a:avLst/>
              </a:prstGeom>
              <a:noFill/>
            </p:spPr>
            <p:txBody>
              <a:bodyPr wrap="square" rtlCol="0">
                <a:spAutoFit/>
              </a:bodyPr>
              <a:lstStyle/>
              <a:p>
                <a:r>
                  <a:rPr lang="en-US" i="1" dirty="0" smtClean="0"/>
                  <a:t>B</a:t>
                </a:r>
                <a:endParaRPr lang="en-US" i="1" dirty="0"/>
              </a:p>
            </p:txBody>
          </p:sp>
        </p:grpSp>
      </p:grpSp>
      <p:sp>
        <p:nvSpPr>
          <p:cNvPr id="15" name="TextBox 14"/>
          <p:cNvSpPr txBox="1"/>
          <p:nvPr/>
        </p:nvSpPr>
        <p:spPr>
          <a:xfrm>
            <a:off x="5105400" y="3505200"/>
            <a:ext cx="3962400" cy="369332"/>
          </a:xfrm>
          <a:prstGeom prst="rect">
            <a:avLst/>
          </a:prstGeom>
          <a:noFill/>
        </p:spPr>
        <p:txBody>
          <a:bodyPr wrap="square" rtlCol="0">
            <a:spAutoFit/>
          </a:bodyPr>
          <a:lstStyle/>
          <a:p>
            <a:r>
              <a:rPr lang="en-US" dirty="0" smtClean="0"/>
              <a:t>Venn Diagram</a:t>
            </a:r>
            <a:r>
              <a:rPr lang="en-US" dirty="0" smtClean="0">
                <a:latin typeface="Cambria Math"/>
                <a:ea typeface="Cambria Math"/>
              </a:rPr>
              <a:t>  for </a:t>
            </a:r>
            <a:r>
              <a:rPr lang="en-US" i="1" dirty="0" smtClean="0">
                <a:latin typeface="Cambria Math"/>
                <a:ea typeface="Cambria Math"/>
              </a:rPr>
              <a:t>A</a:t>
            </a:r>
            <a:r>
              <a:rPr lang="en-US" dirty="0" smtClean="0">
                <a:latin typeface="Cambria Math"/>
                <a:ea typeface="Cambria Math"/>
              </a:rPr>
              <a:t>, </a:t>
            </a:r>
            <a:r>
              <a:rPr lang="en-US" i="1" dirty="0" smtClean="0">
                <a:latin typeface="Cambria Math"/>
                <a:ea typeface="Cambria Math"/>
              </a:rPr>
              <a:t>B</a:t>
            </a:r>
            <a:r>
              <a:rPr lang="en-US" dirty="0" smtClean="0">
                <a:latin typeface="Cambria Math"/>
                <a:ea typeface="Cambria Math"/>
              </a:rPr>
              <a:t>,</a:t>
            </a:r>
            <a:r>
              <a:rPr lang="en-US" i="1" dirty="0" smtClean="0">
                <a:ea typeface="Cambria Math" pitchFamily="18" charset="0"/>
              </a:rPr>
              <a:t> A</a:t>
            </a:r>
            <a:r>
              <a:rPr lang="en-US" dirty="0" smtClean="0">
                <a:latin typeface="Cambria Math" pitchFamily="18" charset="0"/>
                <a:ea typeface="Cambria Math" pitchFamily="18" charset="0"/>
              </a:rPr>
              <a:t> ∩ </a:t>
            </a:r>
            <a:r>
              <a:rPr lang="en-US" i="1" dirty="0" smtClean="0">
                <a:ea typeface="Cambria Math" pitchFamily="18" charset="0"/>
              </a:rPr>
              <a:t>B, A</a:t>
            </a:r>
            <a:r>
              <a:rPr lang="en-US" dirty="0" smtClean="0">
                <a:latin typeface="Cambria Math" pitchFamily="18" charset="0"/>
                <a:ea typeface="Cambria Math" pitchFamily="18" charset="0"/>
              </a:rPr>
              <a:t> ∪ </a:t>
            </a:r>
            <a:r>
              <a:rPr lang="en-US" i="1" dirty="0" smtClean="0">
                <a:ea typeface="Cambria Math" pitchFamily="18" charset="0"/>
              </a:rPr>
              <a:t>B </a:t>
            </a:r>
            <a:r>
              <a:rPr lang="en-US" dirty="0" smtClean="0">
                <a:latin typeface="Cambria Math"/>
                <a:ea typeface="Cambria Math"/>
              </a:rPr>
              <a:t> </a:t>
            </a:r>
            <a:r>
              <a:rPr lang="en-US" dirty="0" smtClean="0"/>
              <a:t>    </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2"/>
          <p:cNvSpPr>
            <a:spLocks noGrp="1"/>
          </p:cNvSpPr>
          <p:nvPr>
            <p:ph type="sldNum" sz="quarter" idx="11"/>
          </p:nvPr>
        </p:nvSpPr>
        <p:spPr/>
        <p:txBody>
          <a:bodyPr/>
          <a:lstStyle/>
          <a:p>
            <a:pPr>
              <a:defRPr/>
            </a:pPr>
            <a:fld id="{D4A4992F-2B7F-426B-BEEB-E3251371D402}" type="slidenum">
              <a:rPr lang="en-US"/>
              <a:pPr>
                <a:defRPr/>
              </a:pPr>
              <a:t>37</a:t>
            </a:fld>
            <a:endParaRPr lang="en-US"/>
          </a:p>
        </p:txBody>
      </p:sp>
      <p:sp>
        <p:nvSpPr>
          <p:cNvPr id="200706" name="Text Box 2"/>
          <p:cNvSpPr txBox="1">
            <a:spLocks noChangeArrowheads="1"/>
          </p:cNvSpPr>
          <p:nvPr/>
        </p:nvSpPr>
        <p:spPr bwMode="auto">
          <a:xfrm>
            <a:off x="90488" y="152400"/>
            <a:ext cx="8961437" cy="579438"/>
          </a:xfrm>
          <a:prstGeom prst="rect">
            <a:avLst/>
          </a:prstGeom>
          <a:noFill/>
          <a:ln w="9525">
            <a:noFill/>
            <a:miter lim="800000"/>
            <a:headEnd/>
            <a:tailEnd/>
          </a:ln>
          <a:effectLst/>
        </p:spPr>
        <p:txBody>
          <a:bodyPr>
            <a:spAutoFit/>
          </a:bodyPr>
          <a:lstStyle/>
          <a:p>
            <a:pPr>
              <a:spcBef>
                <a:spcPct val="50000"/>
              </a:spcBef>
              <a:buClr>
                <a:srgbClr val="FF0000"/>
              </a:buClr>
              <a:buFont typeface="Wingdings" pitchFamily="2" charset="2"/>
              <a:buNone/>
              <a:defRPr/>
            </a:pPr>
            <a:r>
              <a:rPr lang="en-US" sz="3200" b="1">
                <a:solidFill>
                  <a:schemeClr val="tx2"/>
                </a:solidFill>
                <a:effectLst>
                  <a:outerShdw blurRad="38100" dist="38100" dir="2700000" algn="tl">
                    <a:srgbClr val="000000"/>
                  </a:outerShdw>
                </a:effectLst>
                <a:latin typeface="Comic Sans MS" pitchFamily="66" charset="0"/>
              </a:rPr>
              <a:t>Generalized Unions and Intersections</a:t>
            </a:r>
          </a:p>
        </p:txBody>
      </p:sp>
      <p:sp>
        <p:nvSpPr>
          <p:cNvPr id="200707" name="Text Box 3"/>
          <p:cNvSpPr txBox="1">
            <a:spLocks noChangeArrowheads="1"/>
          </p:cNvSpPr>
          <p:nvPr/>
        </p:nvSpPr>
        <p:spPr bwMode="auto">
          <a:xfrm>
            <a:off x="342900" y="838200"/>
            <a:ext cx="8458200" cy="5588000"/>
          </a:xfrm>
          <a:prstGeom prst="rect">
            <a:avLst/>
          </a:prstGeom>
          <a:noFill/>
          <a:ln w="9525">
            <a:noFill/>
            <a:miter lim="800000"/>
            <a:headEnd/>
            <a:tailEnd/>
          </a:ln>
          <a:effectLst/>
        </p:spPr>
        <p:txBody>
          <a:bodyPr>
            <a:spAutoFit/>
          </a:bodyPr>
          <a:lstStyle/>
          <a:p>
            <a:pPr>
              <a:lnSpc>
                <a:spcPct val="90000"/>
              </a:lnSpc>
              <a:spcBef>
                <a:spcPct val="20000"/>
              </a:spcBef>
              <a:buClr>
                <a:srgbClr val="CC3300"/>
              </a:buClr>
              <a:buFont typeface="Wingdings" pitchFamily="2" charset="2"/>
              <a:buChar char="ü"/>
              <a:defRPr/>
            </a:pPr>
            <a:r>
              <a:rPr lang="en-US" sz="2800" b="1">
                <a:latin typeface="Comic Sans MS" pitchFamily="66" charset="0"/>
              </a:rPr>
              <a:t> A </a:t>
            </a:r>
            <a:r>
              <a:rPr lang="en-US" sz="2400" b="1">
                <a:latin typeface="Comic Sans MS" pitchFamily="66" charset="0"/>
              </a:rPr>
              <a:t>∪ B ∪ C </a:t>
            </a:r>
          </a:p>
          <a:p>
            <a:pPr>
              <a:lnSpc>
                <a:spcPct val="90000"/>
              </a:lnSpc>
              <a:spcBef>
                <a:spcPct val="20000"/>
              </a:spcBef>
              <a:buClr>
                <a:srgbClr val="CC3300"/>
              </a:buClr>
              <a:buFont typeface="Wingdings" pitchFamily="2" charset="2"/>
              <a:buNone/>
              <a:defRPr/>
            </a:pPr>
            <a:r>
              <a:rPr lang="en-US" sz="2400" b="1">
                <a:effectLst>
                  <a:outerShdw blurRad="38100" dist="38100" dir="2700000" algn="tl">
                    <a:srgbClr val="000000"/>
                  </a:outerShdw>
                </a:effectLst>
                <a:latin typeface="Comic Sans MS" pitchFamily="66" charset="0"/>
              </a:rPr>
              <a:t>The set contains those elements that are in at least one of the sets A, B, and C.</a:t>
            </a:r>
          </a:p>
          <a:p>
            <a:pPr>
              <a:spcBef>
                <a:spcPct val="20000"/>
              </a:spcBef>
              <a:buClr>
                <a:srgbClr val="CC3300"/>
              </a:buClr>
              <a:buFont typeface="Wingdings" pitchFamily="2" charset="2"/>
              <a:buNone/>
              <a:defRPr/>
            </a:pPr>
            <a:endParaRPr lang="en-US" sz="2400" b="1">
              <a:effectLst>
                <a:outerShdw blurRad="38100" dist="38100" dir="2700000" algn="tl">
                  <a:srgbClr val="000000"/>
                </a:outerShdw>
              </a:effectLst>
              <a:latin typeface="Comic Sans MS" pitchFamily="66" charset="0"/>
            </a:endParaRPr>
          </a:p>
          <a:p>
            <a:pPr>
              <a:spcBef>
                <a:spcPct val="20000"/>
              </a:spcBef>
              <a:buClr>
                <a:srgbClr val="CC3300"/>
              </a:buClr>
              <a:buFont typeface="Wingdings" pitchFamily="2" charset="2"/>
              <a:buNone/>
              <a:defRPr/>
            </a:pPr>
            <a:endParaRPr lang="en-US" sz="2400" b="1">
              <a:effectLst>
                <a:outerShdw blurRad="38100" dist="38100" dir="2700000" algn="tl">
                  <a:srgbClr val="000000"/>
                </a:outerShdw>
              </a:effectLst>
              <a:latin typeface="Comic Sans MS" pitchFamily="66" charset="0"/>
            </a:endParaRPr>
          </a:p>
          <a:p>
            <a:pPr>
              <a:spcBef>
                <a:spcPct val="20000"/>
              </a:spcBef>
              <a:buClr>
                <a:srgbClr val="CC3300"/>
              </a:buClr>
              <a:buFont typeface="Wingdings" pitchFamily="2" charset="2"/>
              <a:buNone/>
              <a:defRPr/>
            </a:pPr>
            <a:endParaRPr lang="en-US" sz="2400" b="1">
              <a:latin typeface="Comic Sans MS" pitchFamily="66" charset="0"/>
            </a:endParaRPr>
          </a:p>
          <a:p>
            <a:pPr>
              <a:spcBef>
                <a:spcPct val="20000"/>
              </a:spcBef>
              <a:buClr>
                <a:srgbClr val="CC3300"/>
              </a:buClr>
              <a:buFont typeface="Wingdings" pitchFamily="2" charset="2"/>
              <a:buNone/>
              <a:defRPr/>
            </a:pPr>
            <a:endParaRPr lang="en-US" sz="2400" b="1">
              <a:latin typeface="Comic Sans MS" pitchFamily="66" charset="0"/>
            </a:endParaRPr>
          </a:p>
          <a:p>
            <a:pPr>
              <a:spcBef>
                <a:spcPct val="20000"/>
              </a:spcBef>
              <a:buClr>
                <a:srgbClr val="CC3300"/>
              </a:buClr>
              <a:buFont typeface="Wingdings" pitchFamily="2" charset="2"/>
              <a:buNone/>
              <a:defRPr/>
            </a:pPr>
            <a:endParaRPr lang="en-US" sz="2400" b="1">
              <a:latin typeface="Comic Sans MS" pitchFamily="66" charset="0"/>
            </a:endParaRPr>
          </a:p>
          <a:p>
            <a:pPr>
              <a:spcBef>
                <a:spcPct val="20000"/>
              </a:spcBef>
              <a:buClr>
                <a:srgbClr val="CC3300"/>
              </a:buClr>
              <a:buFont typeface="Wingdings" pitchFamily="2" charset="2"/>
              <a:buNone/>
              <a:defRPr/>
            </a:pPr>
            <a:endParaRPr lang="en-US" sz="2400" b="1">
              <a:latin typeface="Comic Sans MS" pitchFamily="66" charset="0"/>
            </a:endParaRPr>
          </a:p>
          <a:p>
            <a:pPr>
              <a:spcBef>
                <a:spcPct val="20000"/>
              </a:spcBef>
              <a:buClr>
                <a:srgbClr val="CC3300"/>
              </a:buClr>
              <a:buFont typeface="Wingdings" pitchFamily="2" charset="2"/>
              <a:buNone/>
              <a:defRPr/>
            </a:pPr>
            <a:endParaRPr lang="en-US" sz="2400" b="1">
              <a:latin typeface="Comic Sans MS" pitchFamily="66" charset="0"/>
            </a:endParaRPr>
          </a:p>
          <a:p>
            <a:pPr>
              <a:spcBef>
                <a:spcPct val="20000"/>
              </a:spcBef>
              <a:buClr>
                <a:srgbClr val="CC3300"/>
              </a:buClr>
              <a:buFont typeface="Wingdings" pitchFamily="2" charset="2"/>
              <a:buNone/>
              <a:defRPr/>
            </a:pPr>
            <a:endParaRPr lang="en-US" sz="2400" b="1">
              <a:latin typeface="Comic Sans MS" pitchFamily="66" charset="0"/>
            </a:endParaRPr>
          </a:p>
          <a:p>
            <a:pPr>
              <a:spcBef>
                <a:spcPct val="20000"/>
              </a:spcBef>
              <a:buClr>
                <a:srgbClr val="CC3300"/>
              </a:buClr>
              <a:buFont typeface="Wingdings" pitchFamily="2" charset="2"/>
              <a:buNone/>
              <a:defRPr/>
            </a:pPr>
            <a:r>
              <a:rPr lang="en-US" sz="2400" b="1">
                <a:effectLst>
                  <a:outerShdw blurRad="38100" dist="38100" dir="2700000" algn="tl">
                    <a:srgbClr val="000000"/>
                  </a:outerShdw>
                </a:effectLst>
                <a:latin typeface="Comic Sans MS" pitchFamily="66" charset="0"/>
              </a:rPr>
              <a:t>                 </a:t>
            </a:r>
          </a:p>
          <a:p>
            <a:pPr>
              <a:spcBef>
                <a:spcPct val="20000"/>
              </a:spcBef>
              <a:buClr>
                <a:srgbClr val="CC3300"/>
              </a:buClr>
              <a:buFont typeface="Wingdings" pitchFamily="2" charset="2"/>
              <a:buNone/>
              <a:defRPr/>
            </a:pPr>
            <a:r>
              <a:rPr lang="en-US" sz="2400" b="1">
                <a:effectLst>
                  <a:outerShdw blurRad="38100" dist="38100" dir="2700000" algn="tl">
                    <a:srgbClr val="000000"/>
                  </a:outerShdw>
                </a:effectLst>
                <a:latin typeface="Comic Sans MS" pitchFamily="66" charset="0"/>
              </a:rPr>
              <a:t>               A U B U C is shaded</a:t>
            </a:r>
            <a:endParaRPr lang="en-US" sz="2400" b="1">
              <a:latin typeface="Comic Sans MS" pitchFamily="66" charset="0"/>
            </a:endParaRPr>
          </a:p>
        </p:txBody>
      </p:sp>
      <p:pic>
        <p:nvPicPr>
          <p:cNvPr id="60421" name="Picture 20"/>
          <p:cNvPicPr>
            <a:picLocks noChangeAspect="1" noChangeArrowheads="1"/>
          </p:cNvPicPr>
          <p:nvPr/>
        </p:nvPicPr>
        <p:blipFill>
          <a:blip r:embed="rId2" cstate="print"/>
          <a:srcRect/>
          <a:stretch>
            <a:fillRect/>
          </a:stretch>
        </p:blipFill>
        <p:spPr bwMode="auto">
          <a:xfrm>
            <a:off x="1905000" y="2438400"/>
            <a:ext cx="4360863" cy="3224213"/>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2"/>
          <p:cNvSpPr>
            <a:spLocks noGrp="1"/>
          </p:cNvSpPr>
          <p:nvPr>
            <p:ph type="sldNum" sz="quarter" idx="11"/>
          </p:nvPr>
        </p:nvSpPr>
        <p:spPr/>
        <p:txBody>
          <a:bodyPr/>
          <a:lstStyle/>
          <a:p>
            <a:pPr>
              <a:defRPr/>
            </a:pPr>
            <a:fld id="{B77AE74B-4C29-45BB-8938-707248CC41DB}" type="slidenum">
              <a:rPr lang="en-US"/>
              <a:pPr>
                <a:defRPr/>
              </a:pPr>
              <a:t>38</a:t>
            </a:fld>
            <a:endParaRPr lang="en-US"/>
          </a:p>
        </p:txBody>
      </p:sp>
      <p:sp>
        <p:nvSpPr>
          <p:cNvPr id="202754" name="Text Box 2"/>
          <p:cNvSpPr txBox="1">
            <a:spLocks noChangeArrowheads="1"/>
          </p:cNvSpPr>
          <p:nvPr/>
        </p:nvSpPr>
        <p:spPr bwMode="auto">
          <a:xfrm>
            <a:off x="90488" y="152400"/>
            <a:ext cx="8961437" cy="579438"/>
          </a:xfrm>
          <a:prstGeom prst="rect">
            <a:avLst/>
          </a:prstGeom>
          <a:noFill/>
          <a:ln w="9525">
            <a:noFill/>
            <a:miter lim="800000"/>
            <a:headEnd/>
            <a:tailEnd/>
          </a:ln>
          <a:effectLst/>
        </p:spPr>
        <p:txBody>
          <a:bodyPr>
            <a:spAutoFit/>
          </a:bodyPr>
          <a:lstStyle/>
          <a:p>
            <a:pPr>
              <a:spcBef>
                <a:spcPct val="50000"/>
              </a:spcBef>
              <a:buClr>
                <a:srgbClr val="FF0000"/>
              </a:buClr>
              <a:buFont typeface="Wingdings" pitchFamily="2" charset="2"/>
              <a:buNone/>
              <a:defRPr/>
            </a:pPr>
            <a:r>
              <a:rPr lang="en-US" sz="3200" b="1">
                <a:solidFill>
                  <a:schemeClr val="tx2"/>
                </a:solidFill>
                <a:effectLst>
                  <a:outerShdw blurRad="38100" dist="38100" dir="2700000" algn="tl">
                    <a:srgbClr val="000000"/>
                  </a:outerShdw>
                </a:effectLst>
                <a:latin typeface="Comic Sans MS" pitchFamily="66" charset="0"/>
              </a:rPr>
              <a:t>Generalized Unions and Intersections</a:t>
            </a:r>
          </a:p>
        </p:txBody>
      </p:sp>
      <p:sp>
        <p:nvSpPr>
          <p:cNvPr id="202755" name="Text Box 3"/>
          <p:cNvSpPr txBox="1">
            <a:spLocks noChangeArrowheads="1"/>
          </p:cNvSpPr>
          <p:nvPr/>
        </p:nvSpPr>
        <p:spPr bwMode="auto">
          <a:xfrm>
            <a:off x="342900" y="838200"/>
            <a:ext cx="8458200" cy="5588000"/>
          </a:xfrm>
          <a:prstGeom prst="rect">
            <a:avLst/>
          </a:prstGeom>
          <a:noFill/>
          <a:ln w="9525">
            <a:noFill/>
            <a:miter lim="800000"/>
            <a:headEnd/>
            <a:tailEnd/>
          </a:ln>
          <a:effectLst/>
        </p:spPr>
        <p:txBody>
          <a:bodyPr>
            <a:spAutoFit/>
          </a:bodyPr>
          <a:lstStyle/>
          <a:p>
            <a:pPr>
              <a:lnSpc>
                <a:spcPct val="90000"/>
              </a:lnSpc>
              <a:spcBef>
                <a:spcPct val="20000"/>
              </a:spcBef>
              <a:buClr>
                <a:srgbClr val="CC3300"/>
              </a:buClr>
              <a:buFont typeface="Wingdings" pitchFamily="2" charset="2"/>
              <a:buChar char="ü"/>
              <a:defRPr/>
            </a:pPr>
            <a:r>
              <a:rPr lang="en-US" sz="2800" b="1">
                <a:latin typeface="Comic Sans MS" pitchFamily="66" charset="0"/>
              </a:rPr>
              <a:t> A </a:t>
            </a:r>
            <a:r>
              <a:rPr lang="en-US" sz="2400" b="1">
                <a:latin typeface="Comic Sans MS" pitchFamily="66" charset="0"/>
              </a:rPr>
              <a:t>∩ B ∩ C </a:t>
            </a:r>
          </a:p>
          <a:p>
            <a:pPr>
              <a:lnSpc>
                <a:spcPct val="90000"/>
              </a:lnSpc>
              <a:spcBef>
                <a:spcPct val="20000"/>
              </a:spcBef>
              <a:buClr>
                <a:srgbClr val="CC3300"/>
              </a:buClr>
              <a:buFont typeface="Wingdings" pitchFamily="2" charset="2"/>
              <a:buNone/>
              <a:defRPr/>
            </a:pPr>
            <a:r>
              <a:rPr lang="en-US" sz="2400" b="1">
                <a:effectLst>
                  <a:outerShdw blurRad="38100" dist="38100" dir="2700000" algn="tl">
                    <a:srgbClr val="000000"/>
                  </a:outerShdw>
                </a:effectLst>
                <a:latin typeface="Comic Sans MS" pitchFamily="66" charset="0"/>
              </a:rPr>
              <a:t>The set contains those elements that are in all of A, B, and C.</a:t>
            </a:r>
          </a:p>
          <a:p>
            <a:pPr>
              <a:spcBef>
                <a:spcPct val="20000"/>
              </a:spcBef>
              <a:buClr>
                <a:srgbClr val="CC3300"/>
              </a:buClr>
              <a:buFont typeface="Wingdings" pitchFamily="2" charset="2"/>
              <a:buNone/>
              <a:defRPr/>
            </a:pPr>
            <a:endParaRPr lang="en-US" sz="2400" b="1">
              <a:effectLst>
                <a:outerShdw blurRad="38100" dist="38100" dir="2700000" algn="tl">
                  <a:srgbClr val="000000"/>
                </a:outerShdw>
              </a:effectLst>
              <a:latin typeface="Comic Sans MS" pitchFamily="66" charset="0"/>
            </a:endParaRPr>
          </a:p>
          <a:p>
            <a:pPr>
              <a:spcBef>
                <a:spcPct val="20000"/>
              </a:spcBef>
              <a:buClr>
                <a:srgbClr val="CC3300"/>
              </a:buClr>
              <a:buFont typeface="Wingdings" pitchFamily="2" charset="2"/>
              <a:buNone/>
              <a:defRPr/>
            </a:pPr>
            <a:endParaRPr lang="en-US" sz="2400" b="1">
              <a:effectLst>
                <a:outerShdw blurRad="38100" dist="38100" dir="2700000" algn="tl">
                  <a:srgbClr val="000000"/>
                </a:outerShdw>
              </a:effectLst>
              <a:latin typeface="Comic Sans MS" pitchFamily="66" charset="0"/>
            </a:endParaRPr>
          </a:p>
          <a:p>
            <a:pPr>
              <a:spcBef>
                <a:spcPct val="20000"/>
              </a:spcBef>
              <a:buClr>
                <a:srgbClr val="CC3300"/>
              </a:buClr>
              <a:buFont typeface="Wingdings" pitchFamily="2" charset="2"/>
              <a:buNone/>
              <a:defRPr/>
            </a:pPr>
            <a:endParaRPr lang="en-US" sz="2400" b="1">
              <a:latin typeface="Comic Sans MS" pitchFamily="66" charset="0"/>
            </a:endParaRPr>
          </a:p>
          <a:p>
            <a:pPr>
              <a:spcBef>
                <a:spcPct val="20000"/>
              </a:spcBef>
              <a:buClr>
                <a:srgbClr val="CC3300"/>
              </a:buClr>
              <a:buFont typeface="Wingdings" pitchFamily="2" charset="2"/>
              <a:buNone/>
              <a:defRPr/>
            </a:pPr>
            <a:endParaRPr lang="en-US" sz="2400" b="1">
              <a:latin typeface="Comic Sans MS" pitchFamily="66" charset="0"/>
            </a:endParaRPr>
          </a:p>
          <a:p>
            <a:pPr>
              <a:spcBef>
                <a:spcPct val="20000"/>
              </a:spcBef>
              <a:buClr>
                <a:srgbClr val="CC3300"/>
              </a:buClr>
              <a:buFont typeface="Wingdings" pitchFamily="2" charset="2"/>
              <a:buNone/>
              <a:defRPr/>
            </a:pPr>
            <a:endParaRPr lang="en-US" sz="2400" b="1">
              <a:latin typeface="Comic Sans MS" pitchFamily="66" charset="0"/>
            </a:endParaRPr>
          </a:p>
          <a:p>
            <a:pPr>
              <a:spcBef>
                <a:spcPct val="20000"/>
              </a:spcBef>
              <a:buClr>
                <a:srgbClr val="CC3300"/>
              </a:buClr>
              <a:buFont typeface="Wingdings" pitchFamily="2" charset="2"/>
              <a:buNone/>
              <a:defRPr/>
            </a:pPr>
            <a:endParaRPr lang="en-US" sz="2400" b="1">
              <a:latin typeface="Comic Sans MS" pitchFamily="66" charset="0"/>
            </a:endParaRPr>
          </a:p>
          <a:p>
            <a:pPr>
              <a:spcBef>
                <a:spcPct val="20000"/>
              </a:spcBef>
              <a:buClr>
                <a:srgbClr val="CC3300"/>
              </a:buClr>
              <a:buFont typeface="Wingdings" pitchFamily="2" charset="2"/>
              <a:buNone/>
              <a:defRPr/>
            </a:pPr>
            <a:endParaRPr lang="en-US" sz="2400" b="1">
              <a:latin typeface="Comic Sans MS" pitchFamily="66" charset="0"/>
            </a:endParaRPr>
          </a:p>
          <a:p>
            <a:pPr>
              <a:spcBef>
                <a:spcPct val="20000"/>
              </a:spcBef>
              <a:buClr>
                <a:srgbClr val="CC3300"/>
              </a:buClr>
              <a:buFont typeface="Wingdings" pitchFamily="2" charset="2"/>
              <a:buNone/>
              <a:defRPr/>
            </a:pPr>
            <a:endParaRPr lang="en-US" sz="2400" b="1">
              <a:latin typeface="Comic Sans MS" pitchFamily="66" charset="0"/>
            </a:endParaRPr>
          </a:p>
          <a:p>
            <a:pPr>
              <a:spcBef>
                <a:spcPct val="20000"/>
              </a:spcBef>
              <a:buClr>
                <a:srgbClr val="CC3300"/>
              </a:buClr>
              <a:buFont typeface="Wingdings" pitchFamily="2" charset="2"/>
              <a:buNone/>
              <a:defRPr/>
            </a:pPr>
            <a:r>
              <a:rPr lang="en-US" sz="2400" b="1">
                <a:effectLst>
                  <a:outerShdw blurRad="38100" dist="38100" dir="2700000" algn="tl">
                    <a:srgbClr val="000000"/>
                  </a:outerShdw>
                </a:effectLst>
                <a:latin typeface="Comic Sans MS" pitchFamily="66" charset="0"/>
              </a:rPr>
              <a:t>                 </a:t>
            </a:r>
          </a:p>
          <a:p>
            <a:pPr>
              <a:spcBef>
                <a:spcPct val="20000"/>
              </a:spcBef>
              <a:buClr>
                <a:srgbClr val="CC3300"/>
              </a:buClr>
              <a:buFont typeface="Wingdings" pitchFamily="2" charset="2"/>
              <a:buNone/>
              <a:defRPr/>
            </a:pPr>
            <a:r>
              <a:rPr lang="en-US" sz="2400" b="1">
                <a:effectLst>
                  <a:outerShdw blurRad="38100" dist="38100" dir="2700000" algn="tl">
                    <a:srgbClr val="000000"/>
                  </a:outerShdw>
                </a:effectLst>
                <a:latin typeface="Comic Sans MS" pitchFamily="66" charset="0"/>
              </a:rPr>
              <a:t>                A ∩ B ∩ C is shaded</a:t>
            </a:r>
          </a:p>
        </p:txBody>
      </p:sp>
      <p:pic>
        <p:nvPicPr>
          <p:cNvPr id="61445" name="Picture 4"/>
          <p:cNvPicPr>
            <a:picLocks noChangeAspect="1" noChangeArrowheads="1"/>
          </p:cNvPicPr>
          <p:nvPr/>
        </p:nvPicPr>
        <p:blipFill>
          <a:blip r:embed="rId2" cstate="print"/>
          <a:srcRect/>
          <a:stretch>
            <a:fillRect/>
          </a:stretch>
        </p:blipFill>
        <p:spPr bwMode="auto">
          <a:xfrm>
            <a:off x="1981200" y="2362200"/>
            <a:ext cx="4360863" cy="3273425"/>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2"/>
          <p:cNvSpPr>
            <a:spLocks noGrp="1"/>
          </p:cNvSpPr>
          <p:nvPr>
            <p:ph type="sldNum" sz="quarter" idx="11"/>
          </p:nvPr>
        </p:nvSpPr>
        <p:spPr/>
        <p:txBody>
          <a:bodyPr/>
          <a:lstStyle/>
          <a:p>
            <a:pPr>
              <a:defRPr/>
            </a:pPr>
            <a:fld id="{9A2B0278-0987-4B18-BB2D-3001C2AD86D3}" type="slidenum">
              <a:rPr lang="en-US"/>
              <a:pPr>
                <a:defRPr/>
              </a:pPr>
              <a:t>39</a:t>
            </a:fld>
            <a:endParaRPr lang="en-US"/>
          </a:p>
        </p:txBody>
      </p:sp>
      <p:sp>
        <p:nvSpPr>
          <p:cNvPr id="201730" name="Text Box 2"/>
          <p:cNvSpPr txBox="1">
            <a:spLocks noChangeArrowheads="1"/>
          </p:cNvSpPr>
          <p:nvPr/>
        </p:nvSpPr>
        <p:spPr bwMode="auto">
          <a:xfrm>
            <a:off x="90488" y="152400"/>
            <a:ext cx="8961437" cy="579438"/>
          </a:xfrm>
          <a:prstGeom prst="rect">
            <a:avLst/>
          </a:prstGeom>
          <a:noFill/>
          <a:ln w="9525">
            <a:noFill/>
            <a:miter lim="800000"/>
            <a:headEnd/>
            <a:tailEnd/>
          </a:ln>
          <a:effectLst/>
        </p:spPr>
        <p:txBody>
          <a:bodyPr>
            <a:spAutoFit/>
          </a:bodyPr>
          <a:lstStyle/>
          <a:p>
            <a:pPr>
              <a:spcBef>
                <a:spcPct val="50000"/>
              </a:spcBef>
              <a:buClr>
                <a:srgbClr val="FF0000"/>
              </a:buClr>
              <a:buFont typeface="Wingdings" pitchFamily="2" charset="2"/>
              <a:buNone/>
              <a:defRPr/>
            </a:pPr>
            <a:r>
              <a:rPr lang="en-US" sz="3200" b="1">
                <a:solidFill>
                  <a:schemeClr val="tx2"/>
                </a:solidFill>
                <a:effectLst>
                  <a:outerShdw blurRad="38100" dist="38100" dir="2700000" algn="tl">
                    <a:srgbClr val="000000"/>
                  </a:outerShdw>
                </a:effectLst>
                <a:latin typeface="Comic Sans MS" pitchFamily="66" charset="0"/>
              </a:rPr>
              <a:t>Generalized Unions and Intersections</a:t>
            </a:r>
          </a:p>
        </p:txBody>
      </p:sp>
      <p:sp>
        <p:nvSpPr>
          <p:cNvPr id="201731" name="Text Box 3"/>
          <p:cNvSpPr txBox="1">
            <a:spLocks noChangeArrowheads="1"/>
          </p:cNvSpPr>
          <p:nvPr/>
        </p:nvSpPr>
        <p:spPr bwMode="auto">
          <a:xfrm>
            <a:off x="342900" y="838200"/>
            <a:ext cx="8458200" cy="5588000"/>
          </a:xfrm>
          <a:prstGeom prst="rect">
            <a:avLst/>
          </a:prstGeom>
          <a:noFill/>
          <a:ln w="9525">
            <a:noFill/>
            <a:miter lim="800000"/>
            <a:headEnd/>
            <a:tailEnd/>
          </a:ln>
          <a:effectLst/>
        </p:spPr>
        <p:txBody>
          <a:bodyPr>
            <a:spAutoFit/>
          </a:bodyPr>
          <a:lstStyle/>
          <a:p>
            <a:pPr>
              <a:lnSpc>
                <a:spcPct val="90000"/>
              </a:lnSpc>
              <a:spcBef>
                <a:spcPct val="20000"/>
              </a:spcBef>
              <a:buClr>
                <a:srgbClr val="CC3300"/>
              </a:buClr>
              <a:buFont typeface="Wingdings" pitchFamily="2" charset="2"/>
              <a:buNone/>
              <a:defRPr/>
            </a:pPr>
            <a:r>
              <a:rPr lang="en-US" sz="2800" b="1">
                <a:latin typeface="Comic Sans MS" pitchFamily="66" charset="0"/>
              </a:rPr>
              <a:t> </a:t>
            </a:r>
            <a:r>
              <a:rPr lang="en-US" sz="2800" b="1" u="sng">
                <a:solidFill>
                  <a:srgbClr val="FF0066"/>
                </a:solidFill>
                <a:latin typeface="Comic Sans MS" pitchFamily="66" charset="0"/>
              </a:rPr>
              <a:t>Example</a:t>
            </a:r>
            <a:endParaRPr lang="en-US" sz="2400" b="1" u="sng">
              <a:solidFill>
                <a:srgbClr val="FF0066"/>
              </a:solidFill>
              <a:effectLst>
                <a:outerShdw blurRad="38100" dist="38100" dir="2700000" algn="tl">
                  <a:srgbClr val="000000"/>
                </a:outerShdw>
              </a:effectLst>
              <a:latin typeface="Comic Sans MS" pitchFamily="66" charset="0"/>
            </a:endParaRPr>
          </a:p>
          <a:p>
            <a:pPr>
              <a:spcBef>
                <a:spcPct val="20000"/>
              </a:spcBef>
              <a:buClr>
                <a:srgbClr val="CC3300"/>
              </a:buClr>
              <a:buFont typeface="Wingdings" pitchFamily="2" charset="2"/>
              <a:buNone/>
              <a:defRPr/>
            </a:pPr>
            <a:r>
              <a:rPr lang="en-US" sz="2400" b="1">
                <a:effectLst>
                  <a:outerShdw blurRad="38100" dist="38100" dir="2700000" algn="tl">
                    <a:srgbClr val="000000"/>
                  </a:outerShdw>
                </a:effectLst>
                <a:latin typeface="Comic Sans MS" pitchFamily="66" charset="0"/>
              </a:rPr>
              <a:t>Let A = {0, 2, 4, 6, 8}, B = {0, 1, 2, 3, 4}, and </a:t>
            </a:r>
          </a:p>
          <a:p>
            <a:pPr>
              <a:spcBef>
                <a:spcPct val="20000"/>
              </a:spcBef>
              <a:buClr>
                <a:srgbClr val="CC3300"/>
              </a:buClr>
              <a:buFont typeface="Wingdings" pitchFamily="2" charset="2"/>
              <a:buNone/>
              <a:defRPr/>
            </a:pPr>
            <a:r>
              <a:rPr lang="en-US" sz="2400" b="1">
                <a:effectLst>
                  <a:outerShdw blurRad="38100" dist="38100" dir="2700000" algn="tl">
                    <a:srgbClr val="000000"/>
                  </a:outerShdw>
                </a:effectLst>
                <a:latin typeface="Comic Sans MS" pitchFamily="66" charset="0"/>
              </a:rPr>
              <a:t>C = {0, 3, 6, 9}. What are A∪B∪C and A∩B∩C ?</a:t>
            </a:r>
          </a:p>
          <a:p>
            <a:pPr>
              <a:spcBef>
                <a:spcPct val="20000"/>
              </a:spcBef>
              <a:buClr>
                <a:srgbClr val="CC3300"/>
              </a:buClr>
              <a:buFont typeface="Wingdings" pitchFamily="2" charset="2"/>
              <a:buNone/>
              <a:defRPr/>
            </a:pPr>
            <a:endParaRPr lang="en-US" sz="2400" b="1">
              <a:effectLst>
                <a:outerShdw blurRad="38100" dist="38100" dir="2700000" algn="tl">
                  <a:srgbClr val="000000"/>
                </a:outerShdw>
              </a:effectLst>
              <a:latin typeface="Comic Sans MS" pitchFamily="66" charset="0"/>
            </a:endParaRPr>
          </a:p>
          <a:p>
            <a:pPr>
              <a:spcBef>
                <a:spcPct val="20000"/>
              </a:spcBef>
              <a:buClr>
                <a:srgbClr val="CC3300"/>
              </a:buClr>
              <a:buFont typeface="Wingdings" pitchFamily="2" charset="2"/>
              <a:buNone/>
              <a:defRPr/>
            </a:pPr>
            <a:r>
              <a:rPr lang="en-US" sz="2400" b="1">
                <a:effectLst>
                  <a:outerShdw blurRad="38100" dist="38100" dir="2700000" algn="tl">
                    <a:srgbClr val="000000"/>
                  </a:outerShdw>
                </a:effectLst>
                <a:latin typeface="Comic Sans MS" pitchFamily="66" charset="0"/>
              </a:rPr>
              <a:t>The set A∪B∪C contains those elements in at least one of A, B, and C. Hence,</a:t>
            </a:r>
          </a:p>
          <a:p>
            <a:pPr>
              <a:spcBef>
                <a:spcPct val="20000"/>
              </a:spcBef>
              <a:buClr>
                <a:srgbClr val="CC3300"/>
              </a:buClr>
              <a:buFont typeface="Wingdings" pitchFamily="2" charset="2"/>
              <a:buNone/>
              <a:defRPr/>
            </a:pPr>
            <a:r>
              <a:rPr lang="en-US" sz="2400" b="1">
                <a:solidFill>
                  <a:srgbClr val="FF0066"/>
                </a:solidFill>
                <a:effectLst>
                  <a:outerShdw blurRad="38100" dist="38100" dir="2700000" algn="tl">
                    <a:srgbClr val="000000"/>
                  </a:outerShdw>
                </a:effectLst>
                <a:latin typeface="Comic Sans MS" pitchFamily="66" charset="0"/>
              </a:rPr>
              <a:t>A∪B∪C</a:t>
            </a:r>
            <a:r>
              <a:rPr lang="en-US" sz="2400" b="1">
                <a:effectLst>
                  <a:outerShdw blurRad="38100" dist="38100" dir="2700000" algn="tl">
                    <a:srgbClr val="000000"/>
                  </a:outerShdw>
                </a:effectLst>
                <a:latin typeface="Comic Sans MS" pitchFamily="66" charset="0"/>
              </a:rPr>
              <a:t> = {0, 1, 2, 3, 4, 6, 8, 9}.</a:t>
            </a:r>
          </a:p>
          <a:p>
            <a:pPr>
              <a:spcBef>
                <a:spcPct val="20000"/>
              </a:spcBef>
              <a:buClr>
                <a:srgbClr val="CC3300"/>
              </a:buClr>
              <a:buFont typeface="Wingdings" pitchFamily="2" charset="2"/>
              <a:buNone/>
              <a:defRPr/>
            </a:pPr>
            <a:endParaRPr lang="en-US" sz="2400" b="1">
              <a:effectLst>
                <a:outerShdw blurRad="38100" dist="38100" dir="2700000" algn="tl">
                  <a:srgbClr val="000000"/>
                </a:outerShdw>
              </a:effectLst>
              <a:latin typeface="Comic Sans MS" pitchFamily="66" charset="0"/>
            </a:endParaRPr>
          </a:p>
          <a:p>
            <a:pPr>
              <a:spcBef>
                <a:spcPct val="20000"/>
              </a:spcBef>
              <a:buClr>
                <a:srgbClr val="CC3300"/>
              </a:buClr>
              <a:buFont typeface="Wingdings" pitchFamily="2" charset="2"/>
              <a:buNone/>
              <a:defRPr/>
            </a:pPr>
            <a:r>
              <a:rPr lang="en-US" sz="2400" b="1">
                <a:effectLst>
                  <a:outerShdw blurRad="38100" dist="38100" dir="2700000" algn="tl">
                    <a:srgbClr val="000000"/>
                  </a:outerShdw>
                </a:effectLst>
                <a:latin typeface="Comic Sans MS" pitchFamily="66" charset="0"/>
              </a:rPr>
              <a:t>The set A∩B∩C contains those elements in all three of A, B, and C. Thus,</a:t>
            </a:r>
          </a:p>
          <a:p>
            <a:pPr>
              <a:spcBef>
                <a:spcPct val="20000"/>
              </a:spcBef>
              <a:buClr>
                <a:srgbClr val="CC3300"/>
              </a:buClr>
              <a:buFont typeface="Wingdings" pitchFamily="2" charset="2"/>
              <a:buNone/>
              <a:defRPr/>
            </a:pPr>
            <a:r>
              <a:rPr lang="en-US" sz="2400" b="1">
                <a:solidFill>
                  <a:srgbClr val="FF0066"/>
                </a:solidFill>
                <a:effectLst>
                  <a:outerShdw blurRad="38100" dist="38100" dir="2700000" algn="tl">
                    <a:srgbClr val="000000"/>
                  </a:outerShdw>
                </a:effectLst>
                <a:latin typeface="Comic Sans MS" pitchFamily="66" charset="0"/>
              </a:rPr>
              <a:t>A∩B∩C</a:t>
            </a:r>
            <a:r>
              <a:rPr lang="en-US" sz="2400" b="1">
                <a:effectLst>
                  <a:outerShdw blurRad="38100" dist="38100" dir="2700000" algn="tl">
                    <a:srgbClr val="000000"/>
                  </a:outerShdw>
                </a:effectLst>
                <a:latin typeface="Comic Sans MS" pitchFamily="66" charset="0"/>
              </a:rPr>
              <a:t> = {0}.</a:t>
            </a:r>
          </a:p>
          <a:p>
            <a:pPr>
              <a:spcBef>
                <a:spcPct val="20000"/>
              </a:spcBef>
              <a:buClr>
                <a:srgbClr val="CC3300"/>
              </a:buClr>
              <a:buFont typeface="Wingdings" pitchFamily="2" charset="2"/>
              <a:buNone/>
              <a:defRPr/>
            </a:pPr>
            <a:r>
              <a:rPr lang="en-US" sz="2400" b="1">
                <a:effectLst>
                  <a:outerShdw blurRad="38100" dist="38100" dir="2700000" algn="tl">
                    <a:srgbClr val="000000"/>
                  </a:outerShdw>
                </a:effectLst>
                <a:latin typeface="Comic Sans MS" pitchFamily="66" charset="0"/>
              </a:rPr>
              <a:t>               </a:t>
            </a:r>
          </a:p>
          <a:p>
            <a:pPr>
              <a:spcBef>
                <a:spcPct val="20000"/>
              </a:spcBef>
              <a:buClr>
                <a:srgbClr val="CC3300"/>
              </a:buClr>
              <a:buFont typeface="Wingdings" pitchFamily="2" charset="2"/>
              <a:buNone/>
              <a:defRPr/>
            </a:pPr>
            <a:r>
              <a:rPr lang="en-US" sz="2400" b="1">
                <a:effectLst>
                  <a:outerShdw blurRad="38100" dist="38100" dir="2700000" algn="tl">
                    <a:srgbClr val="000000"/>
                  </a:outerShdw>
                </a:effectLst>
                <a:latin typeface="Comic Sans MS" pitchFamily="66" charset="0"/>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Summary</a:t>
            </a:r>
            <a:endParaRPr lang="en-US" dirty="0"/>
          </a:p>
        </p:txBody>
      </p:sp>
      <p:sp>
        <p:nvSpPr>
          <p:cNvPr id="3" name="Content Placeholder 2"/>
          <p:cNvSpPr>
            <a:spLocks noGrp="1"/>
          </p:cNvSpPr>
          <p:nvPr>
            <p:ph idx="1"/>
          </p:nvPr>
        </p:nvSpPr>
        <p:spPr/>
        <p:txBody>
          <a:bodyPr>
            <a:normAutofit lnSpcReduction="10000"/>
          </a:bodyPr>
          <a:lstStyle/>
          <a:p>
            <a:r>
              <a:rPr lang="en-US" dirty="0" smtClean="0"/>
              <a:t>Definition of sets</a:t>
            </a:r>
          </a:p>
          <a:p>
            <a:r>
              <a:rPr lang="en-US" dirty="0" smtClean="0"/>
              <a:t>Describing Sets</a:t>
            </a:r>
          </a:p>
          <a:p>
            <a:pPr lvl="1"/>
            <a:r>
              <a:rPr lang="en-US" dirty="0" smtClean="0"/>
              <a:t>Roster Method</a:t>
            </a:r>
          </a:p>
          <a:p>
            <a:pPr lvl="1"/>
            <a:r>
              <a:rPr lang="en-US" dirty="0" smtClean="0"/>
              <a:t>Set-Builder Notation</a:t>
            </a:r>
          </a:p>
          <a:p>
            <a:r>
              <a:rPr lang="en-US" dirty="0" smtClean="0"/>
              <a:t>Some Important Sets in Mathematics</a:t>
            </a:r>
          </a:p>
          <a:p>
            <a:r>
              <a:rPr lang="en-US" dirty="0" smtClean="0"/>
              <a:t>Empty Set and Universal Set</a:t>
            </a:r>
          </a:p>
          <a:p>
            <a:r>
              <a:rPr lang="en-US" dirty="0" smtClean="0"/>
              <a:t>Subsets and Set Equality</a:t>
            </a:r>
          </a:p>
          <a:p>
            <a:r>
              <a:rPr lang="en-US" dirty="0" smtClean="0"/>
              <a:t>Cardinality of Sets</a:t>
            </a:r>
          </a:p>
          <a:p>
            <a:r>
              <a:rPr lang="en-US" dirty="0" err="1" smtClean="0"/>
              <a:t>Tuples</a:t>
            </a:r>
            <a:endParaRPr lang="en-US" dirty="0" smtClean="0"/>
          </a:p>
          <a:p>
            <a:r>
              <a:rPr lang="en-US" dirty="0" smtClean="0"/>
              <a:t>Cartesian Product</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Questions</a:t>
            </a:r>
            <a:endParaRPr lang="en-US" dirty="0"/>
          </a:p>
        </p:txBody>
      </p:sp>
      <p:sp>
        <p:nvSpPr>
          <p:cNvPr id="3" name="Content Placeholder 2"/>
          <p:cNvSpPr>
            <a:spLocks noGrp="1"/>
          </p:cNvSpPr>
          <p:nvPr>
            <p:ph idx="1"/>
          </p:nvPr>
        </p:nvSpPr>
        <p:spPr/>
        <p:txBody>
          <a:bodyPr>
            <a:normAutofit/>
          </a:bodyPr>
          <a:lstStyle/>
          <a:p>
            <a:pPr>
              <a:buNone/>
            </a:pPr>
            <a:r>
              <a:rPr lang="en-US" sz="2000" b="1" dirty="0" smtClean="0"/>
              <a:t>Example</a:t>
            </a:r>
            <a:r>
              <a:rPr lang="en-US" sz="2000" dirty="0" smtClean="0"/>
              <a:t>: </a:t>
            </a:r>
            <a:r>
              <a:rPr lang="en-US" sz="2000" i="1" dirty="0" smtClean="0"/>
              <a:t>U</a:t>
            </a:r>
            <a:r>
              <a:rPr lang="en-US" sz="2000" dirty="0" smtClean="0"/>
              <a:t> = {</a:t>
            </a:r>
            <a:r>
              <a:rPr lang="en-US" sz="2000" dirty="0" smtClean="0">
                <a:latin typeface="Cambria Math" pitchFamily="18" charset="0"/>
                <a:ea typeface="Cambria Math" pitchFamily="18" charset="0"/>
              </a:rPr>
              <a:t>0,1,2,3,4,5</a:t>
            </a:r>
            <a:r>
              <a:rPr lang="en-US" sz="2000" dirty="0" smtClean="0"/>
              <a:t>,</a:t>
            </a:r>
            <a:r>
              <a:rPr lang="en-US" sz="2000" dirty="0" smtClean="0">
                <a:latin typeface="Cambria Math" pitchFamily="18" charset="0"/>
                <a:ea typeface="Cambria Math" pitchFamily="18" charset="0"/>
              </a:rPr>
              <a:t>6,7,8,9,10</a:t>
            </a:r>
            <a:r>
              <a:rPr lang="en-US" sz="2000" dirty="0" smtClean="0"/>
              <a:t>}  </a:t>
            </a:r>
            <a:r>
              <a:rPr lang="en-US" sz="2000" i="1" dirty="0" smtClean="0"/>
              <a:t>A</a:t>
            </a:r>
            <a:r>
              <a:rPr lang="en-US" sz="2000" dirty="0" smtClean="0"/>
              <a:t> = {</a:t>
            </a:r>
            <a:r>
              <a:rPr lang="en-US" sz="2000" dirty="0" smtClean="0">
                <a:latin typeface="Cambria Math" pitchFamily="18" charset="0"/>
                <a:ea typeface="Cambria Math" pitchFamily="18" charset="0"/>
              </a:rPr>
              <a:t>1,2,3,4,5</a:t>
            </a:r>
            <a:r>
              <a:rPr lang="en-US" sz="2000" dirty="0" smtClean="0"/>
              <a:t>},    </a:t>
            </a:r>
            <a:r>
              <a:rPr lang="en-US" sz="2000" i="1" dirty="0" smtClean="0"/>
              <a:t>B</a:t>
            </a:r>
            <a:r>
              <a:rPr lang="en-US" sz="2000" dirty="0" smtClean="0"/>
              <a:t> ={</a:t>
            </a:r>
            <a:r>
              <a:rPr lang="en-US" sz="2000" dirty="0" smtClean="0">
                <a:latin typeface="Cambria Math" pitchFamily="18" charset="0"/>
                <a:ea typeface="Cambria Math" pitchFamily="18" charset="0"/>
              </a:rPr>
              <a:t>4,5,6,7,8</a:t>
            </a:r>
            <a:r>
              <a:rPr lang="en-US" sz="2000" dirty="0" smtClean="0"/>
              <a:t>}</a:t>
            </a:r>
          </a:p>
          <a:p>
            <a:pPr marL="736092" lvl="1" indent="-342900">
              <a:buFont typeface="+mj-lt"/>
              <a:buAutoNum type="arabicPeriod"/>
            </a:pPr>
            <a:r>
              <a:rPr lang="en-US" sz="1600" i="1" dirty="0" smtClean="0">
                <a:ea typeface="Cambria Math" pitchFamily="18" charset="0"/>
              </a:rPr>
              <a:t>A</a:t>
            </a:r>
            <a:r>
              <a:rPr lang="en-US" sz="1600" b="1" dirty="0" smtClean="0">
                <a:latin typeface="Cambria Math" pitchFamily="18" charset="0"/>
                <a:ea typeface="Cambria Math" pitchFamily="18" charset="0"/>
              </a:rPr>
              <a:t> </a:t>
            </a:r>
            <a:r>
              <a:rPr lang="en-US" sz="1600" dirty="0" smtClean="0">
                <a:latin typeface="Cambria Math"/>
                <a:ea typeface="Cambria Math"/>
              </a:rPr>
              <a:t>∪ </a:t>
            </a:r>
            <a:r>
              <a:rPr lang="en-US" sz="1600" i="1" dirty="0" smtClean="0">
                <a:ea typeface="Cambria Math"/>
              </a:rPr>
              <a:t>B</a:t>
            </a:r>
            <a:r>
              <a:rPr lang="en-US" sz="1600" b="1" dirty="0" smtClean="0">
                <a:latin typeface="Cambria Math"/>
                <a:ea typeface="Cambria Math"/>
              </a:rPr>
              <a:t>             </a:t>
            </a:r>
          </a:p>
          <a:p>
            <a:pPr marL="1010412" lvl="2" indent="-342900">
              <a:buNone/>
            </a:pPr>
            <a:r>
              <a:rPr lang="en-US" sz="1600" b="1" dirty="0" smtClean="0">
                <a:latin typeface="Cambria Math"/>
                <a:ea typeface="Cambria Math"/>
              </a:rPr>
              <a:t> </a:t>
            </a:r>
            <a:r>
              <a:rPr lang="en-US" sz="1600" b="1" dirty="0" smtClean="0">
                <a:ea typeface="Cambria Math"/>
              </a:rPr>
              <a:t>Solution:</a:t>
            </a:r>
            <a:r>
              <a:rPr lang="en-US" sz="1600" b="1" dirty="0" smtClean="0">
                <a:latin typeface="Cambria Math"/>
                <a:ea typeface="Cambria Math"/>
              </a:rPr>
              <a:t> </a:t>
            </a:r>
            <a:r>
              <a:rPr lang="en-US" sz="1600" dirty="0" smtClean="0"/>
              <a:t>{</a:t>
            </a:r>
            <a:r>
              <a:rPr lang="en-US" sz="1600" dirty="0" smtClean="0">
                <a:latin typeface="Cambria Math" pitchFamily="18" charset="0"/>
                <a:ea typeface="Cambria Math" pitchFamily="18" charset="0"/>
              </a:rPr>
              <a:t>1,2,3,4,5</a:t>
            </a:r>
            <a:r>
              <a:rPr lang="en-US" sz="1600" dirty="0" smtClean="0"/>
              <a:t>,</a:t>
            </a:r>
            <a:r>
              <a:rPr lang="en-US" sz="1600" dirty="0" smtClean="0">
                <a:latin typeface="Cambria Math" pitchFamily="18" charset="0"/>
                <a:ea typeface="Cambria Math" pitchFamily="18" charset="0"/>
              </a:rPr>
              <a:t>6,7,8</a:t>
            </a:r>
            <a:r>
              <a:rPr lang="en-US" sz="1600" dirty="0" smtClean="0"/>
              <a:t>}</a:t>
            </a:r>
            <a:r>
              <a:rPr lang="en-US" sz="1600" b="1" dirty="0" smtClean="0">
                <a:latin typeface="Cambria Math"/>
                <a:ea typeface="Cambria Math"/>
              </a:rPr>
              <a:t>     </a:t>
            </a:r>
          </a:p>
          <a:p>
            <a:pPr marL="736092" lvl="1" indent="-342900">
              <a:buFont typeface="+mj-lt"/>
              <a:buAutoNum type="arabicPeriod"/>
            </a:pPr>
            <a:r>
              <a:rPr lang="en-US" sz="1600" i="1" dirty="0" smtClean="0">
                <a:ea typeface="Cambria Math" pitchFamily="18" charset="0"/>
              </a:rPr>
              <a:t>A</a:t>
            </a:r>
            <a:r>
              <a:rPr lang="en-US" sz="1600" b="1" dirty="0" smtClean="0">
                <a:latin typeface="Cambria Math" pitchFamily="18" charset="0"/>
                <a:ea typeface="Cambria Math" pitchFamily="18" charset="0"/>
              </a:rPr>
              <a:t> </a:t>
            </a:r>
            <a:r>
              <a:rPr lang="en-US" sz="1600" dirty="0" smtClean="0">
                <a:latin typeface="Cambria Math"/>
                <a:ea typeface="Cambria Math"/>
              </a:rPr>
              <a:t>∩ </a:t>
            </a:r>
            <a:r>
              <a:rPr lang="en-US" sz="1600" i="1" dirty="0" smtClean="0">
                <a:ea typeface="Cambria Math"/>
              </a:rPr>
              <a:t>B</a:t>
            </a:r>
            <a:r>
              <a:rPr lang="en-US" sz="1600" b="1" dirty="0" smtClean="0">
                <a:ea typeface="Cambria Math"/>
              </a:rPr>
              <a:t>            </a:t>
            </a:r>
          </a:p>
          <a:p>
            <a:pPr marL="1010412" lvl="2" indent="-342900">
              <a:buNone/>
            </a:pPr>
            <a:r>
              <a:rPr lang="en-US" sz="1600" b="1" dirty="0" smtClean="0">
                <a:ea typeface="Cambria Math"/>
              </a:rPr>
              <a:t> Solution:</a:t>
            </a:r>
            <a:r>
              <a:rPr lang="en-US" sz="1600" b="1" dirty="0" smtClean="0">
                <a:latin typeface="Cambria Math"/>
                <a:ea typeface="Cambria Math"/>
              </a:rPr>
              <a:t> </a:t>
            </a:r>
            <a:r>
              <a:rPr lang="en-US" sz="1600" dirty="0" smtClean="0"/>
              <a:t>{</a:t>
            </a:r>
            <a:r>
              <a:rPr lang="en-US" sz="1600" dirty="0" smtClean="0">
                <a:latin typeface="Cambria Math" pitchFamily="18" charset="0"/>
                <a:ea typeface="Cambria Math" pitchFamily="18" charset="0"/>
              </a:rPr>
              <a:t>4,5</a:t>
            </a:r>
            <a:r>
              <a:rPr lang="en-US" sz="1600" dirty="0" smtClean="0"/>
              <a:t>}</a:t>
            </a:r>
            <a:r>
              <a:rPr lang="en-US" sz="1600" b="1" dirty="0" smtClean="0">
                <a:latin typeface="Cambria Math"/>
                <a:ea typeface="Cambria Math"/>
              </a:rPr>
              <a:t> </a:t>
            </a:r>
          </a:p>
          <a:p>
            <a:pPr marL="736092" lvl="1" indent="-342900">
              <a:buFont typeface="+mj-lt"/>
              <a:buAutoNum type="arabicPeriod"/>
            </a:pPr>
            <a:r>
              <a:rPr lang="en-US" sz="1600" i="1" dirty="0" smtClean="0">
                <a:ea typeface="Cambria Math" pitchFamily="18" charset="0"/>
              </a:rPr>
              <a:t>Ā</a:t>
            </a:r>
            <a:r>
              <a:rPr lang="en-US" sz="1600" b="1" dirty="0" smtClean="0">
                <a:ea typeface="Cambria Math"/>
              </a:rPr>
              <a:t>                  </a:t>
            </a:r>
          </a:p>
          <a:p>
            <a:pPr marL="1010412" lvl="2" indent="-342900">
              <a:buNone/>
            </a:pPr>
            <a:r>
              <a:rPr lang="en-US" sz="1600" b="1" dirty="0" smtClean="0">
                <a:ea typeface="Cambria Math"/>
              </a:rPr>
              <a:t>  Solution:</a:t>
            </a:r>
            <a:r>
              <a:rPr lang="en-US" sz="1600" b="1" dirty="0" smtClean="0">
                <a:latin typeface="Cambria Math"/>
                <a:ea typeface="Cambria Math"/>
              </a:rPr>
              <a:t> </a:t>
            </a:r>
            <a:r>
              <a:rPr lang="en-US" sz="1600" dirty="0" smtClean="0"/>
              <a:t>{</a:t>
            </a:r>
            <a:r>
              <a:rPr lang="en-US" sz="1600" dirty="0" smtClean="0">
                <a:latin typeface="Cambria Math" pitchFamily="18" charset="0"/>
                <a:ea typeface="Cambria Math" pitchFamily="18" charset="0"/>
              </a:rPr>
              <a:t>0,6,7,8,9,10</a:t>
            </a:r>
            <a:r>
              <a:rPr lang="en-US" sz="1600" dirty="0" smtClean="0"/>
              <a:t>}</a:t>
            </a:r>
            <a:endParaRPr lang="en-US" sz="1600" b="1" dirty="0" smtClean="0">
              <a:latin typeface="Cambria Math" pitchFamily="18" charset="0"/>
              <a:ea typeface="Cambria Math" pitchFamily="18" charset="0"/>
            </a:endParaRPr>
          </a:p>
          <a:p>
            <a:pPr marL="736092" lvl="1" indent="-342900">
              <a:buFont typeface="+mj-lt"/>
              <a:buAutoNum type="arabicPeriod"/>
            </a:pPr>
            <a:r>
              <a:rPr lang="en-US" sz="1600" dirty="0" smtClean="0">
                <a:latin typeface="Cambria Math" pitchFamily="18" charset="0"/>
                <a:ea typeface="Cambria Math" pitchFamily="18" charset="0"/>
                <a:sym typeface="Symbol"/>
              </a:rPr>
              <a:t>                        </a:t>
            </a:r>
          </a:p>
          <a:p>
            <a:pPr marL="1010412" lvl="2" indent="-342900">
              <a:buNone/>
            </a:pPr>
            <a:r>
              <a:rPr lang="en-US" sz="1600" dirty="0" smtClean="0">
                <a:latin typeface="Cambria Math" pitchFamily="18" charset="0"/>
                <a:ea typeface="Cambria Math" pitchFamily="18" charset="0"/>
                <a:sym typeface="Symbol"/>
              </a:rPr>
              <a:t> </a:t>
            </a:r>
            <a:r>
              <a:rPr lang="en-US" sz="1600" b="1" dirty="0" smtClean="0">
                <a:ea typeface="Cambria Math"/>
              </a:rPr>
              <a:t>Solution:</a:t>
            </a:r>
            <a:r>
              <a:rPr lang="en-US" sz="1600" dirty="0" smtClean="0"/>
              <a:t> {</a:t>
            </a:r>
            <a:r>
              <a:rPr lang="en-US" sz="1600" dirty="0" smtClean="0">
                <a:latin typeface="Cambria Math" pitchFamily="18" charset="0"/>
                <a:ea typeface="Cambria Math" pitchFamily="18" charset="0"/>
              </a:rPr>
              <a:t>0,1,2,3,9,10</a:t>
            </a:r>
            <a:r>
              <a:rPr lang="en-US" sz="1600" dirty="0" smtClean="0"/>
              <a:t>}</a:t>
            </a:r>
            <a:endParaRPr lang="en-US" sz="1600" dirty="0" smtClean="0">
              <a:latin typeface="Cambria Math" pitchFamily="18" charset="0"/>
              <a:ea typeface="Cambria Math" pitchFamily="18" charset="0"/>
              <a:sym typeface="Symbol"/>
            </a:endParaRPr>
          </a:p>
          <a:p>
            <a:pPr marL="736092" lvl="1" indent="-342900">
              <a:buFont typeface="+mj-lt"/>
              <a:buAutoNum type="arabicPeriod"/>
            </a:pPr>
            <a:r>
              <a:rPr lang="en-US" sz="1600" i="1" dirty="0" smtClean="0">
                <a:ea typeface="Cambria Math" pitchFamily="18" charset="0"/>
              </a:rPr>
              <a:t>A</a:t>
            </a:r>
            <a:r>
              <a:rPr lang="en-US" sz="1600" b="1" dirty="0" smtClean="0">
                <a:latin typeface="Cambria Math" pitchFamily="18" charset="0"/>
                <a:ea typeface="Cambria Math" pitchFamily="18" charset="0"/>
              </a:rPr>
              <a:t> – </a:t>
            </a:r>
            <a:r>
              <a:rPr lang="en-US" sz="1600" i="1" dirty="0" smtClean="0">
                <a:ea typeface="Cambria Math" pitchFamily="18" charset="0"/>
              </a:rPr>
              <a:t>B</a:t>
            </a:r>
            <a:r>
              <a:rPr lang="en-US" sz="1600" b="1" dirty="0" smtClean="0">
                <a:ea typeface="Cambria Math"/>
              </a:rPr>
              <a:t>            </a:t>
            </a:r>
          </a:p>
          <a:p>
            <a:pPr marL="1010412" lvl="2" indent="-342900">
              <a:buNone/>
            </a:pPr>
            <a:r>
              <a:rPr lang="en-US" sz="1600" b="1" dirty="0" smtClean="0">
                <a:ea typeface="Cambria Math"/>
              </a:rPr>
              <a:t>  Solution:</a:t>
            </a:r>
            <a:r>
              <a:rPr lang="en-US" sz="1600" b="1" dirty="0" smtClean="0">
                <a:latin typeface="Cambria Math"/>
                <a:ea typeface="Cambria Math"/>
              </a:rPr>
              <a:t> </a:t>
            </a:r>
            <a:r>
              <a:rPr lang="en-US" sz="1600" dirty="0" smtClean="0"/>
              <a:t>{</a:t>
            </a:r>
            <a:r>
              <a:rPr lang="en-US" sz="1600" dirty="0" smtClean="0">
                <a:latin typeface="Cambria Math" pitchFamily="18" charset="0"/>
                <a:ea typeface="Cambria Math" pitchFamily="18" charset="0"/>
              </a:rPr>
              <a:t>1,2,3</a:t>
            </a:r>
            <a:r>
              <a:rPr lang="en-US" sz="1600" dirty="0" smtClean="0"/>
              <a:t>} </a:t>
            </a:r>
            <a:endParaRPr lang="en-US" sz="1600" b="1" dirty="0" smtClean="0">
              <a:latin typeface="Cambria Math" pitchFamily="18" charset="0"/>
              <a:ea typeface="Cambria Math" pitchFamily="18" charset="0"/>
            </a:endParaRPr>
          </a:p>
          <a:p>
            <a:pPr marL="736092" lvl="1" indent="-342900">
              <a:buFont typeface="+mj-lt"/>
              <a:buAutoNum type="arabicPeriod"/>
            </a:pPr>
            <a:r>
              <a:rPr lang="en-US" sz="1600" i="1" dirty="0" smtClean="0">
                <a:ea typeface="Cambria Math" pitchFamily="18" charset="0"/>
              </a:rPr>
              <a:t>B</a:t>
            </a:r>
            <a:r>
              <a:rPr lang="en-US" sz="1600" b="1" dirty="0" smtClean="0">
                <a:latin typeface="Cambria Math" pitchFamily="18" charset="0"/>
                <a:ea typeface="Cambria Math" pitchFamily="18" charset="0"/>
              </a:rPr>
              <a:t> – </a:t>
            </a:r>
            <a:r>
              <a:rPr lang="en-US" sz="1600" i="1" dirty="0" smtClean="0">
                <a:ea typeface="Cambria Math" pitchFamily="18" charset="0"/>
              </a:rPr>
              <a:t>A</a:t>
            </a:r>
            <a:r>
              <a:rPr lang="en-US" sz="1600" b="1" dirty="0" smtClean="0">
                <a:latin typeface="Cambria Math" pitchFamily="18" charset="0"/>
                <a:ea typeface="Cambria Math" pitchFamily="18" charset="0"/>
              </a:rPr>
              <a:t>               </a:t>
            </a:r>
          </a:p>
          <a:p>
            <a:pPr marL="1010412" lvl="2" indent="-342900">
              <a:buNone/>
            </a:pPr>
            <a:r>
              <a:rPr lang="en-US" sz="1600" b="1" dirty="0" smtClean="0">
                <a:ea typeface="Cambria Math"/>
              </a:rPr>
              <a:t>Solution:</a:t>
            </a:r>
            <a:r>
              <a:rPr lang="en-US" sz="1600" b="1" dirty="0" smtClean="0">
                <a:latin typeface="Cambria Math" pitchFamily="18" charset="0"/>
                <a:ea typeface="Cambria Math" pitchFamily="18" charset="0"/>
              </a:rPr>
              <a:t> </a:t>
            </a:r>
            <a:r>
              <a:rPr lang="en-US" sz="1600" dirty="0" smtClean="0"/>
              <a:t>{</a:t>
            </a:r>
            <a:r>
              <a:rPr lang="en-US" sz="1600" dirty="0" smtClean="0">
                <a:latin typeface="Cambria Math" pitchFamily="18" charset="0"/>
                <a:ea typeface="Cambria Math" pitchFamily="18" charset="0"/>
              </a:rPr>
              <a:t>6,7,8</a:t>
            </a:r>
            <a:r>
              <a:rPr lang="en-US" sz="1600" dirty="0" smtClean="0"/>
              <a:t>} </a:t>
            </a:r>
            <a:r>
              <a:rPr lang="en-US" sz="1600" b="1" dirty="0" smtClean="0">
                <a:latin typeface="Cambria Math" pitchFamily="18" charset="0"/>
                <a:ea typeface="Cambria Math" pitchFamily="18" charset="0"/>
              </a:rPr>
              <a:t>			</a:t>
            </a:r>
          </a:p>
          <a:p>
            <a:pPr lvl="1"/>
            <a:endParaRPr lang="en-US" b="1" dirty="0" smtClean="0">
              <a:latin typeface="Cambria Math" pitchFamily="18" charset="0"/>
              <a:ea typeface="Cambria Math" pitchFamily="18" charset="0"/>
            </a:endParaRPr>
          </a:p>
          <a:p>
            <a:pPr lvl="1"/>
            <a:endParaRPr lang="en-US" b="1" dirty="0" smtClean="0">
              <a:latin typeface="Cambria Math"/>
              <a:ea typeface="Cambria Math"/>
            </a:endParaRPr>
          </a:p>
          <a:p>
            <a:pPr lvl="1"/>
            <a:endParaRPr lang="en-US" b="1" dirty="0" smtClean="0">
              <a:latin typeface="Cambria Math"/>
              <a:ea typeface="Cambria Math"/>
            </a:endParaRPr>
          </a:p>
          <a:p>
            <a:pPr lvl="1"/>
            <a:endParaRPr lang="en-US" dirty="0" smtClean="0"/>
          </a:p>
          <a:p>
            <a:pPr lvl="1">
              <a:buNone/>
            </a:pPr>
            <a:endParaRPr lang="en-US" dirty="0"/>
          </a:p>
        </p:txBody>
      </p:sp>
      <p:pic>
        <p:nvPicPr>
          <p:cNvPr id="7" name="Picture 6" descr="addin_tmp.png"/>
          <p:cNvPicPr>
            <a:picLocks noChangeAspect="1"/>
          </p:cNvPicPr>
          <p:nvPr>
            <p:custDataLst>
              <p:tags r:id="rId1"/>
            </p:custDataLst>
          </p:nvPr>
        </p:nvPicPr>
        <p:blipFill>
          <a:blip r:embed="rId3" cstate="print"/>
          <a:stretch>
            <a:fillRect/>
          </a:stretch>
        </p:blipFill>
        <p:spPr>
          <a:xfrm>
            <a:off x="1295400" y="4114800"/>
            <a:ext cx="128016" cy="15068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Symmetric Difference (</a:t>
            </a:r>
            <a:r>
              <a:rPr lang="en-US" i="1" dirty="0" smtClean="0"/>
              <a:t>optional</a:t>
            </a:r>
            <a:r>
              <a:rPr lang="en-US" dirty="0" smtClean="0"/>
              <a:t>)</a:t>
            </a:r>
            <a:endParaRPr lang="en-US" dirty="0"/>
          </a:p>
        </p:txBody>
      </p:sp>
      <p:sp>
        <p:nvSpPr>
          <p:cNvPr id="3" name="Content Placeholder 2"/>
          <p:cNvSpPr>
            <a:spLocks noGrp="1"/>
          </p:cNvSpPr>
          <p:nvPr>
            <p:ph idx="1"/>
          </p:nvPr>
        </p:nvSpPr>
        <p:spPr/>
        <p:txBody>
          <a:bodyPr/>
          <a:lstStyle/>
          <a:p>
            <a:pPr>
              <a:buNone/>
            </a:pPr>
            <a:r>
              <a:rPr lang="en-US" b="1" dirty="0" smtClean="0"/>
              <a:t> Definition</a:t>
            </a:r>
            <a:r>
              <a:rPr lang="en-US" dirty="0" smtClean="0"/>
              <a:t>: The </a:t>
            </a:r>
            <a:r>
              <a:rPr lang="en-US" i="1" dirty="0" smtClean="0"/>
              <a:t>symmetric difference </a:t>
            </a:r>
            <a:r>
              <a:rPr lang="en-US" dirty="0" smtClean="0"/>
              <a:t>of </a:t>
            </a:r>
            <a:r>
              <a:rPr lang="en-US" b="1" dirty="0" smtClean="0"/>
              <a:t>A</a:t>
            </a:r>
            <a:r>
              <a:rPr lang="en-US" dirty="0" smtClean="0"/>
              <a:t> and </a:t>
            </a:r>
            <a:r>
              <a:rPr lang="en-US" b="1" dirty="0" smtClean="0"/>
              <a:t>B</a:t>
            </a:r>
            <a:r>
              <a:rPr lang="en-US" dirty="0" smtClean="0"/>
              <a:t>, denoted by                   is the set</a:t>
            </a:r>
          </a:p>
          <a:p>
            <a:endParaRPr lang="en-US" dirty="0" smtClean="0"/>
          </a:p>
          <a:p>
            <a:pPr>
              <a:buNone/>
            </a:pPr>
            <a:r>
              <a:rPr lang="en-US" b="1" dirty="0" smtClean="0"/>
              <a:t> Example</a:t>
            </a:r>
            <a:r>
              <a:rPr lang="en-US" dirty="0" smtClean="0"/>
              <a:t>:</a:t>
            </a:r>
          </a:p>
          <a:p>
            <a:pPr lvl="1">
              <a:buNone/>
            </a:pPr>
            <a:r>
              <a:rPr lang="en-US" i="1" dirty="0" smtClean="0">
                <a:ea typeface="Cambria Math" pitchFamily="18" charset="0"/>
              </a:rPr>
              <a:t>U</a:t>
            </a:r>
            <a:r>
              <a:rPr lang="en-US" dirty="0" smtClean="0">
                <a:latin typeface="Cambria Math" pitchFamily="18" charset="0"/>
                <a:ea typeface="Cambria Math" pitchFamily="18" charset="0"/>
              </a:rPr>
              <a:t> = {0,1,2,3,4,5,6,7,8,9,10}  </a:t>
            </a:r>
          </a:p>
          <a:p>
            <a:pPr lvl="1">
              <a:buNone/>
            </a:pPr>
            <a:r>
              <a:rPr lang="en-US" i="1" dirty="0" smtClean="0">
                <a:ea typeface="Cambria Math" pitchFamily="18" charset="0"/>
              </a:rPr>
              <a:t>A</a:t>
            </a:r>
            <a:r>
              <a:rPr lang="en-US" dirty="0" smtClean="0">
                <a:ea typeface="Cambria Math" pitchFamily="18" charset="0"/>
              </a:rPr>
              <a:t> </a:t>
            </a:r>
            <a:r>
              <a:rPr lang="en-US" dirty="0" smtClean="0">
                <a:latin typeface="Cambria Math" pitchFamily="18" charset="0"/>
                <a:ea typeface="Cambria Math" pitchFamily="18" charset="0"/>
              </a:rPr>
              <a:t>= {1,2,3,4,5}   </a:t>
            </a:r>
            <a:r>
              <a:rPr lang="en-US" i="1" dirty="0" smtClean="0">
                <a:ea typeface="Cambria Math" pitchFamily="18" charset="0"/>
              </a:rPr>
              <a:t>B</a:t>
            </a:r>
            <a:r>
              <a:rPr lang="en-US" dirty="0" smtClean="0">
                <a:latin typeface="Cambria Math" pitchFamily="18" charset="0"/>
                <a:ea typeface="Cambria Math" pitchFamily="18" charset="0"/>
              </a:rPr>
              <a:t> ={4,5,6,7,8}</a:t>
            </a:r>
          </a:p>
          <a:p>
            <a:pPr lvl="1">
              <a:buNone/>
            </a:pPr>
            <a:r>
              <a:rPr lang="en-US" dirty="0" smtClean="0"/>
              <a:t>What is:</a:t>
            </a:r>
            <a:r>
              <a:rPr lang="en-US" b="1" dirty="0" smtClean="0">
                <a:latin typeface="Cambria Math" pitchFamily="18" charset="0"/>
                <a:ea typeface="Cambria Math" pitchFamily="18" charset="0"/>
              </a:rPr>
              <a:t>  </a:t>
            </a:r>
            <a:r>
              <a:rPr lang="en-US" dirty="0" smtClean="0">
                <a:latin typeface="Cambria Math" pitchFamily="18" charset="0"/>
                <a:ea typeface="Cambria Math" pitchFamily="18" charset="0"/>
              </a:rPr>
              <a:t> </a:t>
            </a:r>
          </a:p>
          <a:p>
            <a:pPr lvl="1"/>
            <a:r>
              <a:rPr lang="en-US" b="1" dirty="0" smtClean="0">
                <a:ea typeface="Cambria Math" pitchFamily="18" charset="0"/>
              </a:rPr>
              <a:t>Solution</a:t>
            </a:r>
            <a:r>
              <a:rPr lang="en-US" dirty="0" smtClean="0">
                <a:latin typeface="Cambria Math" pitchFamily="18" charset="0"/>
                <a:ea typeface="Cambria Math" pitchFamily="18" charset="0"/>
              </a:rPr>
              <a:t>: {1,2,3,6,7,8}</a:t>
            </a:r>
            <a:endParaRPr lang="en-US" dirty="0" smtClean="0"/>
          </a:p>
          <a:p>
            <a:pPr lvl="1">
              <a:buNone/>
            </a:pPr>
            <a:endParaRPr lang="en-US" dirty="0" smtClean="0"/>
          </a:p>
          <a:p>
            <a:pPr>
              <a:buNone/>
            </a:pPr>
            <a:endParaRPr lang="en-US" dirty="0"/>
          </a:p>
        </p:txBody>
      </p:sp>
      <p:pic>
        <p:nvPicPr>
          <p:cNvPr id="5" name="Picture 4" descr="addin_tmp.png"/>
          <p:cNvPicPr>
            <a:picLocks noChangeAspect="1"/>
          </p:cNvPicPr>
          <p:nvPr>
            <p:custDataLst>
              <p:tags r:id="rId1"/>
            </p:custDataLst>
          </p:nvPr>
        </p:nvPicPr>
        <p:blipFill>
          <a:blip r:embed="rId5" cstate="print"/>
          <a:stretch>
            <a:fillRect/>
          </a:stretch>
        </p:blipFill>
        <p:spPr>
          <a:xfrm>
            <a:off x="2286000" y="3048000"/>
            <a:ext cx="3051810" cy="382905"/>
          </a:xfrm>
          <a:prstGeom prst="rect">
            <a:avLst/>
          </a:prstGeom>
        </p:spPr>
      </p:pic>
      <p:pic>
        <p:nvPicPr>
          <p:cNvPr id="7" name="Picture 6" descr="addin_tmp.png"/>
          <p:cNvPicPr>
            <a:picLocks noChangeAspect="1"/>
          </p:cNvPicPr>
          <p:nvPr>
            <p:custDataLst>
              <p:tags r:id="rId2"/>
            </p:custDataLst>
          </p:nvPr>
        </p:nvPicPr>
        <p:blipFill>
          <a:blip r:embed="rId6" cstate="print"/>
          <a:stretch>
            <a:fillRect/>
          </a:stretch>
        </p:blipFill>
        <p:spPr>
          <a:xfrm>
            <a:off x="2590800" y="2438400"/>
            <a:ext cx="1025843" cy="308610"/>
          </a:xfrm>
          <a:prstGeom prst="rect">
            <a:avLst/>
          </a:prstGeom>
        </p:spPr>
      </p:pic>
      <p:pic>
        <p:nvPicPr>
          <p:cNvPr id="9" name="Picture 8" descr="addin_tmp.png"/>
          <p:cNvPicPr>
            <a:picLocks noChangeAspect="1"/>
          </p:cNvPicPr>
          <p:nvPr>
            <p:custDataLst>
              <p:tags r:id="rId3"/>
            </p:custDataLst>
          </p:nvPr>
        </p:nvPicPr>
        <p:blipFill>
          <a:blip r:embed="rId6" cstate="print"/>
          <a:stretch>
            <a:fillRect/>
          </a:stretch>
        </p:blipFill>
        <p:spPr>
          <a:xfrm>
            <a:off x="6172200" y="3657600"/>
            <a:ext cx="854869" cy="257175"/>
          </a:xfrm>
          <a:prstGeom prst="rect">
            <a:avLst/>
          </a:prstGeom>
        </p:spPr>
      </p:pic>
      <p:grpSp>
        <p:nvGrpSpPr>
          <p:cNvPr id="35" name="Group 34"/>
          <p:cNvGrpSpPr/>
          <p:nvPr/>
        </p:nvGrpSpPr>
        <p:grpSpPr>
          <a:xfrm>
            <a:off x="4953000" y="3581400"/>
            <a:ext cx="3493476" cy="2057400"/>
            <a:chOff x="4953000" y="3581400"/>
            <a:chExt cx="3493476" cy="2057400"/>
          </a:xfrm>
        </p:grpSpPr>
        <p:sp>
          <p:nvSpPr>
            <p:cNvPr id="10" name="Rectangle 9"/>
            <p:cNvSpPr/>
            <p:nvPr/>
          </p:nvSpPr>
          <p:spPr>
            <a:xfrm>
              <a:off x="4953000" y="3581400"/>
              <a:ext cx="3352800" cy="2057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5486399" y="4191001"/>
              <a:ext cx="1312985" cy="1303421"/>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6172199" y="4191001"/>
              <a:ext cx="1312985" cy="1303421"/>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7543799" y="4210725"/>
              <a:ext cx="902677" cy="369332"/>
            </a:xfrm>
            <a:prstGeom prst="rect">
              <a:avLst/>
            </a:prstGeom>
            <a:noFill/>
          </p:spPr>
          <p:txBody>
            <a:bodyPr wrap="square" rtlCol="0">
              <a:spAutoFit/>
            </a:bodyPr>
            <a:lstStyle/>
            <a:p>
              <a:r>
                <a:rPr lang="en-US" dirty="0" smtClean="0"/>
                <a:t>U</a:t>
              </a:r>
              <a:endParaRPr lang="en-US" dirty="0"/>
            </a:p>
          </p:txBody>
        </p:sp>
        <p:sp>
          <p:nvSpPr>
            <p:cNvPr id="14" name="TextBox 13"/>
            <p:cNvSpPr txBox="1"/>
            <p:nvPr/>
          </p:nvSpPr>
          <p:spPr>
            <a:xfrm>
              <a:off x="5562600" y="4643862"/>
              <a:ext cx="410308" cy="369332"/>
            </a:xfrm>
            <a:prstGeom prst="rect">
              <a:avLst/>
            </a:prstGeom>
            <a:noFill/>
          </p:spPr>
          <p:txBody>
            <a:bodyPr wrap="square" rtlCol="0">
              <a:spAutoFit/>
            </a:bodyPr>
            <a:lstStyle/>
            <a:p>
              <a:r>
                <a:rPr lang="en-US" dirty="0" smtClean="0"/>
                <a:t>A</a:t>
              </a:r>
              <a:endParaRPr lang="en-US" dirty="0"/>
            </a:p>
          </p:txBody>
        </p:sp>
        <p:sp>
          <p:nvSpPr>
            <p:cNvPr id="15" name="TextBox 14"/>
            <p:cNvSpPr txBox="1"/>
            <p:nvPr/>
          </p:nvSpPr>
          <p:spPr>
            <a:xfrm>
              <a:off x="6858000" y="4643862"/>
              <a:ext cx="410308" cy="369332"/>
            </a:xfrm>
            <a:prstGeom prst="rect">
              <a:avLst/>
            </a:prstGeom>
            <a:noFill/>
          </p:spPr>
          <p:txBody>
            <a:bodyPr wrap="square" rtlCol="0">
              <a:spAutoFit/>
            </a:bodyPr>
            <a:lstStyle/>
            <a:p>
              <a:r>
                <a:rPr lang="en-US" dirty="0" smtClean="0"/>
                <a:t>B</a:t>
              </a:r>
              <a:endParaRPr lang="en-US" dirty="0"/>
            </a:p>
          </p:txBody>
        </p:sp>
        <p:sp>
          <p:nvSpPr>
            <p:cNvPr id="16" name="Oval 15"/>
            <p:cNvSpPr/>
            <p:nvPr/>
          </p:nvSpPr>
          <p:spPr>
            <a:xfrm>
              <a:off x="6172199" y="4319336"/>
              <a:ext cx="574431" cy="110289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p:cNvSpPr txBox="1"/>
          <p:nvPr/>
        </p:nvSpPr>
        <p:spPr>
          <a:xfrm>
            <a:off x="5638800" y="5943600"/>
            <a:ext cx="2438400" cy="369332"/>
          </a:xfrm>
          <a:prstGeom prst="rect">
            <a:avLst/>
          </a:prstGeom>
          <a:noFill/>
        </p:spPr>
        <p:txBody>
          <a:bodyPr wrap="square" rtlCol="0">
            <a:spAutoFit/>
          </a:bodyPr>
          <a:lstStyle/>
          <a:p>
            <a:r>
              <a:rPr lang="en-US" dirty="0" smtClean="0"/>
              <a:t>Venn Diagram</a:t>
            </a:r>
            <a:endParaRPr lang="en-US" dirty="0"/>
          </a:p>
        </p:txBody>
      </p:sp>
      <p:cxnSp>
        <p:nvCxnSpPr>
          <p:cNvPr id="32" name="Straight Arrow Connector 31"/>
          <p:cNvCxnSpPr>
            <a:stCxn id="9" idx="2"/>
          </p:cNvCxnSpPr>
          <p:nvPr/>
        </p:nvCxnSpPr>
        <p:spPr>
          <a:xfrm rot="16200000" flipH="1">
            <a:off x="6590705" y="3923704"/>
            <a:ext cx="276225" cy="2583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9" idx="2"/>
          </p:cNvCxnSpPr>
          <p:nvPr/>
        </p:nvCxnSpPr>
        <p:spPr>
          <a:xfrm rot="5400000">
            <a:off x="6285906" y="3877270"/>
            <a:ext cx="276225" cy="3512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 Identities</a:t>
            </a:r>
            <a:endParaRPr lang="en-US" dirty="0"/>
          </a:p>
        </p:txBody>
      </p:sp>
      <p:sp>
        <p:nvSpPr>
          <p:cNvPr id="3" name="Content Placeholder 2"/>
          <p:cNvSpPr>
            <a:spLocks noGrp="1"/>
          </p:cNvSpPr>
          <p:nvPr>
            <p:ph idx="1"/>
          </p:nvPr>
        </p:nvSpPr>
        <p:spPr/>
        <p:txBody>
          <a:bodyPr/>
          <a:lstStyle/>
          <a:p>
            <a:r>
              <a:rPr lang="en-US" dirty="0" smtClean="0"/>
              <a:t>Identity laws</a:t>
            </a:r>
          </a:p>
          <a:p>
            <a:pPr>
              <a:buNone/>
            </a:pPr>
            <a:r>
              <a:rPr lang="en-US" dirty="0" smtClean="0"/>
              <a:t>                                           </a:t>
            </a:r>
          </a:p>
          <a:p>
            <a:r>
              <a:rPr lang="en-US" dirty="0" smtClean="0"/>
              <a:t>Domination laws</a:t>
            </a:r>
          </a:p>
          <a:p>
            <a:pPr>
              <a:buNone/>
            </a:pPr>
            <a:r>
              <a:rPr lang="en-US" dirty="0" smtClean="0"/>
              <a:t>                                            </a:t>
            </a:r>
          </a:p>
          <a:p>
            <a:r>
              <a:rPr lang="en-US" dirty="0" smtClean="0"/>
              <a:t>Idempotent laws</a:t>
            </a:r>
          </a:p>
          <a:p>
            <a:pPr>
              <a:buNone/>
            </a:pPr>
            <a:r>
              <a:rPr lang="en-US" dirty="0" smtClean="0"/>
              <a:t>                                           </a:t>
            </a:r>
          </a:p>
          <a:p>
            <a:r>
              <a:rPr lang="en-US" dirty="0" smtClean="0"/>
              <a:t>Complementation law</a:t>
            </a:r>
          </a:p>
        </p:txBody>
      </p:sp>
      <p:pic>
        <p:nvPicPr>
          <p:cNvPr id="4" name="Content Placeholder 3" descr="addin_tmp.png"/>
          <p:cNvPicPr>
            <a:picLocks noChangeAspect="1"/>
          </p:cNvPicPr>
          <p:nvPr>
            <p:custDataLst>
              <p:tags r:id="rId1"/>
            </p:custDataLst>
          </p:nvPr>
        </p:nvPicPr>
        <p:blipFill>
          <a:blip r:embed="rId10" cstate="print"/>
          <a:stretch>
            <a:fillRect/>
          </a:stretch>
        </p:blipFill>
        <p:spPr>
          <a:xfrm>
            <a:off x="1828800" y="2514600"/>
            <a:ext cx="1665923" cy="320040"/>
          </a:xfrm>
          <a:prstGeom prst="rect">
            <a:avLst/>
          </a:prstGeom>
        </p:spPr>
      </p:pic>
      <p:pic>
        <p:nvPicPr>
          <p:cNvPr id="5" name="Picture 4" descr="addin_tmp.png"/>
          <p:cNvPicPr>
            <a:picLocks noChangeAspect="1"/>
          </p:cNvPicPr>
          <p:nvPr>
            <p:custDataLst>
              <p:tags r:id="rId2"/>
            </p:custDataLst>
          </p:nvPr>
        </p:nvPicPr>
        <p:blipFill>
          <a:blip r:embed="rId11" cstate="print"/>
          <a:stretch>
            <a:fillRect/>
          </a:stretch>
        </p:blipFill>
        <p:spPr>
          <a:xfrm>
            <a:off x="4191000" y="2514600"/>
            <a:ext cx="1777365" cy="274320"/>
          </a:xfrm>
          <a:prstGeom prst="rect">
            <a:avLst/>
          </a:prstGeom>
        </p:spPr>
      </p:pic>
      <p:pic>
        <p:nvPicPr>
          <p:cNvPr id="6" name="Picture 5" descr="addin_tmp.png"/>
          <p:cNvPicPr>
            <a:picLocks noChangeAspect="1"/>
          </p:cNvPicPr>
          <p:nvPr>
            <p:custDataLst>
              <p:tags r:id="rId3"/>
            </p:custDataLst>
          </p:nvPr>
        </p:nvPicPr>
        <p:blipFill>
          <a:blip r:embed="rId12" cstate="print"/>
          <a:stretch>
            <a:fillRect/>
          </a:stretch>
        </p:blipFill>
        <p:spPr>
          <a:xfrm>
            <a:off x="1828800" y="3505200"/>
            <a:ext cx="1791653" cy="274320"/>
          </a:xfrm>
          <a:prstGeom prst="rect">
            <a:avLst/>
          </a:prstGeom>
        </p:spPr>
      </p:pic>
      <p:pic>
        <p:nvPicPr>
          <p:cNvPr id="7" name="Picture 6" descr="addin_tmp.png"/>
          <p:cNvPicPr>
            <a:picLocks noChangeAspect="1"/>
          </p:cNvPicPr>
          <p:nvPr>
            <p:custDataLst>
              <p:tags r:id="rId4"/>
            </p:custDataLst>
          </p:nvPr>
        </p:nvPicPr>
        <p:blipFill>
          <a:blip r:embed="rId13" cstate="print"/>
          <a:stretch>
            <a:fillRect/>
          </a:stretch>
        </p:blipFill>
        <p:spPr>
          <a:xfrm>
            <a:off x="4191000" y="3429000"/>
            <a:ext cx="1563053" cy="320040"/>
          </a:xfrm>
          <a:prstGeom prst="rect">
            <a:avLst/>
          </a:prstGeom>
        </p:spPr>
      </p:pic>
      <p:pic>
        <p:nvPicPr>
          <p:cNvPr id="8" name="Content Placeholder 3" descr="addin_tmp.png"/>
          <p:cNvPicPr>
            <a:picLocks noChangeAspect="1"/>
          </p:cNvPicPr>
          <p:nvPr>
            <p:custDataLst>
              <p:tags r:id="rId5"/>
            </p:custDataLst>
          </p:nvPr>
        </p:nvPicPr>
        <p:blipFill>
          <a:blip r:embed="rId14" cstate="print"/>
          <a:stretch>
            <a:fillRect/>
          </a:stretch>
        </p:blipFill>
        <p:spPr>
          <a:xfrm>
            <a:off x="1828800" y="4495800"/>
            <a:ext cx="1760220" cy="274320"/>
          </a:xfrm>
          <a:prstGeom prst="rect">
            <a:avLst/>
          </a:prstGeom>
        </p:spPr>
      </p:pic>
      <p:pic>
        <p:nvPicPr>
          <p:cNvPr id="9" name="Picture 8" descr="addin_tmp.png"/>
          <p:cNvPicPr>
            <a:picLocks noChangeAspect="1"/>
          </p:cNvPicPr>
          <p:nvPr>
            <p:custDataLst>
              <p:tags r:id="rId6"/>
            </p:custDataLst>
          </p:nvPr>
        </p:nvPicPr>
        <p:blipFill>
          <a:blip r:embed="rId15" cstate="print"/>
          <a:stretch>
            <a:fillRect/>
          </a:stretch>
        </p:blipFill>
        <p:spPr>
          <a:xfrm>
            <a:off x="4267200" y="4495800"/>
            <a:ext cx="1760220" cy="274320"/>
          </a:xfrm>
          <a:prstGeom prst="rect">
            <a:avLst/>
          </a:prstGeom>
        </p:spPr>
      </p:pic>
      <p:pic>
        <p:nvPicPr>
          <p:cNvPr id="10" name="Picture 9" descr="addin_tmp.png"/>
          <p:cNvPicPr>
            <a:picLocks noChangeAspect="1"/>
          </p:cNvPicPr>
          <p:nvPr>
            <p:custDataLst>
              <p:tags r:id="rId7"/>
            </p:custDataLst>
          </p:nvPr>
        </p:nvPicPr>
        <p:blipFill>
          <a:blip r:embed="rId16" cstate="print"/>
          <a:stretch>
            <a:fillRect/>
          </a:stretch>
        </p:blipFill>
        <p:spPr>
          <a:xfrm>
            <a:off x="2895600" y="5562600"/>
            <a:ext cx="1360170" cy="494348"/>
          </a:xfrm>
          <a:prstGeom prst="rect">
            <a:avLst/>
          </a:prstGeom>
        </p:spPr>
      </p:pic>
      <p:sp>
        <p:nvSpPr>
          <p:cNvPr id="11" name="TextBox 10"/>
          <p:cNvSpPr txBox="1"/>
          <p:nvPr/>
        </p:nvSpPr>
        <p:spPr>
          <a:xfrm>
            <a:off x="4267200" y="6172200"/>
            <a:ext cx="3276600" cy="369332"/>
          </a:xfrm>
          <a:prstGeom prst="rect">
            <a:avLst/>
          </a:prstGeom>
          <a:noFill/>
        </p:spPr>
        <p:txBody>
          <a:bodyPr wrap="square" rtlCol="0">
            <a:spAutoFit/>
          </a:bodyPr>
          <a:lstStyle/>
          <a:p>
            <a:r>
              <a:rPr lang="en-US" i="1" dirty="0" smtClean="0"/>
              <a:t>Continued on next slide</a:t>
            </a:r>
            <a:r>
              <a:rPr lang="en-US" dirty="0" smtClean="0"/>
              <a:t> </a:t>
            </a:r>
            <a:r>
              <a:rPr lang="en-US" dirty="0" smtClean="0">
                <a:sym typeface="Wingdings" pitchFamily="2" charset="2"/>
              </a:rPr>
              <a:t></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 Identities</a:t>
            </a:r>
            <a:endParaRPr lang="en-US" dirty="0"/>
          </a:p>
        </p:txBody>
      </p:sp>
      <p:sp>
        <p:nvSpPr>
          <p:cNvPr id="3" name="Content Placeholder 2"/>
          <p:cNvSpPr>
            <a:spLocks noGrp="1"/>
          </p:cNvSpPr>
          <p:nvPr>
            <p:ph idx="1"/>
          </p:nvPr>
        </p:nvSpPr>
        <p:spPr/>
        <p:txBody>
          <a:bodyPr/>
          <a:lstStyle/>
          <a:p>
            <a:r>
              <a:rPr lang="en-US" dirty="0" smtClean="0"/>
              <a:t>Commutative laws</a:t>
            </a:r>
          </a:p>
          <a:p>
            <a:pPr>
              <a:buNone/>
            </a:pPr>
            <a:r>
              <a:rPr lang="en-US" dirty="0" smtClean="0"/>
              <a:t>                                           </a:t>
            </a:r>
          </a:p>
          <a:p>
            <a:r>
              <a:rPr lang="en-US" dirty="0" smtClean="0"/>
              <a:t>Associative laws</a:t>
            </a:r>
          </a:p>
          <a:p>
            <a:pPr>
              <a:buNone/>
            </a:pPr>
            <a:r>
              <a:rPr lang="en-US" dirty="0" smtClean="0"/>
              <a:t>    </a:t>
            </a:r>
          </a:p>
          <a:p>
            <a:pPr>
              <a:buNone/>
            </a:pPr>
            <a:r>
              <a:rPr lang="en-US" dirty="0" smtClean="0"/>
              <a:t>                                                                         </a:t>
            </a:r>
          </a:p>
          <a:p>
            <a:r>
              <a:rPr lang="en-US" dirty="0" smtClean="0"/>
              <a:t>Distributive laws</a:t>
            </a:r>
          </a:p>
          <a:p>
            <a:pPr>
              <a:buNone/>
            </a:pPr>
            <a:endParaRPr lang="en-US" dirty="0" smtClean="0"/>
          </a:p>
          <a:p>
            <a:pPr>
              <a:buNone/>
            </a:pPr>
            <a:endParaRPr lang="en-US" dirty="0" smtClean="0"/>
          </a:p>
        </p:txBody>
      </p:sp>
      <p:pic>
        <p:nvPicPr>
          <p:cNvPr id="11" name="Content Placeholder 3" descr="addin_tmp.png"/>
          <p:cNvPicPr>
            <a:picLocks noChangeAspect="1"/>
          </p:cNvPicPr>
          <p:nvPr>
            <p:custDataLst>
              <p:tags r:id="rId1"/>
            </p:custDataLst>
          </p:nvPr>
        </p:nvPicPr>
        <p:blipFill>
          <a:blip r:embed="rId9" cstate="print"/>
          <a:stretch>
            <a:fillRect/>
          </a:stretch>
        </p:blipFill>
        <p:spPr>
          <a:xfrm>
            <a:off x="1828800" y="2590800"/>
            <a:ext cx="2511743" cy="274320"/>
          </a:xfrm>
          <a:prstGeom prst="rect">
            <a:avLst/>
          </a:prstGeom>
        </p:spPr>
      </p:pic>
      <p:pic>
        <p:nvPicPr>
          <p:cNvPr id="12" name="Picture 11" descr="addin_tmp.png"/>
          <p:cNvPicPr>
            <a:picLocks noChangeAspect="1"/>
          </p:cNvPicPr>
          <p:nvPr>
            <p:custDataLst>
              <p:tags r:id="rId2"/>
            </p:custDataLst>
          </p:nvPr>
        </p:nvPicPr>
        <p:blipFill>
          <a:blip r:embed="rId10" cstate="print"/>
          <a:stretch>
            <a:fillRect/>
          </a:stretch>
        </p:blipFill>
        <p:spPr>
          <a:xfrm>
            <a:off x="5181600" y="2590800"/>
            <a:ext cx="2511743" cy="274320"/>
          </a:xfrm>
          <a:prstGeom prst="rect">
            <a:avLst/>
          </a:prstGeom>
        </p:spPr>
      </p:pic>
      <p:pic>
        <p:nvPicPr>
          <p:cNvPr id="13" name="Picture 12" descr="addin_tmp.png"/>
          <p:cNvPicPr>
            <a:picLocks noChangeAspect="1"/>
          </p:cNvPicPr>
          <p:nvPr>
            <p:custDataLst>
              <p:tags r:id="rId3"/>
            </p:custDataLst>
          </p:nvPr>
        </p:nvPicPr>
        <p:blipFill>
          <a:blip r:embed="rId11" cstate="print"/>
          <a:stretch>
            <a:fillRect/>
          </a:stretch>
        </p:blipFill>
        <p:spPr>
          <a:xfrm>
            <a:off x="914400" y="3429000"/>
            <a:ext cx="4543425" cy="382905"/>
          </a:xfrm>
          <a:prstGeom prst="rect">
            <a:avLst/>
          </a:prstGeom>
        </p:spPr>
      </p:pic>
      <p:pic>
        <p:nvPicPr>
          <p:cNvPr id="14" name="Content Placeholder 3" descr="addin_tmp.png"/>
          <p:cNvPicPr>
            <a:picLocks noChangeAspect="1"/>
          </p:cNvPicPr>
          <p:nvPr>
            <p:custDataLst>
              <p:tags r:id="rId4"/>
            </p:custDataLst>
          </p:nvPr>
        </p:nvPicPr>
        <p:blipFill>
          <a:blip r:embed="rId12" cstate="print"/>
          <a:stretch>
            <a:fillRect/>
          </a:stretch>
        </p:blipFill>
        <p:spPr>
          <a:xfrm>
            <a:off x="914400" y="3886200"/>
            <a:ext cx="4543425" cy="382905"/>
          </a:xfrm>
          <a:prstGeom prst="rect">
            <a:avLst/>
          </a:prstGeom>
        </p:spPr>
      </p:pic>
      <p:pic>
        <p:nvPicPr>
          <p:cNvPr id="15" name="Content Placeholder 3" descr="addin_tmp.png"/>
          <p:cNvPicPr>
            <a:picLocks noChangeAspect="1"/>
          </p:cNvPicPr>
          <p:nvPr>
            <p:custDataLst>
              <p:tags r:id="rId5"/>
            </p:custDataLst>
          </p:nvPr>
        </p:nvPicPr>
        <p:blipFill>
          <a:blip r:embed="rId13" cstate="print"/>
          <a:stretch>
            <a:fillRect/>
          </a:stretch>
        </p:blipFill>
        <p:spPr>
          <a:xfrm>
            <a:off x="838200" y="4953000"/>
            <a:ext cx="5520690" cy="382905"/>
          </a:xfrm>
          <a:prstGeom prst="rect">
            <a:avLst/>
          </a:prstGeom>
        </p:spPr>
      </p:pic>
      <p:pic>
        <p:nvPicPr>
          <p:cNvPr id="16" name="Picture 15" descr="addin_tmp.png"/>
          <p:cNvPicPr>
            <a:picLocks noChangeAspect="1"/>
          </p:cNvPicPr>
          <p:nvPr>
            <p:custDataLst>
              <p:tags r:id="rId6"/>
            </p:custDataLst>
          </p:nvPr>
        </p:nvPicPr>
        <p:blipFill>
          <a:blip r:embed="rId14" cstate="print"/>
          <a:stretch>
            <a:fillRect/>
          </a:stretch>
        </p:blipFill>
        <p:spPr>
          <a:xfrm>
            <a:off x="914400" y="5562600"/>
            <a:ext cx="5520690" cy="382905"/>
          </a:xfrm>
          <a:prstGeom prst="rect">
            <a:avLst/>
          </a:prstGeom>
        </p:spPr>
      </p:pic>
      <p:sp>
        <p:nvSpPr>
          <p:cNvPr id="10" name="TextBox 9"/>
          <p:cNvSpPr txBox="1"/>
          <p:nvPr/>
        </p:nvSpPr>
        <p:spPr>
          <a:xfrm>
            <a:off x="4648200" y="6172200"/>
            <a:ext cx="3276600" cy="369332"/>
          </a:xfrm>
          <a:prstGeom prst="rect">
            <a:avLst/>
          </a:prstGeom>
          <a:noFill/>
        </p:spPr>
        <p:txBody>
          <a:bodyPr wrap="square" rtlCol="0">
            <a:spAutoFit/>
          </a:bodyPr>
          <a:lstStyle/>
          <a:p>
            <a:r>
              <a:rPr lang="en-US" i="1" dirty="0" smtClean="0"/>
              <a:t>Continued on next slide</a:t>
            </a:r>
            <a:r>
              <a:rPr lang="en-US" dirty="0" smtClean="0"/>
              <a:t> </a:t>
            </a:r>
            <a:r>
              <a:rPr lang="en-US" dirty="0" smtClean="0">
                <a:sym typeface="Wingdings" pitchFamily="2" charset="2"/>
              </a:rPr>
              <a:t></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 Identities</a:t>
            </a:r>
            <a:endParaRPr lang="en-US" dirty="0"/>
          </a:p>
        </p:txBody>
      </p:sp>
      <p:sp>
        <p:nvSpPr>
          <p:cNvPr id="3" name="Content Placeholder 2"/>
          <p:cNvSpPr>
            <a:spLocks noGrp="1"/>
          </p:cNvSpPr>
          <p:nvPr>
            <p:ph idx="1"/>
          </p:nvPr>
        </p:nvSpPr>
        <p:spPr/>
        <p:txBody>
          <a:bodyPr/>
          <a:lstStyle/>
          <a:p>
            <a:r>
              <a:rPr lang="en-US" dirty="0" smtClean="0"/>
              <a:t>De Morgan’s laws</a:t>
            </a:r>
          </a:p>
          <a:p>
            <a:endParaRPr lang="en-US" dirty="0" smtClean="0"/>
          </a:p>
          <a:p>
            <a:pPr>
              <a:buNone/>
            </a:pPr>
            <a:r>
              <a:rPr lang="en-US" dirty="0" smtClean="0"/>
              <a:t>                                 </a:t>
            </a:r>
          </a:p>
          <a:p>
            <a:r>
              <a:rPr lang="en-US" dirty="0" smtClean="0"/>
              <a:t>Absorption laws</a:t>
            </a:r>
          </a:p>
          <a:p>
            <a:pPr>
              <a:buNone/>
            </a:pPr>
            <a:r>
              <a:rPr lang="en-US" dirty="0" smtClean="0"/>
              <a:t>    </a:t>
            </a:r>
          </a:p>
          <a:p>
            <a:pPr>
              <a:buNone/>
            </a:pPr>
            <a:r>
              <a:rPr lang="en-US" dirty="0" smtClean="0"/>
              <a:t>                                                                         </a:t>
            </a:r>
          </a:p>
          <a:p>
            <a:r>
              <a:rPr lang="en-US" dirty="0" smtClean="0"/>
              <a:t>Complement laws</a:t>
            </a:r>
          </a:p>
          <a:p>
            <a:pPr>
              <a:buNone/>
            </a:pPr>
            <a:endParaRPr lang="en-US" dirty="0" smtClean="0"/>
          </a:p>
          <a:p>
            <a:pPr>
              <a:buNone/>
            </a:pPr>
            <a:endParaRPr lang="en-US" dirty="0" smtClean="0"/>
          </a:p>
        </p:txBody>
      </p:sp>
      <p:pic>
        <p:nvPicPr>
          <p:cNvPr id="10" name="Content Placeholder 3" descr="addin_tmp.png"/>
          <p:cNvPicPr>
            <a:picLocks noChangeAspect="1"/>
          </p:cNvPicPr>
          <p:nvPr>
            <p:custDataLst>
              <p:tags r:id="rId1"/>
            </p:custDataLst>
          </p:nvPr>
        </p:nvPicPr>
        <p:blipFill>
          <a:blip r:embed="rId9" cstate="print"/>
          <a:stretch>
            <a:fillRect/>
          </a:stretch>
        </p:blipFill>
        <p:spPr>
          <a:xfrm>
            <a:off x="1295400" y="2514600"/>
            <a:ext cx="2534603" cy="328613"/>
          </a:xfrm>
          <a:prstGeom prst="rect">
            <a:avLst/>
          </a:prstGeom>
        </p:spPr>
      </p:pic>
      <p:pic>
        <p:nvPicPr>
          <p:cNvPr id="17" name="Picture 16" descr="addin_tmp.png"/>
          <p:cNvPicPr>
            <a:picLocks noChangeAspect="1"/>
          </p:cNvPicPr>
          <p:nvPr>
            <p:custDataLst>
              <p:tags r:id="rId2"/>
            </p:custDataLst>
          </p:nvPr>
        </p:nvPicPr>
        <p:blipFill>
          <a:blip r:embed="rId10" cstate="print"/>
          <a:stretch>
            <a:fillRect/>
          </a:stretch>
        </p:blipFill>
        <p:spPr>
          <a:xfrm>
            <a:off x="4572000" y="2514600"/>
            <a:ext cx="2534603" cy="328613"/>
          </a:xfrm>
          <a:prstGeom prst="rect">
            <a:avLst/>
          </a:prstGeom>
        </p:spPr>
      </p:pic>
      <p:pic>
        <p:nvPicPr>
          <p:cNvPr id="18" name="Content Placeholder 3" descr="addin_tmp.png"/>
          <p:cNvPicPr>
            <a:picLocks noChangeAspect="1"/>
          </p:cNvPicPr>
          <p:nvPr>
            <p:custDataLst>
              <p:tags r:id="rId3"/>
            </p:custDataLst>
          </p:nvPr>
        </p:nvPicPr>
        <p:blipFill>
          <a:blip r:embed="rId11" cstate="print"/>
          <a:stretch>
            <a:fillRect/>
          </a:stretch>
        </p:blipFill>
        <p:spPr>
          <a:xfrm>
            <a:off x="990600" y="4038600"/>
            <a:ext cx="2786063" cy="382905"/>
          </a:xfrm>
          <a:prstGeom prst="rect">
            <a:avLst/>
          </a:prstGeom>
        </p:spPr>
      </p:pic>
      <p:pic>
        <p:nvPicPr>
          <p:cNvPr id="19" name="Picture 18" descr="addin_tmp.png"/>
          <p:cNvPicPr>
            <a:picLocks noChangeAspect="1"/>
          </p:cNvPicPr>
          <p:nvPr>
            <p:custDataLst>
              <p:tags r:id="rId4"/>
            </p:custDataLst>
          </p:nvPr>
        </p:nvPicPr>
        <p:blipFill>
          <a:blip r:embed="rId12" cstate="print"/>
          <a:stretch>
            <a:fillRect/>
          </a:stretch>
        </p:blipFill>
        <p:spPr>
          <a:xfrm>
            <a:off x="4267200" y="4038600"/>
            <a:ext cx="2786063" cy="382905"/>
          </a:xfrm>
          <a:prstGeom prst="rect">
            <a:avLst/>
          </a:prstGeom>
        </p:spPr>
      </p:pic>
      <p:pic>
        <p:nvPicPr>
          <p:cNvPr id="20" name="Picture 19" descr="addin_tmp.png"/>
          <p:cNvPicPr>
            <a:picLocks noChangeAspect="1"/>
          </p:cNvPicPr>
          <p:nvPr>
            <p:custDataLst>
              <p:tags r:id="rId5"/>
            </p:custDataLst>
          </p:nvPr>
        </p:nvPicPr>
        <p:blipFill>
          <a:blip r:embed="rId13" cstate="print"/>
          <a:stretch>
            <a:fillRect/>
          </a:stretch>
        </p:blipFill>
        <p:spPr>
          <a:xfrm>
            <a:off x="1295400" y="5562600"/>
            <a:ext cx="1774508" cy="328613"/>
          </a:xfrm>
          <a:prstGeom prst="rect">
            <a:avLst/>
          </a:prstGeom>
        </p:spPr>
      </p:pic>
      <p:pic>
        <p:nvPicPr>
          <p:cNvPr id="21" name="Picture 20" descr="addin_tmp.png"/>
          <p:cNvPicPr>
            <a:picLocks noChangeAspect="1"/>
          </p:cNvPicPr>
          <p:nvPr>
            <p:custDataLst>
              <p:tags r:id="rId6"/>
            </p:custDataLst>
          </p:nvPr>
        </p:nvPicPr>
        <p:blipFill>
          <a:blip r:embed="rId14" cstate="print"/>
          <a:stretch>
            <a:fillRect/>
          </a:stretch>
        </p:blipFill>
        <p:spPr>
          <a:xfrm>
            <a:off x="4495800" y="5562600"/>
            <a:ext cx="1657350" cy="351473"/>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Proving Set Identities</a:t>
            </a:r>
            <a:endParaRPr lang="en-US" dirty="0"/>
          </a:p>
        </p:txBody>
      </p:sp>
      <p:sp>
        <p:nvSpPr>
          <p:cNvPr id="3" name="Content Placeholder 2"/>
          <p:cNvSpPr>
            <a:spLocks noGrp="1"/>
          </p:cNvSpPr>
          <p:nvPr>
            <p:ph idx="1"/>
          </p:nvPr>
        </p:nvSpPr>
        <p:spPr/>
        <p:txBody>
          <a:bodyPr/>
          <a:lstStyle/>
          <a:p>
            <a:pPr marL="514350" indent="-514350"/>
            <a:r>
              <a:rPr lang="en-US" dirty="0" smtClean="0"/>
              <a:t>Different ways to prove set identities:</a:t>
            </a:r>
          </a:p>
          <a:p>
            <a:pPr marL="880110" lvl="1" indent="-514350">
              <a:buFont typeface="+mj-lt"/>
              <a:buAutoNum type="arabicPeriod"/>
            </a:pPr>
            <a:r>
              <a:rPr lang="en-US" dirty="0" smtClean="0"/>
              <a:t>Prove that each set (side of the identity) is a subset of the other.</a:t>
            </a:r>
          </a:p>
          <a:p>
            <a:pPr marL="880110" lvl="1" indent="-514350">
              <a:buFont typeface="+mj-lt"/>
              <a:buAutoNum type="arabicPeriod"/>
            </a:pPr>
            <a:r>
              <a:rPr lang="en-US" dirty="0" smtClean="0"/>
              <a:t>Use set builder notation and propositional logic.</a:t>
            </a:r>
          </a:p>
          <a:p>
            <a:pPr marL="880110" lvl="1" indent="-514350">
              <a:buFont typeface="+mj-lt"/>
              <a:buAutoNum type="arabicPeriod"/>
            </a:pPr>
            <a:r>
              <a:rPr lang="en-US" dirty="0" smtClean="0"/>
              <a:t>Membership Tables: Verify that elements in the same combination of sets always either belong or do not belong to the same side of the identity.  Use </a:t>
            </a:r>
            <a:r>
              <a:rPr lang="en-US" dirty="0" smtClean="0">
                <a:latin typeface="Cambria Math" pitchFamily="18" charset="0"/>
                <a:ea typeface="Cambria Math" pitchFamily="18" charset="0"/>
              </a:rPr>
              <a:t>1</a:t>
            </a:r>
            <a:r>
              <a:rPr lang="en-US" dirty="0" smtClean="0"/>
              <a:t> to indicate it is in the set and a </a:t>
            </a:r>
            <a:r>
              <a:rPr lang="en-US" dirty="0" smtClean="0">
                <a:latin typeface="Cambria Math" pitchFamily="18" charset="0"/>
                <a:ea typeface="Cambria Math" pitchFamily="18" charset="0"/>
              </a:rPr>
              <a:t>0</a:t>
            </a:r>
            <a:r>
              <a:rPr lang="en-US" dirty="0" smtClean="0"/>
              <a:t> to indicate that it is not.</a:t>
            </a:r>
          </a:p>
          <a:p>
            <a:pPr marL="514350" indent="-514350">
              <a:buFont typeface="+mj-lt"/>
              <a:buAutoNum type="arabicPeriod"/>
            </a:pPr>
            <a:endParaRPr lang="en-US" dirty="0" smtClean="0"/>
          </a:p>
          <a:p>
            <a:pPr marL="514350" indent="-514350">
              <a:buFont typeface="+mj-lt"/>
              <a:buAutoNum type="arabicPeriod"/>
            </a:pP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عنصر نائب لرقم الشريحة 2"/>
          <p:cNvSpPr>
            <a:spLocks noGrp="1"/>
          </p:cNvSpPr>
          <p:nvPr>
            <p:ph type="sldNum" sz="quarter" idx="11"/>
          </p:nvPr>
        </p:nvSpPr>
        <p:spPr/>
        <p:txBody>
          <a:bodyPr/>
          <a:lstStyle/>
          <a:p>
            <a:pPr>
              <a:defRPr/>
            </a:pPr>
            <a:fld id="{57112C2F-C7FD-4EF0-A1AB-BB1135B0D40C}" type="slidenum">
              <a:rPr lang="en-US"/>
              <a:pPr>
                <a:defRPr/>
              </a:pPr>
              <a:t>46</a:t>
            </a:fld>
            <a:endParaRPr lang="en-US"/>
          </a:p>
        </p:txBody>
      </p:sp>
      <p:sp>
        <p:nvSpPr>
          <p:cNvPr id="199682" name="Text Box 2"/>
          <p:cNvSpPr txBox="1">
            <a:spLocks noChangeArrowheads="1"/>
          </p:cNvSpPr>
          <p:nvPr/>
        </p:nvSpPr>
        <p:spPr bwMode="auto">
          <a:xfrm>
            <a:off x="90488" y="152400"/>
            <a:ext cx="8961437" cy="579438"/>
          </a:xfrm>
          <a:prstGeom prst="rect">
            <a:avLst/>
          </a:prstGeom>
          <a:noFill/>
          <a:ln w="9525">
            <a:noFill/>
            <a:miter lim="800000"/>
            <a:headEnd/>
            <a:tailEnd/>
          </a:ln>
          <a:effectLst/>
        </p:spPr>
        <p:txBody>
          <a:bodyPr>
            <a:spAutoFit/>
          </a:bodyPr>
          <a:lstStyle/>
          <a:p>
            <a:pPr>
              <a:spcBef>
                <a:spcPct val="50000"/>
              </a:spcBef>
              <a:buClr>
                <a:srgbClr val="FF0000"/>
              </a:buClr>
              <a:buFont typeface="Wingdings" pitchFamily="2" charset="2"/>
              <a:buNone/>
              <a:defRPr/>
            </a:pPr>
            <a:r>
              <a:rPr lang="en-US" sz="3200" b="1">
                <a:solidFill>
                  <a:schemeClr val="tx2"/>
                </a:solidFill>
                <a:effectLst>
                  <a:outerShdw blurRad="38100" dist="38100" dir="2700000" algn="tl">
                    <a:srgbClr val="000000"/>
                  </a:outerShdw>
                </a:effectLst>
                <a:latin typeface="Comic Sans MS" pitchFamily="66" charset="0"/>
              </a:rPr>
              <a:t>Set Identities</a:t>
            </a:r>
          </a:p>
        </p:txBody>
      </p:sp>
      <p:sp>
        <p:nvSpPr>
          <p:cNvPr id="59396" name="Text Box 3"/>
          <p:cNvSpPr txBox="1">
            <a:spLocks noChangeArrowheads="1"/>
          </p:cNvSpPr>
          <p:nvPr/>
        </p:nvSpPr>
        <p:spPr bwMode="auto">
          <a:xfrm>
            <a:off x="342900" y="838200"/>
            <a:ext cx="8458200" cy="5295900"/>
          </a:xfrm>
          <a:prstGeom prst="rect">
            <a:avLst/>
          </a:prstGeom>
          <a:noFill/>
          <a:ln w="9525">
            <a:noFill/>
            <a:miter lim="800000"/>
            <a:headEnd/>
            <a:tailEnd/>
          </a:ln>
        </p:spPr>
        <p:txBody>
          <a:bodyPr>
            <a:spAutoFit/>
          </a:bodyPr>
          <a:lstStyle/>
          <a:p>
            <a:pPr>
              <a:lnSpc>
                <a:spcPct val="90000"/>
              </a:lnSpc>
              <a:spcBef>
                <a:spcPct val="20000"/>
              </a:spcBef>
              <a:buClr>
                <a:srgbClr val="CC3300"/>
              </a:buClr>
              <a:buFont typeface="Wingdings" pitchFamily="2" charset="2"/>
              <a:buChar char="ü"/>
            </a:pPr>
            <a:r>
              <a:rPr lang="en-US" sz="2800" b="1">
                <a:latin typeface="Comic Sans MS" pitchFamily="66" charset="0"/>
              </a:rPr>
              <a:t> </a:t>
            </a:r>
            <a:r>
              <a:rPr lang="en-US" sz="2400" b="1">
                <a:latin typeface="Comic Sans MS" pitchFamily="66" charset="0"/>
              </a:rPr>
              <a:t>prove that A ∪ (B ∩ C) = (C ∪ B) ∩ A  </a:t>
            </a:r>
          </a:p>
          <a:p>
            <a:pPr>
              <a:spcBef>
                <a:spcPct val="20000"/>
              </a:spcBef>
              <a:buClr>
                <a:srgbClr val="CC3300"/>
              </a:buClr>
              <a:buFont typeface="Wingdings" pitchFamily="2" charset="2"/>
              <a:buNone/>
            </a:pPr>
            <a:endParaRPr lang="en-US" sz="2400" b="1">
              <a:latin typeface="Comic Sans MS" pitchFamily="66" charset="0"/>
            </a:endParaRPr>
          </a:p>
          <a:p>
            <a:pPr>
              <a:spcBef>
                <a:spcPct val="20000"/>
              </a:spcBef>
              <a:buClr>
                <a:srgbClr val="CC3300"/>
              </a:buClr>
              <a:buFont typeface="Wingdings" pitchFamily="2" charset="2"/>
              <a:buNone/>
            </a:pPr>
            <a:r>
              <a:rPr lang="en-US" sz="2400" b="1">
                <a:latin typeface="Comic Sans MS" pitchFamily="66" charset="0"/>
              </a:rPr>
              <a:t>A ∪ (B ∩ C) = A ∩ (B ∩ C) </a:t>
            </a:r>
          </a:p>
          <a:p>
            <a:pPr>
              <a:spcBef>
                <a:spcPct val="20000"/>
              </a:spcBef>
              <a:buClr>
                <a:srgbClr val="CC3300"/>
              </a:buClr>
              <a:buFont typeface="Wingdings" pitchFamily="2" charset="2"/>
              <a:buNone/>
            </a:pPr>
            <a:r>
              <a:rPr lang="en-US" sz="2400" b="1">
                <a:latin typeface="Comic Sans MS" pitchFamily="66" charset="0"/>
              </a:rPr>
              <a:t>               = A ∩ ( B ∪ C ) </a:t>
            </a:r>
          </a:p>
          <a:p>
            <a:pPr>
              <a:spcBef>
                <a:spcPct val="20000"/>
              </a:spcBef>
              <a:buClr>
                <a:srgbClr val="CC3300"/>
              </a:buClr>
              <a:buFont typeface="Wingdings" pitchFamily="2" charset="2"/>
              <a:buNone/>
            </a:pPr>
            <a:r>
              <a:rPr lang="en-US" sz="2400" b="1">
                <a:latin typeface="Comic Sans MS" pitchFamily="66" charset="0"/>
              </a:rPr>
              <a:t>               = ( B ∪ C ) ∩ A</a:t>
            </a:r>
          </a:p>
          <a:p>
            <a:pPr>
              <a:spcBef>
                <a:spcPct val="20000"/>
              </a:spcBef>
              <a:buClr>
                <a:srgbClr val="CC3300"/>
              </a:buClr>
              <a:buFont typeface="Wingdings" pitchFamily="2" charset="2"/>
              <a:buNone/>
            </a:pPr>
            <a:r>
              <a:rPr lang="en-US" sz="2400" b="1">
                <a:latin typeface="Comic Sans MS" pitchFamily="66" charset="0"/>
              </a:rPr>
              <a:t>               = ( C ∪ B ) ∩ A</a:t>
            </a:r>
          </a:p>
          <a:p>
            <a:pPr>
              <a:spcBef>
                <a:spcPct val="20000"/>
              </a:spcBef>
              <a:buClr>
                <a:srgbClr val="CC3300"/>
              </a:buClr>
              <a:buFont typeface="Wingdings" pitchFamily="2" charset="2"/>
              <a:buNone/>
            </a:pPr>
            <a:endParaRPr lang="en-US" sz="2400" b="1">
              <a:latin typeface="Comic Sans MS" pitchFamily="66" charset="0"/>
            </a:endParaRPr>
          </a:p>
          <a:p>
            <a:pPr>
              <a:spcBef>
                <a:spcPct val="20000"/>
              </a:spcBef>
              <a:buClr>
                <a:srgbClr val="CC3300"/>
              </a:buClr>
              <a:buFont typeface="Wingdings" pitchFamily="2" charset="2"/>
              <a:buNone/>
            </a:pPr>
            <a:endParaRPr lang="en-US" sz="2400" b="1">
              <a:latin typeface="Comic Sans MS" pitchFamily="66" charset="0"/>
            </a:endParaRPr>
          </a:p>
          <a:p>
            <a:pPr>
              <a:spcBef>
                <a:spcPct val="20000"/>
              </a:spcBef>
              <a:buClr>
                <a:srgbClr val="CC3300"/>
              </a:buClr>
              <a:buFont typeface="Wingdings" pitchFamily="2" charset="2"/>
              <a:buNone/>
            </a:pPr>
            <a:endParaRPr lang="en-US" sz="2400" b="1">
              <a:latin typeface="Comic Sans MS" pitchFamily="66" charset="0"/>
            </a:endParaRPr>
          </a:p>
          <a:p>
            <a:pPr>
              <a:spcBef>
                <a:spcPct val="20000"/>
              </a:spcBef>
              <a:buClr>
                <a:srgbClr val="CC3300"/>
              </a:buClr>
              <a:buFont typeface="Wingdings" pitchFamily="2" charset="2"/>
              <a:buNone/>
            </a:pPr>
            <a:endParaRPr lang="en-US" sz="2400" b="1">
              <a:latin typeface="Comic Sans MS" pitchFamily="66" charset="0"/>
            </a:endParaRPr>
          </a:p>
          <a:p>
            <a:pPr>
              <a:spcBef>
                <a:spcPct val="20000"/>
              </a:spcBef>
              <a:buClr>
                <a:srgbClr val="CC3300"/>
              </a:buClr>
              <a:buFont typeface="Wingdings" pitchFamily="2" charset="2"/>
              <a:buNone/>
            </a:pPr>
            <a:endParaRPr lang="en-US" sz="2400" b="1">
              <a:latin typeface="Comic Sans MS" pitchFamily="66" charset="0"/>
            </a:endParaRPr>
          </a:p>
          <a:p>
            <a:pPr>
              <a:spcBef>
                <a:spcPct val="20000"/>
              </a:spcBef>
              <a:buClr>
                <a:srgbClr val="CC3300"/>
              </a:buClr>
              <a:buFont typeface="Wingdings" pitchFamily="2" charset="2"/>
              <a:buNone/>
            </a:pPr>
            <a:endParaRPr lang="en-US" sz="2400" b="1">
              <a:latin typeface="Comic Sans MS" pitchFamily="66" charset="0"/>
            </a:endParaRPr>
          </a:p>
        </p:txBody>
      </p:sp>
      <p:sp>
        <p:nvSpPr>
          <p:cNvPr id="59397" name="Line 4"/>
          <p:cNvSpPr>
            <a:spLocks noChangeShapeType="1"/>
          </p:cNvSpPr>
          <p:nvPr/>
        </p:nvSpPr>
        <p:spPr bwMode="auto">
          <a:xfrm flipH="1">
            <a:off x="2590800" y="838200"/>
            <a:ext cx="1752600" cy="0"/>
          </a:xfrm>
          <a:prstGeom prst="line">
            <a:avLst/>
          </a:prstGeom>
          <a:noFill/>
          <a:ln w="28575">
            <a:solidFill>
              <a:schemeClr val="tx1"/>
            </a:solidFill>
            <a:round/>
            <a:headEnd/>
            <a:tailEnd/>
          </a:ln>
        </p:spPr>
        <p:txBody>
          <a:bodyPr tIns="137160" bIns="137160">
            <a:spAutoFit/>
          </a:bodyPr>
          <a:lstStyle/>
          <a:p>
            <a:endParaRPr lang="ar-SA"/>
          </a:p>
        </p:txBody>
      </p:sp>
      <p:sp>
        <p:nvSpPr>
          <p:cNvPr id="59398" name="Line 5"/>
          <p:cNvSpPr>
            <a:spLocks noChangeShapeType="1"/>
          </p:cNvSpPr>
          <p:nvPr/>
        </p:nvSpPr>
        <p:spPr bwMode="auto">
          <a:xfrm flipH="1">
            <a:off x="4876800" y="838200"/>
            <a:ext cx="381000" cy="0"/>
          </a:xfrm>
          <a:prstGeom prst="line">
            <a:avLst/>
          </a:prstGeom>
          <a:noFill/>
          <a:ln w="28575">
            <a:solidFill>
              <a:schemeClr val="tx1"/>
            </a:solidFill>
            <a:round/>
            <a:headEnd/>
            <a:tailEnd/>
          </a:ln>
        </p:spPr>
        <p:txBody>
          <a:bodyPr tIns="137160" bIns="137160">
            <a:spAutoFit/>
          </a:bodyPr>
          <a:lstStyle/>
          <a:p>
            <a:endParaRPr lang="ar-SA"/>
          </a:p>
        </p:txBody>
      </p:sp>
      <p:sp>
        <p:nvSpPr>
          <p:cNvPr id="59399" name="Line 6"/>
          <p:cNvSpPr>
            <a:spLocks noChangeShapeType="1"/>
          </p:cNvSpPr>
          <p:nvPr/>
        </p:nvSpPr>
        <p:spPr bwMode="auto">
          <a:xfrm flipH="1">
            <a:off x="5638800" y="838200"/>
            <a:ext cx="381000" cy="0"/>
          </a:xfrm>
          <a:prstGeom prst="line">
            <a:avLst/>
          </a:prstGeom>
          <a:noFill/>
          <a:ln w="28575">
            <a:solidFill>
              <a:schemeClr val="tx1"/>
            </a:solidFill>
            <a:round/>
            <a:headEnd/>
            <a:tailEnd/>
          </a:ln>
        </p:spPr>
        <p:txBody>
          <a:bodyPr tIns="137160" bIns="137160">
            <a:spAutoFit/>
          </a:bodyPr>
          <a:lstStyle/>
          <a:p>
            <a:endParaRPr lang="ar-SA"/>
          </a:p>
        </p:txBody>
      </p:sp>
      <p:sp>
        <p:nvSpPr>
          <p:cNvPr id="59400" name="Line 63"/>
          <p:cNvSpPr>
            <a:spLocks noChangeShapeType="1"/>
          </p:cNvSpPr>
          <p:nvPr/>
        </p:nvSpPr>
        <p:spPr bwMode="auto">
          <a:xfrm flipH="1">
            <a:off x="6477000" y="838200"/>
            <a:ext cx="381000" cy="0"/>
          </a:xfrm>
          <a:prstGeom prst="line">
            <a:avLst/>
          </a:prstGeom>
          <a:noFill/>
          <a:ln w="28575">
            <a:solidFill>
              <a:schemeClr val="tx1"/>
            </a:solidFill>
            <a:round/>
            <a:headEnd/>
            <a:tailEnd/>
          </a:ln>
        </p:spPr>
        <p:txBody>
          <a:bodyPr tIns="137160" bIns="137160">
            <a:spAutoFit/>
          </a:bodyPr>
          <a:lstStyle/>
          <a:p>
            <a:endParaRPr lang="ar-SA"/>
          </a:p>
        </p:txBody>
      </p:sp>
      <p:sp>
        <p:nvSpPr>
          <p:cNvPr id="59401" name="Line 64"/>
          <p:cNvSpPr>
            <a:spLocks noChangeShapeType="1"/>
          </p:cNvSpPr>
          <p:nvPr/>
        </p:nvSpPr>
        <p:spPr bwMode="auto">
          <a:xfrm flipH="1">
            <a:off x="457200" y="1676400"/>
            <a:ext cx="1828800" cy="0"/>
          </a:xfrm>
          <a:prstGeom prst="line">
            <a:avLst/>
          </a:prstGeom>
          <a:noFill/>
          <a:ln w="28575">
            <a:solidFill>
              <a:schemeClr val="tx1"/>
            </a:solidFill>
            <a:round/>
            <a:headEnd/>
            <a:tailEnd/>
          </a:ln>
        </p:spPr>
        <p:txBody>
          <a:bodyPr tIns="137160" bIns="137160">
            <a:spAutoFit/>
          </a:bodyPr>
          <a:lstStyle/>
          <a:p>
            <a:endParaRPr lang="ar-SA"/>
          </a:p>
        </p:txBody>
      </p:sp>
      <p:sp>
        <p:nvSpPr>
          <p:cNvPr id="59402" name="Line 65"/>
          <p:cNvSpPr>
            <a:spLocks noChangeShapeType="1"/>
          </p:cNvSpPr>
          <p:nvPr/>
        </p:nvSpPr>
        <p:spPr bwMode="auto">
          <a:xfrm flipH="1">
            <a:off x="2667000" y="1676400"/>
            <a:ext cx="381000" cy="0"/>
          </a:xfrm>
          <a:prstGeom prst="line">
            <a:avLst/>
          </a:prstGeom>
          <a:noFill/>
          <a:ln w="28575">
            <a:solidFill>
              <a:schemeClr val="tx1"/>
            </a:solidFill>
            <a:round/>
            <a:headEnd/>
            <a:tailEnd/>
          </a:ln>
        </p:spPr>
        <p:txBody>
          <a:bodyPr tIns="137160" bIns="137160">
            <a:spAutoFit/>
          </a:bodyPr>
          <a:lstStyle/>
          <a:p>
            <a:endParaRPr lang="ar-SA"/>
          </a:p>
        </p:txBody>
      </p:sp>
      <p:sp>
        <p:nvSpPr>
          <p:cNvPr id="59403" name="Line 66"/>
          <p:cNvSpPr>
            <a:spLocks noChangeShapeType="1"/>
          </p:cNvSpPr>
          <p:nvPr/>
        </p:nvSpPr>
        <p:spPr bwMode="auto">
          <a:xfrm flipH="1">
            <a:off x="3505200" y="1676400"/>
            <a:ext cx="1066800" cy="0"/>
          </a:xfrm>
          <a:prstGeom prst="line">
            <a:avLst/>
          </a:prstGeom>
          <a:noFill/>
          <a:ln w="28575">
            <a:solidFill>
              <a:schemeClr val="tx1"/>
            </a:solidFill>
            <a:round/>
            <a:headEnd/>
            <a:tailEnd/>
          </a:ln>
        </p:spPr>
        <p:txBody>
          <a:bodyPr tIns="137160" bIns="137160">
            <a:spAutoFit/>
          </a:bodyPr>
          <a:lstStyle/>
          <a:p>
            <a:endParaRPr lang="ar-SA"/>
          </a:p>
        </p:txBody>
      </p:sp>
      <p:sp>
        <p:nvSpPr>
          <p:cNvPr id="59404" name="Line 67"/>
          <p:cNvSpPr>
            <a:spLocks noChangeShapeType="1"/>
          </p:cNvSpPr>
          <p:nvPr/>
        </p:nvSpPr>
        <p:spPr bwMode="auto">
          <a:xfrm flipH="1">
            <a:off x="2667000" y="2209800"/>
            <a:ext cx="381000" cy="0"/>
          </a:xfrm>
          <a:prstGeom prst="line">
            <a:avLst/>
          </a:prstGeom>
          <a:noFill/>
          <a:ln w="28575">
            <a:solidFill>
              <a:schemeClr val="tx1"/>
            </a:solidFill>
            <a:round/>
            <a:headEnd/>
            <a:tailEnd/>
          </a:ln>
        </p:spPr>
        <p:txBody>
          <a:bodyPr tIns="137160" bIns="137160">
            <a:spAutoFit/>
          </a:bodyPr>
          <a:lstStyle/>
          <a:p>
            <a:endParaRPr lang="ar-SA"/>
          </a:p>
        </p:txBody>
      </p:sp>
      <p:sp>
        <p:nvSpPr>
          <p:cNvPr id="59405" name="Line 68"/>
          <p:cNvSpPr>
            <a:spLocks noChangeShapeType="1"/>
          </p:cNvSpPr>
          <p:nvPr/>
        </p:nvSpPr>
        <p:spPr bwMode="auto">
          <a:xfrm flipH="1">
            <a:off x="3581400" y="2209800"/>
            <a:ext cx="381000" cy="0"/>
          </a:xfrm>
          <a:prstGeom prst="line">
            <a:avLst/>
          </a:prstGeom>
          <a:noFill/>
          <a:ln w="28575">
            <a:solidFill>
              <a:schemeClr val="tx1"/>
            </a:solidFill>
            <a:round/>
            <a:headEnd/>
            <a:tailEnd/>
          </a:ln>
        </p:spPr>
        <p:txBody>
          <a:bodyPr tIns="137160" bIns="137160">
            <a:spAutoFit/>
          </a:bodyPr>
          <a:lstStyle/>
          <a:p>
            <a:endParaRPr lang="ar-SA"/>
          </a:p>
        </p:txBody>
      </p:sp>
      <p:sp>
        <p:nvSpPr>
          <p:cNvPr id="59406" name="Line 69"/>
          <p:cNvSpPr>
            <a:spLocks noChangeShapeType="1"/>
          </p:cNvSpPr>
          <p:nvPr/>
        </p:nvSpPr>
        <p:spPr bwMode="auto">
          <a:xfrm flipH="1">
            <a:off x="4343400" y="2209800"/>
            <a:ext cx="381000" cy="0"/>
          </a:xfrm>
          <a:prstGeom prst="line">
            <a:avLst/>
          </a:prstGeom>
          <a:noFill/>
          <a:ln w="28575">
            <a:solidFill>
              <a:schemeClr val="tx1"/>
            </a:solidFill>
            <a:round/>
            <a:headEnd/>
            <a:tailEnd/>
          </a:ln>
        </p:spPr>
        <p:txBody>
          <a:bodyPr tIns="137160" bIns="137160">
            <a:spAutoFit/>
          </a:bodyPr>
          <a:lstStyle/>
          <a:p>
            <a:endParaRPr lang="ar-SA"/>
          </a:p>
        </p:txBody>
      </p:sp>
      <p:sp>
        <p:nvSpPr>
          <p:cNvPr id="59407" name="Line 70"/>
          <p:cNvSpPr>
            <a:spLocks noChangeShapeType="1"/>
          </p:cNvSpPr>
          <p:nvPr/>
        </p:nvSpPr>
        <p:spPr bwMode="auto">
          <a:xfrm flipH="1">
            <a:off x="2895600" y="2667000"/>
            <a:ext cx="381000" cy="0"/>
          </a:xfrm>
          <a:prstGeom prst="line">
            <a:avLst/>
          </a:prstGeom>
          <a:noFill/>
          <a:ln w="28575">
            <a:solidFill>
              <a:schemeClr val="tx1"/>
            </a:solidFill>
            <a:round/>
            <a:headEnd/>
            <a:tailEnd/>
          </a:ln>
        </p:spPr>
        <p:txBody>
          <a:bodyPr tIns="137160" bIns="137160">
            <a:spAutoFit/>
          </a:bodyPr>
          <a:lstStyle/>
          <a:p>
            <a:endParaRPr lang="ar-SA"/>
          </a:p>
        </p:txBody>
      </p:sp>
      <p:sp>
        <p:nvSpPr>
          <p:cNvPr id="59408" name="Line 71"/>
          <p:cNvSpPr>
            <a:spLocks noChangeShapeType="1"/>
          </p:cNvSpPr>
          <p:nvPr/>
        </p:nvSpPr>
        <p:spPr bwMode="auto">
          <a:xfrm flipH="1">
            <a:off x="3657600" y="2667000"/>
            <a:ext cx="381000" cy="0"/>
          </a:xfrm>
          <a:prstGeom prst="line">
            <a:avLst/>
          </a:prstGeom>
          <a:noFill/>
          <a:ln w="28575">
            <a:solidFill>
              <a:schemeClr val="tx1"/>
            </a:solidFill>
            <a:round/>
            <a:headEnd/>
            <a:tailEnd/>
          </a:ln>
        </p:spPr>
        <p:txBody>
          <a:bodyPr tIns="137160" bIns="137160">
            <a:spAutoFit/>
          </a:bodyPr>
          <a:lstStyle/>
          <a:p>
            <a:endParaRPr lang="ar-SA"/>
          </a:p>
        </p:txBody>
      </p:sp>
      <p:sp>
        <p:nvSpPr>
          <p:cNvPr id="59409" name="Line 72"/>
          <p:cNvSpPr>
            <a:spLocks noChangeShapeType="1"/>
          </p:cNvSpPr>
          <p:nvPr/>
        </p:nvSpPr>
        <p:spPr bwMode="auto">
          <a:xfrm flipH="1">
            <a:off x="4572000" y="2667000"/>
            <a:ext cx="381000" cy="0"/>
          </a:xfrm>
          <a:prstGeom prst="line">
            <a:avLst/>
          </a:prstGeom>
          <a:noFill/>
          <a:ln w="28575">
            <a:solidFill>
              <a:schemeClr val="tx1"/>
            </a:solidFill>
            <a:round/>
            <a:headEnd/>
            <a:tailEnd/>
          </a:ln>
        </p:spPr>
        <p:txBody>
          <a:bodyPr tIns="137160" bIns="137160">
            <a:spAutoFit/>
          </a:bodyPr>
          <a:lstStyle/>
          <a:p>
            <a:endParaRPr lang="ar-SA"/>
          </a:p>
        </p:txBody>
      </p:sp>
      <p:sp>
        <p:nvSpPr>
          <p:cNvPr id="59410" name="Line 73"/>
          <p:cNvSpPr>
            <a:spLocks noChangeShapeType="1"/>
          </p:cNvSpPr>
          <p:nvPr/>
        </p:nvSpPr>
        <p:spPr bwMode="auto">
          <a:xfrm flipH="1">
            <a:off x="2895600" y="3048000"/>
            <a:ext cx="381000" cy="0"/>
          </a:xfrm>
          <a:prstGeom prst="line">
            <a:avLst/>
          </a:prstGeom>
          <a:noFill/>
          <a:ln w="28575">
            <a:solidFill>
              <a:schemeClr val="tx1"/>
            </a:solidFill>
            <a:round/>
            <a:headEnd/>
            <a:tailEnd/>
          </a:ln>
        </p:spPr>
        <p:txBody>
          <a:bodyPr tIns="137160" bIns="137160">
            <a:spAutoFit/>
          </a:bodyPr>
          <a:lstStyle/>
          <a:p>
            <a:endParaRPr lang="ar-SA"/>
          </a:p>
        </p:txBody>
      </p:sp>
      <p:sp>
        <p:nvSpPr>
          <p:cNvPr id="59411" name="Line 74"/>
          <p:cNvSpPr>
            <a:spLocks noChangeShapeType="1"/>
          </p:cNvSpPr>
          <p:nvPr/>
        </p:nvSpPr>
        <p:spPr bwMode="auto">
          <a:xfrm flipH="1">
            <a:off x="3657600" y="3048000"/>
            <a:ext cx="381000" cy="0"/>
          </a:xfrm>
          <a:prstGeom prst="line">
            <a:avLst/>
          </a:prstGeom>
          <a:noFill/>
          <a:ln w="28575">
            <a:solidFill>
              <a:schemeClr val="tx1"/>
            </a:solidFill>
            <a:round/>
            <a:headEnd/>
            <a:tailEnd/>
          </a:ln>
        </p:spPr>
        <p:txBody>
          <a:bodyPr tIns="137160" bIns="137160">
            <a:spAutoFit/>
          </a:bodyPr>
          <a:lstStyle/>
          <a:p>
            <a:endParaRPr lang="ar-SA"/>
          </a:p>
        </p:txBody>
      </p:sp>
      <p:sp>
        <p:nvSpPr>
          <p:cNvPr id="59412" name="Line 75"/>
          <p:cNvSpPr>
            <a:spLocks noChangeShapeType="1"/>
          </p:cNvSpPr>
          <p:nvPr/>
        </p:nvSpPr>
        <p:spPr bwMode="auto">
          <a:xfrm flipH="1">
            <a:off x="4572000" y="3048000"/>
            <a:ext cx="381000" cy="0"/>
          </a:xfrm>
          <a:prstGeom prst="line">
            <a:avLst/>
          </a:prstGeom>
          <a:noFill/>
          <a:ln w="28575">
            <a:solidFill>
              <a:schemeClr val="tx1"/>
            </a:solidFill>
            <a:round/>
            <a:headEnd/>
            <a:tailEnd/>
          </a:ln>
        </p:spPr>
        <p:txBody>
          <a:bodyPr tIns="137160" bIns="137160">
            <a:spAutoFit/>
          </a:bodyPr>
          <a:lstStyle/>
          <a:p>
            <a:endParaRPr lang="ar-SA"/>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Proof of Second De Morgan Law</a:t>
            </a:r>
            <a:endParaRPr lang="en-US" dirty="0"/>
          </a:p>
        </p:txBody>
      </p:sp>
      <p:sp>
        <p:nvSpPr>
          <p:cNvPr id="3" name="Content Placeholder 2"/>
          <p:cNvSpPr>
            <a:spLocks noGrp="1"/>
          </p:cNvSpPr>
          <p:nvPr>
            <p:ph idx="1"/>
          </p:nvPr>
        </p:nvSpPr>
        <p:spPr/>
        <p:txBody>
          <a:bodyPr>
            <a:normAutofit/>
          </a:bodyPr>
          <a:lstStyle/>
          <a:p>
            <a:pPr>
              <a:buNone/>
            </a:pPr>
            <a:r>
              <a:rPr lang="en-US" b="1" dirty="0" smtClean="0"/>
              <a:t>Example</a:t>
            </a:r>
            <a:r>
              <a:rPr lang="en-US" dirty="0" smtClean="0"/>
              <a:t>: Prove that</a:t>
            </a:r>
          </a:p>
          <a:p>
            <a:pPr>
              <a:buNone/>
            </a:pPr>
            <a:r>
              <a:rPr lang="en-US" b="1" dirty="0" smtClean="0"/>
              <a:t>Solution</a:t>
            </a:r>
            <a:r>
              <a:rPr lang="en-US" dirty="0" smtClean="0"/>
              <a:t>:   We prove this identity by showing that:</a:t>
            </a:r>
          </a:p>
          <a:p>
            <a:pPr marL="514350" indent="-514350">
              <a:buNone/>
            </a:pPr>
            <a:r>
              <a:rPr lang="en-US" dirty="0" smtClean="0"/>
              <a:t>  </a:t>
            </a:r>
          </a:p>
          <a:p>
            <a:pPr marL="514350" indent="-514350">
              <a:buNone/>
            </a:pPr>
            <a:r>
              <a:rPr lang="en-US" dirty="0" smtClean="0"/>
              <a:t>        1)                                           and</a:t>
            </a:r>
          </a:p>
          <a:p>
            <a:pPr marL="514350" indent="-514350">
              <a:buNone/>
            </a:pPr>
            <a:endParaRPr lang="en-US" dirty="0" smtClean="0"/>
          </a:p>
          <a:p>
            <a:pPr marL="514350" indent="-514350">
              <a:buNone/>
            </a:pPr>
            <a:r>
              <a:rPr lang="en-US" dirty="0" smtClean="0"/>
              <a:t>     </a:t>
            </a:r>
          </a:p>
          <a:p>
            <a:pPr marL="514350" indent="-514350">
              <a:buNone/>
            </a:pPr>
            <a:r>
              <a:rPr lang="en-US" dirty="0" smtClean="0"/>
              <a:t>         2)</a:t>
            </a:r>
          </a:p>
          <a:p>
            <a:pPr>
              <a:buNone/>
            </a:pPr>
            <a:endParaRPr lang="en-US" dirty="0"/>
          </a:p>
        </p:txBody>
      </p:sp>
      <p:pic>
        <p:nvPicPr>
          <p:cNvPr id="9" name="Picture 8" descr="addin_tmp.png"/>
          <p:cNvPicPr>
            <a:picLocks noChangeAspect="1"/>
          </p:cNvPicPr>
          <p:nvPr>
            <p:custDataLst>
              <p:tags r:id="rId1"/>
            </p:custDataLst>
          </p:nvPr>
        </p:nvPicPr>
        <p:blipFill>
          <a:blip r:embed="rId5" cstate="print"/>
          <a:stretch>
            <a:fillRect/>
          </a:stretch>
        </p:blipFill>
        <p:spPr>
          <a:xfrm>
            <a:off x="3962400" y="2057400"/>
            <a:ext cx="2534603" cy="328613"/>
          </a:xfrm>
          <a:prstGeom prst="rect">
            <a:avLst/>
          </a:prstGeom>
        </p:spPr>
      </p:pic>
      <p:pic>
        <p:nvPicPr>
          <p:cNvPr id="8" name="Picture 7" descr="addin_tmp.png"/>
          <p:cNvPicPr>
            <a:picLocks noChangeAspect="1"/>
          </p:cNvPicPr>
          <p:nvPr>
            <p:custDataLst>
              <p:tags r:id="rId2"/>
            </p:custDataLst>
          </p:nvPr>
        </p:nvPicPr>
        <p:blipFill>
          <a:blip r:embed="rId6" cstate="print"/>
          <a:stretch>
            <a:fillRect/>
          </a:stretch>
        </p:blipFill>
        <p:spPr>
          <a:xfrm>
            <a:off x="1905000" y="4876800"/>
            <a:ext cx="2534603" cy="377190"/>
          </a:xfrm>
          <a:prstGeom prst="rect">
            <a:avLst/>
          </a:prstGeom>
        </p:spPr>
      </p:pic>
      <p:pic>
        <p:nvPicPr>
          <p:cNvPr id="10" name="Picture 9" descr="addin_tmp.png"/>
          <p:cNvPicPr>
            <a:picLocks noChangeAspect="1"/>
          </p:cNvPicPr>
          <p:nvPr>
            <p:custDataLst>
              <p:tags r:id="rId3"/>
            </p:custDataLst>
          </p:nvPr>
        </p:nvPicPr>
        <p:blipFill>
          <a:blip r:embed="rId7" cstate="print"/>
          <a:stretch>
            <a:fillRect/>
          </a:stretch>
        </p:blipFill>
        <p:spPr>
          <a:xfrm>
            <a:off x="1828800" y="3429000"/>
            <a:ext cx="2534603" cy="377190"/>
          </a:xfrm>
          <a:prstGeom prst="rect">
            <a:avLst/>
          </a:prstGeom>
        </p:spPr>
      </p:pic>
      <p:sp>
        <p:nvSpPr>
          <p:cNvPr id="7" name="TextBox 6"/>
          <p:cNvSpPr txBox="1"/>
          <p:nvPr/>
        </p:nvSpPr>
        <p:spPr>
          <a:xfrm>
            <a:off x="2514600" y="6172200"/>
            <a:ext cx="3276600" cy="369332"/>
          </a:xfrm>
          <a:prstGeom prst="rect">
            <a:avLst/>
          </a:prstGeom>
          <a:noFill/>
        </p:spPr>
        <p:txBody>
          <a:bodyPr wrap="square" rtlCol="0">
            <a:spAutoFit/>
          </a:bodyPr>
          <a:lstStyle/>
          <a:p>
            <a:r>
              <a:rPr lang="en-US" i="1" dirty="0" smtClean="0"/>
              <a:t>Continued on next slide</a:t>
            </a:r>
            <a:r>
              <a:rPr lang="en-US" dirty="0" smtClean="0"/>
              <a:t> </a:t>
            </a:r>
            <a:r>
              <a:rPr lang="en-US" dirty="0" smtClean="0">
                <a:sym typeface="Wingdings" pitchFamily="2" charset="2"/>
              </a:rPr>
              <a:t></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Proof of Second De Morgan Law </a:t>
            </a:r>
            <a:endParaRPr lang="en-US" dirty="0"/>
          </a:p>
        </p:txBody>
      </p:sp>
      <p:sp>
        <p:nvSpPr>
          <p:cNvPr id="3" name="Content Placeholder 2"/>
          <p:cNvSpPr>
            <a:spLocks noGrp="1"/>
          </p:cNvSpPr>
          <p:nvPr>
            <p:ph idx="1"/>
          </p:nvPr>
        </p:nvSpPr>
        <p:spPr/>
        <p:txBody>
          <a:bodyPr/>
          <a:lstStyle/>
          <a:p>
            <a:pPr>
              <a:buNone/>
            </a:pPr>
            <a:r>
              <a:rPr lang="en-US" dirty="0" smtClean="0"/>
              <a:t>    These steps show that:                                       </a:t>
            </a:r>
          </a:p>
          <a:p>
            <a:pPr>
              <a:buNone/>
            </a:pPr>
            <a:endParaRPr lang="en-US" dirty="0"/>
          </a:p>
        </p:txBody>
      </p:sp>
      <p:pic>
        <p:nvPicPr>
          <p:cNvPr id="9" name="Picture 8" descr="addin_tmp.png"/>
          <p:cNvPicPr>
            <a:picLocks noChangeAspect="1"/>
          </p:cNvPicPr>
          <p:nvPr>
            <p:custDataLst>
              <p:tags r:id="rId1"/>
            </p:custDataLst>
          </p:nvPr>
        </p:nvPicPr>
        <p:blipFill>
          <a:blip r:embed="rId4" cstate="print"/>
          <a:stretch>
            <a:fillRect/>
          </a:stretch>
        </p:blipFill>
        <p:spPr>
          <a:xfrm>
            <a:off x="4343400" y="2057400"/>
            <a:ext cx="2534603" cy="377190"/>
          </a:xfrm>
          <a:prstGeom prst="rect">
            <a:avLst/>
          </a:prstGeom>
        </p:spPr>
      </p:pic>
      <p:pic>
        <p:nvPicPr>
          <p:cNvPr id="7" name="Picture 6" descr="addin_tmp.png"/>
          <p:cNvPicPr>
            <a:picLocks noChangeAspect="1"/>
          </p:cNvPicPr>
          <p:nvPr>
            <p:custDataLst>
              <p:tags r:id="rId2"/>
            </p:custDataLst>
          </p:nvPr>
        </p:nvPicPr>
        <p:blipFill>
          <a:blip r:embed="rId5" cstate="print"/>
          <a:stretch>
            <a:fillRect/>
          </a:stretch>
        </p:blipFill>
        <p:spPr>
          <a:xfrm>
            <a:off x="1752600" y="2590801"/>
            <a:ext cx="6518910" cy="2070735"/>
          </a:xfrm>
          <a:prstGeom prst="rect">
            <a:avLst/>
          </a:prstGeom>
        </p:spPr>
      </p:pic>
      <p:sp>
        <p:nvSpPr>
          <p:cNvPr id="6" name="TextBox 5"/>
          <p:cNvSpPr txBox="1"/>
          <p:nvPr/>
        </p:nvSpPr>
        <p:spPr>
          <a:xfrm>
            <a:off x="2514600" y="6172200"/>
            <a:ext cx="3276600" cy="369332"/>
          </a:xfrm>
          <a:prstGeom prst="rect">
            <a:avLst/>
          </a:prstGeom>
          <a:noFill/>
        </p:spPr>
        <p:txBody>
          <a:bodyPr wrap="square" rtlCol="0">
            <a:spAutoFit/>
          </a:bodyPr>
          <a:lstStyle/>
          <a:p>
            <a:r>
              <a:rPr lang="en-US" i="1" dirty="0" smtClean="0"/>
              <a:t>Continued on next slide</a:t>
            </a:r>
            <a:r>
              <a:rPr lang="en-US" dirty="0" smtClean="0"/>
              <a:t> </a:t>
            </a:r>
            <a:r>
              <a:rPr lang="en-US" dirty="0" smtClean="0">
                <a:sym typeface="Wingdings" pitchFamily="2" charset="2"/>
              </a:rPr>
              <a:t></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Proof of Second De Morgan Law </a:t>
            </a:r>
            <a:endParaRPr lang="en-US" dirty="0"/>
          </a:p>
        </p:txBody>
      </p:sp>
      <p:sp>
        <p:nvSpPr>
          <p:cNvPr id="3" name="Content Placeholder 2"/>
          <p:cNvSpPr>
            <a:spLocks noGrp="1"/>
          </p:cNvSpPr>
          <p:nvPr>
            <p:ph idx="1"/>
          </p:nvPr>
        </p:nvSpPr>
        <p:spPr/>
        <p:txBody>
          <a:bodyPr/>
          <a:lstStyle/>
          <a:p>
            <a:pPr>
              <a:buNone/>
            </a:pPr>
            <a:r>
              <a:rPr lang="en-US" dirty="0" smtClean="0"/>
              <a:t>   These steps show that:                                       </a:t>
            </a:r>
          </a:p>
          <a:p>
            <a:pPr>
              <a:buNone/>
            </a:pPr>
            <a:endParaRPr lang="en-US" dirty="0"/>
          </a:p>
        </p:txBody>
      </p:sp>
      <p:pic>
        <p:nvPicPr>
          <p:cNvPr id="12" name="Picture 11" descr="addin_tmp.png"/>
          <p:cNvPicPr>
            <a:picLocks noChangeAspect="1"/>
          </p:cNvPicPr>
          <p:nvPr>
            <p:custDataLst>
              <p:tags r:id="rId1"/>
            </p:custDataLst>
          </p:nvPr>
        </p:nvPicPr>
        <p:blipFill>
          <a:blip r:embed="rId4" cstate="print"/>
          <a:stretch>
            <a:fillRect/>
          </a:stretch>
        </p:blipFill>
        <p:spPr>
          <a:xfrm>
            <a:off x="1752600" y="2590800"/>
            <a:ext cx="6869430" cy="2108835"/>
          </a:xfrm>
          <a:prstGeom prst="rect">
            <a:avLst/>
          </a:prstGeom>
        </p:spPr>
      </p:pic>
      <p:pic>
        <p:nvPicPr>
          <p:cNvPr id="6" name="Picture 5" descr="addin_tmp.png"/>
          <p:cNvPicPr>
            <a:picLocks noChangeAspect="1"/>
          </p:cNvPicPr>
          <p:nvPr>
            <p:custDataLst>
              <p:tags r:id="rId2"/>
            </p:custDataLst>
          </p:nvPr>
        </p:nvPicPr>
        <p:blipFill>
          <a:blip r:embed="rId5" cstate="print"/>
          <a:stretch>
            <a:fillRect/>
          </a:stretch>
        </p:blipFill>
        <p:spPr>
          <a:xfrm>
            <a:off x="4572000" y="2057400"/>
            <a:ext cx="2534603" cy="377190"/>
          </a:xfrm>
          <a:prstGeom prst="rect">
            <a:avLst/>
          </a:prstGeom>
        </p:spPr>
      </p:pic>
      <p:sp>
        <p:nvSpPr>
          <p:cNvPr id="9" name="Isosceles Triangle 8"/>
          <p:cNvSpPr/>
          <p:nvPr/>
        </p:nvSpPr>
        <p:spPr>
          <a:xfrm rot="5400000" flipV="1">
            <a:off x="8305800" y="5562600"/>
            <a:ext cx="152400" cy="1524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Sets are one of the basic building blocks for the types of objects considered in discrete mathematics.</a:t>
            </a:r>
          </a:p>
          <a:p>
            <a:pPr lvl="1"/>
            <a:r>
              <a:rPr lang="en-US" dirty="0" smtClean="0"/>
              <a:t>Important for counting.</a:t>
            </a:r>
          </a:p>
          <a:p>
            <a:pPr lvl="1"/>
            <a:r>
              <a:rPr lang="en-US" dirty="0" smtClean="0"/>
              <a:t>Programming languages have set operations.</a:t>
            </a:r>
          </a:p>
          <a:p>
            <a:r>
              <a:rPr lang="en-US" dirty="0" smtClean="0"/>
              <a:t>Set theory is an important branch of mathematics.</a:t>
            </a:r>
          </a:p>
          <a:p>
            <a:pPr lvl="1"/>
            <a:r>
              <a:rPr lang="en-US" dirty="0" smtClean="0"/>
              <a:t>Many different systems of axioms have been used to develop set theory.</a:t>
            </a:r>
          </a:p>
          <a:p>
            <a:pPr lvl="1"/>
            <a:r>
              <a:rPr lang="en-US" dirty="0" smtClean="0"/>
              <a:t>Here we are not concerned with a formal set of axioms for set theory. Instead, we will use what is called naïve set theory.</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Set-Builder Notation: Second De Morgan Law</a:t>
            </a:r>
            <a:endParaRPr lang="en-US" dirty="0"/>
          </a:p>
        </p:txBody>
      </p:sp>
      <p:pic>
        <p:nvPicPr>
          <p:cNvPr id="7" name="Content Placeholder 6" descr="addin_tmp.png"/>
          <p:cNvPicPr>
            <a:picLocks noGrp="1" noChangeAspect="1"/>
          </p:cNvPicPr>
          <p:nvPr>
            <p:ph idx="1"/>
            <p:custDataLst>
              <p:tags r:id="rId1"/>
            </p:custDataLst>
          </p:nvPr>
        </p:nvPicPr>
        <p:blipFill>
          <a:blip r:embed="rId3" cstate="print"/>
          <a:stretch>
            <a:fillRect/>
          </a:stretch>
        </p:blipFill>
        <p:spPr>
          <a:xfrm>
            <a:off x="304800" y="1981200"/>
            <a:ext cx="8465820" cy="2731770"/>
          </a:xfrm>
        </p:spPr>
      </p:pic>
      <p:sp>
        <p:nvSpPr>
          <p:cNvPr id="4" name="Isosceles Triangle 3"/>
          <p:cNvSpPr/>
          <p:nvPr/>
        </p:nvSpPr>
        <p:spPr>
          <a:xfrm rot="5400000" flipV="1">
            <a:off x="8305800" y="5562600"/>
            <a:ext cx="152400" cy="1524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1143000"/>
          </a:xfrm>
        </p:spPr>
        <p:txBody>
          <a:bodyPr>
            <a:normAutofit/>
          </a:bodyPr>
          <a:lstStyle/>
          <a:p>
            <a:r>
              <a:rPr lang="en-US" dirty="0" smtClean="0"/>
              <a:t>Membership Table</a:t>
            </a:r>
            <a:endParaRPr lang="en-US" dirty="0"/>
          </a:p>
        </p:txBody>
      </p:sp>
      <p:graphicFrame>
        <p:nvGraphicFramePr>
          <p:cNvPr id="4" name="Content Placeholder 3"/>
          <p:cNvGraphicFramePr>
            <a:graphicFrameLocks noGrp="1"/>
          </p:cNvGraphicFramePr>
          <p:nvPr>
            <p:ph idx="1"/>
          </p:nvPr>
        </p:nvGraphicFramePr>
        <p:xfrm>
          <a:off x="533400" y="3200400"/>
          <a:ext cx="8229600" cy="3332480"/>
        </p:xfrm>
        <a:graphic>
          <a:graphicData uri="http://schemas.openxmlformats.org/drawingml/2006/table">
            <a:tbl>
              <a:tblPr firstRow="1" bandRow="1">
                <a:tableStyleId>{5C22544A-7EE6-4342-B048-85BDC9FD1C3A}</a:tableStyleId>
              </a:tblPr>
              <a:tblGrid>
                <a:gridCol w="381000"/>
                <a:gridCol w="304800"/>
                <a:gridCol w="381000"/>
                <a:gridCol w="914400"/>
                <a:gridCol w="1524000"/>
                <a:gridCol w="838200"/>
                <a:gridCol w="914400"/>
                <a:gridCol w="2971800"/>
              </a:tblGrid>
              <a:tr h="142240">
                <a:tc>
                  <a:txBody>
                    <a:bodyPr/>
                    <a:lstStyle/>
                    <a:p>
                      <a:r>
                        <a:rPr lang="en-US" dirty="0" smtClean="0">
                          <a:solidFill>
                            <a:schemeClr val="tx1"/>
                          </a:solidFill>
                        </a:rPr>
                        <a:t>A</a:t>
                      </a:r>
                      <a:endParaRPr lang="en-US" dirty="0">
                        <a:solidFill>
                          <a:schemeClr val="tx1"/>
                        </a:solidFill>
                      </a:endParaRPr>
                    </a:p>
                  </a:txBody>
                  <a:tcPr/>
                </a:tc>
                <a:tc>
                  <a:txBody>
                    <a:bodyPr/>
                    <a:lstStyle/>
                    <a:p>
                      <a:r>
                        <a:rPr lang="en-US" dirty="0" smtClean="0">
                          <a:solidFill>
                            <a:schemeClr val="tx1"/>
                          </a:solidFill>
                        </a:rPr>
                        <a:t>B</a:t>
                      </a:r>
                      <a:endParaRPr lang="en-US" dirty="0">
                        <a:solidFill>
                          <a:schemeClr val="tx1"/>
                        </a:solidFill>
                      </a:endParaRPr>
                    </a:p>
                  </a:txBody>
                  <a:tcPr/>
                </a:tc>
                <a:tc>
                  <a:txBody>
                    <a:bodyPr/>
                    <a:lstStyle/>
                    <a:p>
                      <a:r>
                        <a:rPr lang="en-US" dirty="0" smtClean="0">
                          <a:solidFill>
                            <a:schemeClr val="tx1"/>
                          </a:solidFill>
                        </a:rPr>
                        <a:t>C</a:t>
                      </a:r>
                      <a:endParaRPr lang="en-US" dirty="0">
                        <a:solidFill>
                          <a:schemeClr val="tx1"/>
                        </a:solidFill>
                      </a:endParaRPr>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r h="370840">
                <a:tc>
                  <a:txBody>
                    <a:bodyPr/>
                    <a:lstStyle/>
                    <a:p>
                      <a:r>
                        <a:rPr lang="en-US" dirty="0" smtClean="0"/>
                        <a:t>1</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r>
              <a:tr h="370840">
                <a:tc>
                  <a:txBody>
                    <a:bodyPr/>
                    <a:lstStyle/>
                    <a:p>
                      <a:r>
                        <a:rPr lang="en-US" dirty="0" smtClean="0"/>
                        <a:t>1</a:t>
                      </a:r>
                      <a:endParaRPr lang="en-US" dirty="0"/>
                    </a:p>
                  </a:txBody>
                  <a:tcPr/>
                </a:tc>
                <a:tc>
                  <a:txBody>
                    <a:bodyPr/>
                    <a:lstStyle/>
                    <a:p>
                      <a:r>
                        <a:rPr lang="en-US" dirty="0" smtClean="0"/>
                        <a:t>1</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r>
              <a:tr h="370840">
                <a:tc>
                  <a:txBody>
                    <a:bodyPr/>
                    <a:lstStyle/>
                    <a:p>
                      <a:r>
                        <a:rPr lang="en-US" dirty="0" smtClean="0"/>
                        <a:t>1</a:t>
                      </a:r>
                      <a:endParaRPr lang="en-US" dirty="0"/>
                    </a:p>
                  </a:txBody>
                  <a:tcPr/>
                </a:tc>
                <a:tc>
                  <a:txBody>
                    <a:bodyPr/>
                    <a:lstStyle/>
                    <a:p>
                      <a:r>
                        <a:rPr lang="en-US" dirty="0" smtClean="0"/>
                        <a:t>0</a:t>
                      </a:r>
                      <a:endParaRPr lang="en-US" dirty="0"/>
                    </a:p>
                  </a:txBody>
                  <a:tcPr/>
                </a:tc>
                <a:tc>
                  <a:txBody>
                    <a:bodyPr/>
                    <a:lstStyle/>
                    <a:p>
                      <a:r>
                        <a:rPr lang="en-US" dirty="0" smtClean="0"/>
                        <a:t>1</a:t>
                      </a:r>
                      <a:endParaRPr lang="en-US" dirty="0"/>
                    </a:p>
                  </a:txBody>
                  <a:tcPr/>
                </a:tc>
                <a:tc>
                  <a:txBody>
                    <a:bodyPr/>
                    <a:lstStyle/>
                    <a:p>
                      <a:r>
                        <a:rPr lang="en-US" dirty="0" smtClean="0"/>
                        <a:t>0</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r>
              <a:tr h="370840">
                <a:tc>
                  <a:txBody>
                    <a:bodyPr/>
                    <a:lstStyle/>
                    <a:p>
                      <a:r>
                        <a:rPr lang="en-US" dirty="0" smtClean="0"/>
                        <a:t>1</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r>
              <a:tr h="370840">
                <a:tc>
                  <a:txBody>
                    <a:bodyPr/>
                    <a:lstStyle/>
                    <a:p>
                      <a:r>
                        <a:rPr lang="en-US" dirty="0" smtClean="0"/>
                        <a:t>0</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r>
              <a:tr h="370840">
                <a:tc>
                  <a:txBody>
                    <a:bodyPr/>
                    <a:lstStyle/>
                    <a:p>
                      <a:r>
                        <a:rPr lang="en-US" dirty="0" smtClean="0"/>
                        <a:t>0</a:t>
                      </a:r>
                      <a:endParaRPr lang="en-US" dirty="0"/>
                    </a:p>
                  </a:txBody>
                  <a:tcPr/>
                </a:tc>
                <a:tc>
                  <a:txBody>
                    <a:bodyPr/>
                    <a:lstStyle/>
                    <a:p>
                      <a:r>
                        <a:rPr lang="en-US" dirty="0" smtClean="0"/>
                        <a:t>1</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1</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r>
              <a:tr h="370840">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1</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1</a:t>
                      </a:r>
                      <a:endParaRPr lang="en-US" dirty="0"/>
                    </a:p>
                  </a:txBody>
                  <a:tcPr/>
                </a:tc>
                <a:tc>
                  <a:txBody>
                    <a:bodyPr/>
                    <a:lstStyle/>
                    <a:p>
                      <a:r>
                        <a:rPr lang="en-US" dirty="0" smtClean="0"/>
                        <a:t>0</a:t>
                      </a:r>
                      <a:endParaRPr lang="en-US" dirty="0"/>
                    </a:p>
                  </a:txBody>
                  <a:tcPr/>
                </a:tc>
              </a:tr>
              <a:tr h="370840">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r>
            </a:tbl>
          </a:graphicData>
        </a:graphic>
      </p:graphicFrame>
      <p:pic>
        <p:nvPicPr>
          <p:cNvPr id="6" name="Picture 5" descr="addin_tmp.png"/>
          <p:cNvPicPr>
            <a:picLocks noChangeAspect="1"/>
          </p:cNvPicPr>
          <p:nvPr>
            <p:custDataLst>
              <p:tags r:id="rId1"/>
            </p:custDataLst>
          </p:nvPr>
        </p:nvPicPr>
        <p:blipFill>
          <a:blip r:embed="rId8" cstate="print"/>
          <a:stretch>
            <a:fillRect/>
          </a:stretch>
        </p:blipFill>
        <p:spPr>
          <a:xfrm>
            <a:off x="1676400" y="3276600"/>
            <a:ext cx="668655" cy="180975"/>
          </a:xfrm>
          <a:prstGeom prst="rect">
            <a:avLst/>
          </a:prstGeom>
        </p:spPr>
      </p:pic>
      <p:pic>
        <p:nvPicPr>
          <p:cNvPr id="7" name="Picture 6" descr="addin_tmp.png"/>
          <p:cNvPicPr>
            <a:picLocks noChangeAspect="1"/>
          </p:cNvPicPr>
          <p:nvPr>
            <p:custDataLst>
              <p:tags r:id="rId2"/>
            </p:custDataLst>
          </p:nvPr>
        </p:nvPicPr>
        <p:blipFill>
          <a:blip r:embed="rId9" cstate="print"/>
          <a:stretch>
            <a:fillRect/>
          </a:stretch>
        </p:blipFill>
        <p:spPr>
          <a:xfrm>
            <a:off x="2590800" y="3276600"/>
            <a:ext cx="1322070" cy="255270"/>
          </a:xfrm>
          <a:prstGeom prst="rect">
            <a:avLst/>
          </a:prstGeom>
        </p:spPr>
      </p:pic>
      <p:pic>
        <p:nvPicPr>
          <p:cNvPr id="8" name="Picture 7" descr="addin_tmp.png"/>
          <p:cNvPicPr>
            <a:picLocks noChangeAspect="1"/>
          </p:cNvPicPr>
          <p:nvPr>
            <p:custDataLst>
              <p:tags r:id="rId3"/>
            </p:custDataLst>
          </p:nvPr>
        </p:nvPicPr>
        <p:blipFill>
          <a:blip r:embed="rId10" cstate="print"/>
          <a:stretch>
            <a:fillRect/>
          </a:stretch>
        </p:blipFill>
        <p:spPr>
          <a:xfrm>
            <a:off x="4114800" y="3276600"/>
            <a:ext cx="655320" cy="182880"/>
          </a:xfrm>
          <a:prstGeom prst="rect">
            <a:avLst/>
          </a:prstGeom>
        </p:spPr>
      </p:pic>
      <p:pic>
        <p:nvPicPr>
          <p:cNvPr id="9" name="Picture 8" descr="addin_tmp.png"/>
          <p:cNvPicPr>
            <a:picLocks noChangeAspect="1"/>
          </p:cNvPicPr>
          <p:nvPr>
            <p:custDataLst>
              <p:tags r:id="rId4"/>
            </p:custDataLst>
          </p:nvPr>
        </p:nvPicPr>
        <p:blipFill>
          <a:blip r:embed="rId11" cstate="print"/>
          <a:stretch>
            <a:fillRect/>
          </a:stretch>
        </p:blipFill>
        <p:spPr>
          <a:xfrm>
            <a:off x="4953000" y="3276600"/>
            <a:ext cx="655320" cy="182880"/>
          </a:xfrm>
          <a:prstGeom prst="rect">
            <a:avLst/>
          </a:prstGeom>
        </p:spPr>
      </p:pic>
      <p:pic>
        <p:nvPicPr>
          <p:cNvPr id="10" name="Picture 9" descr="addin_tmp.png"/>
          <p:cNvPicPr>
            <a:picLocks noChangeAspect="1"/>
          </p:cNvPicPr>
          <p:nvPr>
            <p:custDataLst>
              <p:tags r:id="rId5"/>
            </p:custDataLst>
          </p:nvPr>
        </p:nvPicPr>
        <p:blipFill>
          <a:blip r:embed="rId12" cstate="print"/>
          <a:stretch>
            <a:fillRect/>
          </a:stretch>
        </p:blipFill>
        <p:spPr>
          <a:xfrm>
            <a:off x="5943600" y="3276600"/>
            <a:ext cx="1971675" cy="255270"/>
          </a:xfrm>
          <a:prstGeom prst="rect">
            <a:avLst/>
          </a:prstGeom>
        </p:spPr>
      </p:pic>
      <p:pic>
        <p:nvPicPr>
          <p:cNvPr id="11" name="Picture 10" descr="addin_tmp.png"/>
          <p:cNvPicPr>
            <a:picLocks noChangeAspect="1"/>
          </p:cNvPicPr>
          <p:nvPr>
            <p:custDataLst>
              <p:tags r:id="rId6"/>
            </p:custDataLst>
          </p:nvPr>
        </p:nvPicPr>
        <p:blipFill>
          <a:blip r:embed="rId13" cstate="print"/>
          <a:stretch>
            <a:fillRect/>
          </a:stretch>
        </p:blipFill>
        <p:spPr>
          <a:xfrm>
            <a:off x="1981200" y="2362200"/>
            <a:ext cx="5520690" cy="382905"/>
          </a:xfrm>
          <a:prstGeom prst="rect">
            <a:avLst/>
          </a:prstGeom>
        </p:spPr>
      </p:pic>
      <p:sp>
        <p:nvSpPr>
          <p:cNvPr id="12" name="TextBox 11"/>
          <p:cNvSpPr txBox="1"/>
          <p:nvPr/>
        </p:nvSpPr>
        <p:spPr>
          <a:xfrm>
            <a:off x="457200" y="1752600"/>
            <a:ext cx="1219200" cy="369332"/>
          </a:xfrm>
          <a:prstGeom prst="rect">
            <a:avLst/>
          </a:prstGeom>
          <a:noFill/>
        </p:spPr>
        <p:txBody>
          <a:bodyPr wrap="square" rtlCol="0">
            <a:spAutoFit/>
          </a:bodyPr>
          <a:lstStyle/>
          <a:p>
            <a:r>
              <a:rPr lang="en-US" b="1" dirty="0" smtClean="0"/>
              <a:t>Example</a:t>
            </a:r>
            <a:r>
              <a:rPr lang="en-US" dirty="0" smtClean="0"/>
              <a:t>:</a:t>
            </a:r>
            <a:endParaRPr lang="en-US" dirty="0"/>
          </a:p>
        </p:txBody>
      </p:sp>
      <p:sp>
        <p:nvSpPr>
          <p:cNvPr id="13" name="TextBox 12"/>
          <p:cNvSpPr txBox="1"/>
          <p:nvPr/>
        </p:nvSpPr>
        <p:spPr>
          <a:xfrm>
            <a:off x="457200" y="2743200"/>
            <a:ext cx="1219200" cy="369332"/>
          </a:xfrm>
          <a:prstGeom prst="rect">
            <a:avLst/>
          </a:prstGeom>
          <a:noFill/>
        </p:spPr>
        <p:txBody>
          <a:bodyPr wrap="square" rtlCol="0">
            <a:spAutoFit/>
          </a:bodyPr>
          <a:lstStyle/>
          <a:p>
            <a:r>
              <a:rPr lang="en-US" b="1" dirty="0" smtClean="0"/>
              <a:t>Solution</a:t>
            </a:r>
            <a:r>
              <a:rPr lang="en-US" dirty="0" smtClean="0"/>
              <a:t>:</a:t>
            </a:r>
            <a:endParaRPr lang="en-US" dirty="0"/>
          </a:p>
        </p:txBody>
      </p:sp>
      <p:sp>
        <p:nvSpPr>
          <p:cNvPr id="14" name="TextBox 13"/>
          <p:cNvSpPr txBox="1"/>
          <p:nvPr/>
        </p:nvSpPr>
        <p:spPr>
          <a:xfrm>
            <a:off x="1676400" y="1752600"/>
            <a:ext cx="6705600" cy="646331"/>
          </a:xfrm>
          <a:prstGeom prst="rect">
            <a:avLst/>
          </a:prstGeom>
          <a:noFill/>
        </p:spPr>
        <p:txBody>
          <a:bodyPr wrap="square" rtlCol="0">
            <a:spAutoFit/>
          </a:bodyPr>
          <a:lstStyle/>
          <a:p>
            <a:r>
              <a:rPr lang="en-US" dirty="0" smtClean="0"/>
              <a:t>Construct a membership table to show that the distributive law holds.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Sets</a:t>
            </a:r>
            <a:endParaRPr lang="en-US" dirty="0"/>
          </a:p>
        </p:txBody>
      </p:sp>
      <p:sp>
        <p:nvSpPr>
          <p:cNvPr id="3" name="Content Placeholder 2"/>
          <p:cNvSpPr>
            <a:spLocks noGrp="1"/>
          </p:cNvSpPr>
          <p:nvPr>
            <p:ph idx="1"/>
          </p:nvPr>
        </p:nvSpPr>
        <p:spPr/>
        <p:txBody>
          <a:bodyPr/>
          <a:lstStyle/>
          <a:p>
            <a:r>
              <a:rPr lang="en-US" dirty="0" smtClean="0"/>
              <a:t>A </a:t>
            </a:r>
            <a:r>
              <a:rPr lang="en-US" i="1" dirty="0" smtClean="0"/>
              <a:t>set</a:t>
            </a:r>
            <a:r>
              <a:rPr lang="en-US" dirty="0" smtClean="0"/>
              <a:t> is an unordered collection of objects.</a:t>
            </a:r>
          </a:p>
          <a:p>
            <a:pPr lvl="1"/>
            <a:r>
              <a:rPr lang="en-US" dirty="0" smtClean="0"/>
              <a:t> the students in this class</a:t>
            </a:r>
          </a:p>
          <a:p>
            <a:pPr lvl="1"/>
            <a:r>
              <a:rPr lang="en-US" dirty="0" smtClean="0"/>
              <a:t> the chairs in this room</a:t>
            </a:r>
          </a:p>
          <a:p>
            <a:r>
              <a:rPr lang="en-US" dirty="0" smtClean="0"/>
              <a:t>The objects in a set are called the </a:t>
            </a:r>
            <a:r>
              <a:rPr lang="en-US" i="1" dirty="0" smtClean="0"/>
              <a:t>elements</a:t>
            </a:r>
            <a:r>
              <a:rPr lang="en-US" dirty="0" smtClean="0"/>
              <a:t>, or </a:t>
            </a:r>
            <a:r>
              <a:rPr lang="en-US" i="1" dirty="0" smtClean="0"/>
              <a:t>members</a:t>
            </a:r>
            <a:r>
              <a:rPr lang="en-US" dirty="0" smtClean="0"/>
              <a:t> of the set. A set is said to </a:t>
            </a:r>
            <a:r>
              <a:rPr lang="en-US" i="1" dirty="0" smtClean="0"/>
              <a:t>contain</a:t>
            </a:r>
            <a:r>
              <a:rPr lang="en-US" dirty="0" smtClean="0"/>
              <a:t> its elements.</a:t>
            </a:r>
          </a:p>
          <a:p>
            <a:r>
              <a:rPr lang="en-US" dirty="0" smtClean="0"/>
              <a:t>The notation  </a:t>
            </a:r>
            <a:r>
              <a:rPr lang="en-US" i="1" dirty="0" smtClean="0">
                <a:latin typeface="Cambria Math" pitchFamily="18" charset="0"/>
                <a:ea typeface="Cambria Math" pitchFamily="18" charset="0"/>
              </a:rPr>
              <a:t>a</a:t>
            </a:r>
            <a:r>
              <a:rPr lang="en-US" dirty="0" smtClean="0">
                <a:latin typeface="Cambria Math" pitchFamily="18" charset="0"/>
                <a:ea typeface="Cambria Math" pitchFamily="18" charset="0"/>
              </a:rPr>
              <a:t> ∈ </a:t>
            </a:r>
            <a:r>
              <a:rPr lang="en-US" i="1" dirty="0" smtClean="0">
                <a:latin typeface="Cambria Math" pitchFamily="18" charset="0"/>
                <a:ea typeface="Cambria Math" pitchFamily="18" charset="0"/>
              </a:rPr>
              <a:t>A</a:t>
            </a:r>
            <a:r>
              <a:rPr lang="en-US" dirty="0" smtClean="0">
                <a:latin typeface="Cambria Math" pitchFamily="18" charset="0"/>
                <a:ea typeface="Cambria Math" pitchFamily="18" charset="0"/>
              </a:rPr>
              <a:t>  </a:t>
            </a:r>
            <a:r>
              <a:rPr lang="en-US" dirty="0" smtClean="0"/>
              <a:t>denotes that </a:t>
            </a:r>
            <a:r>
              <a:rPr lang="en-US" i="1" dirty="0" smtClean="0">
                <a:latin typeface="Cambria Math" pitchFamily="18" charset="0"/>
                <a:ea typeface="Cambria Math" pitchFamily="18" charset="0"/>
              </a:rPr>
              <a:t>a</a:t>
            </a:r>
            <a:r>
              <a:rPr lang="en-US" dirty="0" smtClean="0"/>
              <a:t> is an element of the set </a:t>
            </a:r>
            <a:r>
              <a:rPr lang="en-US" i="1" dirty="0" smtClean="0">
                <a:latin typeface="Cambria Math" pitchFamily="18" charset="0"/>
                <a:ea typeface="Cambria Math" pitchFamily="18" charset="0"/>
              </a:rPr>
              <a:t>A</a:t>
            </a:r>
            <a:r>
              <a:rPr lang="en-US" dirty="0" smtClean="0"/>
              <a:t>.</a:t>
            </a:r>
          </a:p>
          <a:p>
            <a:r>
              <a:rPr lang="en-US" dirty="0" smtClean="0"/>
              <a:t>If </a:t>
            </a:r>
            <a:r>
              <a:rPr lang="en-US" i="1" dirty="0" smtClean="0">
                <a:latin typeface="Cambria Math" pitchFamily="18" charset="0"/>
                <a:ea typeface="Cambria Math" pitchFamily="18" charset="0"/>
              </a:rPr>
              <a:t>a</a:t>
            </a:r>
            <a:r>
              <a:rPr lang="en-US" dirty="0" smtClean="0"/>
              <a:t> is not a member of </a:t>
            </a:r>
            <a:r>
              <a:rPr lang="en-US" i="1" dirty="0" smtClean="0">
                <a:latin typeface="Cambria Math" pitchFamily="18" charset="0"/>
                <a:ea typeface="Cambria Math" pitchFamily="18" charset="0"/>
              </a:rPr>
              <a:t>A</a:t>
            </a:r>
            <a:r>
              <a:rPr lang="en-US" dirty="0" smtClean="0"/>
              <a:t>, write </a:t>
            </a:r>
            <a:r>
              <a:rPr lang="en-US" i="1" dirty="0" smtClean="0">
                <a:latin typeface="Cambria Math" pitchFamily="18" charset="0"/>
                <a:ea typeface="Cambria Math" pitchFamily="18" charset="0"/>
              </a:rPr>
              <a:t>a</a:t>
            </a:r>
            <a:r>
              <a:rPr lang="en-US" dirty="0" smtClean="0">
                <a:latin typeface="Cambria Math" pitchFamily="18" charset="0"/>
                <a:ea typeface="Cambria Math" pitchFamily="18" charset="0"/>
              </a:rPr>
              <a:t> </a:t>
            </a:r>
            <a:r>
              <a:rPr lang="en-US" dirty="0" smtClean="0">
                <a:latin typeface="Cambria Math"/>
                <a:ea typeface="Cambria Math"/>
              </a:rPr>
              <a:t>∉</a:t>
            </a:r>
            <a:r>
              <a:rPr lang="en-US" dirty="0" smtClean="0">
                <a:latin typeface="Cambria Math" pitchFamily="18" charset="0"/>
                <a:ea typeface="Cambria Math" pitchFamily="18" charset="0"/>
              </a:rPr>
              <a:t> </a:t>
            </a:r>
            <a:r>
              <a:rPr lang="en-US" i="1" dirty="0" smtClean="0">
                <a:latin typeface="Cambria Math" pitchFamily="18" charset="0"/>
                <a:ea typeface="Cambria Math" pitchFamily="18" charset="0"/>
              </a:rPr>
              <a:t>A</a:t>
            </a:r>
            <a:r>
              <a:rPr lang="en-US" dirty="0" smtClean="0">
                <a:latin typeface="Cambria Math" pitchFamily="18" charset="0"/>
                <a:ea typeface="Cambria Math" pitchFamily="18" charset="0"/>
              </a:rPr>
              <a:t>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Describing a Set: Roster Method</a:t>
            </a:r>
            <a:endParaRPr lang="en-US" dirty="0"/>
          </a:p>
        </p:txBody>
      </p:sp>
      <p:sp>
        <p:nvSpPr>
          <p:cNvPr id="3" name="Content Placeholder 2"/>
          <p:cNvSpPr>
            <a:spLocks noGrp="1"/>
          </p:cNvSpPr>
          <p:nvPr>
            <p:ph idx="1"/>
          </p:nvPr>
        </p:nvSpPr>
        <p:spPr/>
        <p:txBody>
          <a:bodyPr/>
          <a:lstStyle/>
          <a:p>
            <a:r>
              <a:rPr lang="en-US" i="1" dirty="0" smtClean="0">
                <a:latin typeface="Cambria Math" pitchFamily="18" charset="0"/>
                <a:ea typeface="Cambria Math" pitchFamily="18" charset="0"/>
              </a:rPr>
              <a:t>S</a:t>
            </a:r>
            <a:r>
              <a:rPr lang="en-US" dirty="0" smtClean="0">
                <a:latin typeface="Cambria Math" pitchFamily="18" charset="0"/>
                <a:ea typeface="Cambria Math" pitchFamily="18" charset="0"/>
              </a:rPr>
              <a:t> = {</a:t>
            </a:r>
            <a:r>
              <a:rPr lang="en-US" i="1" dirty="0" err="1" smtClean="0">
                <a:latin typeface="Cambria Math" pitchFamily="18" charset="0"/>
                <a:ea typeface="Cambria Math" pitchFamily="18" charset="0"/>
              </a:rPr>
              <a:t>a,b,c,d</a:t>
            </a:r>
            <a:r>
              <a:rPr lang="en-US" dirty="0" smtClean="0">
                <a:latin typeface="Cambria Math" pitchFamily="18" charset="0"/>
                <a:ea typeface="Cambria Math" pitchFamily="18" charset="0"/>
              </a:rPr>
              <a:t>}</a:t>
            </a:r>
          </a:p>
          <a:p>
            <a:r>
              <a:rPr lang="en-US" dirty="0" smtClean="0"/>
              <a:t>Order not important </a:t>
            </a:r>
          </a:p>
          <a:p>
            <a:pPr>
              <a:buNone/>
            </a:pPr>
            <a:r>
              <a:rPr lang="en-US" dirty="0" smtClean="0"/>
              <a:t>         </a:t>
            </a:r>
            <a:r>
              <a:rPr lang="en-US" i="1" dirty="0" smtClean="0">
                <a:latin typeface="Cambria Math" pitchFamily="18" charset="0"/>
                <a:ea typeface="Cambria Math" pitchFamily="18" charset="0"/>
              </a:rPr>
              <a:t>S</a:t>
            </a:r>
            <a:r>
              <a:rPr lang="en-US" dirty="0" smtClean="0">
                <a:latin typeface="Cambria Math" pitchFamily="18" charset="0"/>
                <a:ea typeface="Cambria Math" pitchFamily="18" charset="0"/>
              </a:rPr>
              <a:t> = {</a:t>
            </a:r>
            <a:r>
              <a:rPr lang="en-US" i="1" dirty="0" err="1" smtClean="0">
                <a:latin typeface="Cambria Math" pitchFamily="18" charset="0"/>
                <a:ea typeface="Cambria Math" pitchFamily="18" charset="0"/>
              </a:rPr>
              <a:t>a,b,c,d</a:t>
            </a:r>
            <a:r>
              <a:rPr lang="en-US" dirty="0" smtClean="0">
                <a:latin typeface="Cambria Math" pitchFamily="18" charset="0"/>
                <a:ea typeface="Cambria Math" pitchFamily="18" charset="0"/>
              </a:rPr>
              <a:t>} = {</a:t>
            </a:r>
            <a:r>
              <a:rPr lang="en-US" i="1" dirty="0" err="1" smtClean="0">
                <a:latin typeface="Cambria Math" pitchFamily="18" charset="0"/>
                <a:ea typeface="Cambria Math" pitchFamily="18" charset="0"/>
              </a:rPr>
              <a:t>b,c,a,d</a:t>
            </a:r>
            <a:r>
              <a:rPr lang="en-US" dirty="0" smtClean="0">
                <a:latin typeface="Cambria Math" pitchFamily="18" charset="0"/>
                <a:ea typeface="Cambria Math" pitchFamily="18" charset="0"/>
              </a:rPr>
              <a:t>}</a:t>
            </a:r>
          </a:p>
          <a:p>
            <a:r>
              <a:rPr lang="en-US" dirty="0" smtClean="0"/>
              <a:t>Each distinct object is either a member or not; listing more than once does not change the set.</a:t>
            </a:r>
          </a:p>
          <a:p>
            <a:pPr>
              <a:buNone/>
            </a:pPr>
            <a:r>
              <a:rPr lang="en-US" dirty="0" smtClean="0">
                <a:latin typeface="Cambria Math" pitchFamily="18" charset="0"/>
                <a:ea typeface="Cambria Math" pitchFamily="18" charset="0"/>
              </a:rPr>
              <a:t>      </a:t>
            </a:r>
            <a:r>
              <a:rPr lang="en-US" i="1" dirty="0" smtClean="0">
                <a:latin typeface="Cambria Math" pitchFamily="18" charset="0"/>
                <a:ea typeface="Cambria Math" pitchFamily="18" charset="0"/>
              </a:rPr>
              <a:t>S</a:t>
            </a:r>
            <a:r>
              <a:rPr lang="en-US" b="1" dirty="0" smtClean="0">
                <a:latin typeface="Cambria Math" pitchFamily="18" charset="0"/>
                <a:ea typeface="Cambria Math" pitchFamily="18" charset="0"/>
              </a:rPr>
              <a:t> </a:t>
            </a:r>
            <a:r>
              <a:rPr lang="en-US" dirty="0" smtClean="0">
                <a:latin typeface="Cambria Math" pitchFamily="18" charset="0"/>
                <a:ea typeface="Cambria Math" pitchFamily="18" charset="0"/>
              </a:rPr>
              <a:t>= {</a:t>
            </a:r>
            <a:r>
              <a:rPr lang="en-US" i="1" dirty="0" err="1" smtClean="0">
                <a:latin typeface="Cambria Math" pitchFamily="18" charset="0"/>
                <a:ea typeface="Cambria Math" pitchFamily="18" charset="0"/>
              </a:rPr>
              <a:t>a,b,c,d</a:t>
            </a:r>
            <a:r>
              <a:rPr lang="en-US" dirty="0" smtClean="0">
                <a:latin typeface="Cambria Math" pitchFamily="18" charset="0"/>
                <a:ea typeface="Cambria Math" pitchFamily="18" charset="0"/>
              </a:rPr>
              <a:t>} = {</a:t>
            </a:r>
            <a:r>
              <a:rPr lang="en-US" i="1" dirty="0" err="1" smtClean="0">
                <a:latin typeface="Cambria Math" pitchFamily="18" charset="0"/>
                <a:ea typeface="Cambria Math" pitchFamily="18" charset="0"/>
              </a:rPr>
              <a:t>a,b,c,b,c,d</a:t>
            </a:r>
            <a:r>
              <a:rPr lang="en-US" dirty="0" smtClean="0">
                <a:latin typeface="Cambria Math" pitchFamily="18" charset="0"/>
                <a:ea typeface="Cambria Math" pitchFamily="18" charset="0"/>
              </a:rPr>
              <a:t>}</a:t>
            </a:r>
          </a:p>
          <a:p>
            <a:r>
              <a:rPr lang="en-US" dirty="0" err="1" smtClean="0">
                <a:latin typeface="Cambria Math" pitchFamily="18" charset="0"/>
                <a:ea typeface="Cambria Math" pitchFamily="18" charset="0"/>
              </a:rPr>
              <a:t>Elipses</a:t>
            </a:r>
            <a:r>
              <a:rPr lang="en-US" dirty="0" smtClean="0">
                <a:latin typeface="Cambria Math" pitchFamily="18" charset="0"/>
                <a:ea typeface="Cambria Math" pitchFamily="18" charset="0"/>
              </a:rPr>
              <a:t> (…) may be used to describe a set without listing all of the members when the pattern is clear.</a:t>
            </a:r>
          </a:p>
          <a:p>
            <a:pPr>
              <a:buNone/>
            </a:pPr>
            <a:r>
              <a:rPr lang="en-US" dirty="0" smtClean="0">
                <a:latin typeface="Cambria Math" pitchFamily="18" charset="0"/>
                <a:ea typeface="Cambria Math" pitchFamily="18" charset="0"/>
              </a:rPr>
              <a:t>          </a:t>
            </a:r>
            <a:r>
              <a:rPr lang="en-US" i="1" dirty="0" smtClean="0">
                <a:latin typeface="Cambria Math" pitchFamily="18" charset="0"/>
                <a:ea typeface="Cambria Math" pitchFamily="18" charset="0"/>
              </a:rPr>
              <a:t>S</a:t>
            </a:r>
            <a:r>
              <a:rPr lang="en-US" b="1" dirty="0" smtClean="0">
                <a:latin typeface="Cambria Math" pitchFamily="18" charset="0"/>
                <a:ea typeface="Cambria Math" pitchFamily="18" charset="0"/>
              </a:rPr>
              <a:t> </a:t>
            </a:r>
            <a:r>
              <a:rPr lang="en-US" dirty="0" smtClean="0">
                <a:latin typeface="Cambria Math" pitchFamily="18" charset="0"/>
                <a:ea typeface="Cambria Math" pitchFamily="18" charset="0"/>
              </a:rPr>
              <a:t>= {</a:t>
            </a:r>
            <a:r>
              <a:rPr lang="en-US" i="1" dirty="0" err="1" smtClean="0">
                <a:latin typeface="Cambria Math" pitchFamily="18" charset="0"/>
                <a:ea typeface="Cambria Math" pitchFamily="18" charset="0"/>
              </a:rPr>
              <a:t>a,b,c,d</a:t>
            </a:r>
            <a:r>
              <a:rPr lang="en-US" i="1" dirty="0" smtClean="0">
                <a:latin typeface="Cambria Math" pitchFamily="18" charset="0"/>
                <a:ea typeface="Cambria Math" pitchFamily="18" charset="0"/>
              </a:rPr>
              <a:t>, ……,z </a:t>
            </a:r>
            <a:r>
              <a:rPr lang="en-US" dirty="0" smtClean="0">
                <a:latin typeface="Cambria Math" pitchFamily="18" charset="0"/>
                <a:ea typeface="Cambria Math" pitchFamily="18" charset="0"/>
              </a:rPr>
              <a:t>}</a:t>
            </a:r>
          </a:p>
          <a:p>
            <a:pPr>
              <a:buNone/>
            </a:pPr>
            <a:endParaRPr lang="en-US" dirty="0">
              <a:latin typeface="Cambria Math" pitchFamily="18" charset="0"/>
              <a:ea typeface="Cambria Math"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Roster Method</a:t>
            </a:r>
            <a:endParaRPr lang="en-US" dirty="0"/>
          </a:p>
        </p:txBody>
      </p:sp>
      <p:sp>
        <p:nvSpPr>
          <p:cNvPr id="3" name="Content Placeholder 2"/>
          <p:cNvSpPr>
            <a:spLocks noGrp="1"/>
          </p:cNvSpPr>
          <p:nvPr>
            <p:ph idx="1"/>
          </p:nvPr>
        </p:nvSpPr>
        <p:spPr/>
        <p:txBody>
          <a:bodyPr>
            <a:normAutofit/>
          </a:bodyPr>
          <a:lstStyle/>
          <a:p>
            <a:r>
              <a:rPr lang="en-US" dirty="0" smtClean="0"/>
              <a:t>Set of all vowels in the English alphabet:</a:t>
            </a:r>
          </a:p>
          <a:p>
            <a:pPr>
              <a:buNone/>
            </a:pPr>
            <a:r>
              <a:rPr lang="en-US" dirty="0" smtClean="0"/>
              <a:t>              </a:t>
            </a:r>
            <a:r>
              <a:rPr lang="en-US" i="1" dirty="0" smtClean="0">
                <a:latin typeface="Cambria Math" pitchFamily="18" charset="0"/>
                <a:ea typeface="Cambria Math" pitchFamily="18" charset="0"/>
              </a:rPr>
              <a:t>V</a:t>
            </a:r>
            <a:r>
              <a:rPr lang="en-US" dirty="0" smtClean="0">
                <a:latin typeface="Cambria Math" pitchFamily="18" charset="0"/>
                <a:ea typeface="Cambria Math" pitchFamily="18" charset="0"/>
              </a:rPr>
              <a:t> = {</a:t>
            </a:r>
            <a:r>
              <a:rPr lang="en-US" dirty="0" err="1" smtClean="0">
                <a:latin typeface="Cambria Math" pitchFamily="18" charset="0"/>
                <a:ea typeface="Cambria Math" pitchFamily="18" charset="0"/>
              </a:rPr>
              <a:t>a,e,i,o,u</a:t>
            </a:r>
            <a:r>
              <a:rPr lang="en-US" dirty="0" smtClean="0">
                <a:latin typeface="Cambria Math" pitchFamily="18" charset="0"/>
                <a:ea typeface="Cambria Math" pitchFamily="18" charset="0"/>
              </a:rPr>
              <a:t>}</a:t>
            </a:r>
          </a:p>
          <a:p>
            <a:r>
              <a:rPr lang="en-US" dirty="0" smtClean="0"/>
              <a:t>Set of all  odd positive integers less than </a:t>
            </a:r>
            <a:r>
              <a:rPr lang="en-US" dirty="0" smtClean="0">
                <a:latin typeface="Cambria Math" pitchFamily="18" charset="0"/>
                <a:ea typeface="Cambria Math" pitchFamily="18" charset="0"/>
              </a:rPr>
              <a:t>10</a:t>
            </a:r>
            <a:r>
              <a:rPr lang="en-US" dirty="0" smtClean="0"/>
              <a:t>:</a:t>
            </a:r>
          </a:p>
          <a:p>
            <a:pPr>
              <a:buNone/>
            </a:pPr>
            <a:r>
              <a:rPr lang="en-US" dirty="0" smtClean="0"/>
              <a:t>             </a:t>
            </a:r>
            <a:r>
              <a:rPr lang="en-US" i="1" dirty="0" smtClean="0">
                <a:latin typeface="Cambria Math" pitchFamily="18" charset="0"/>
                <a:ea typeface="Cambria Math" pitchFamily="18" charset="0"/>
              </a:rPr>
              <a:t>O</a:t>
            </a:r>
            <a:r>
              <a:rPr lang="en-US" dirty="0" smtClean="0">
                <a:latin typeface="Cambria Math" pitchFamily="18" charset="0"/>
                <a:ea typeface="Cambria Math" pitchFamily="18" charset="0"/>
              </a:rPr>
              <a:t> = {1,3,5,7,9}</a:t>
            </a:r>
          </a:p>
          <a:p>
            <a:r>
              <a:rPr lang="en-US" dirty="0" smtClean="0"/>
              <a:t>Set of all positive integers less than </a:t>
            </a:r>
            <a:r>
              <a:rPr lang="en-US" dirty="0" smtClean="0">
                <a:latin typeface="Cambria Math" pitchFamily="18" charset="0"/>
                <a:ea typeface="Cambria Math" pitchFamily="18" charset="0"/>
              </a:rPr>
              <a:t>100</a:t>
            </a:r>
            <a:r>
              <a:rPr lang="en-US" dirty="0" smtClean="0"/>
              <a:t>:</a:t>
            </a:r>
          </a:p>
          <a:p>
            <a:pPr>
              <a:buNone/>
            </a:pPr>
            <a:r>
              <a:rPr lang="en-US" dirty="0" smtClean="0"/>
              <a:t>              </a:t>
            </a:r>
            <a:r>
              <a:rPr lang="en-US" i="1" dirty="0" smtClean="0">
                <a:latin typeface="Cambria Math" pitchFamily="18" charset="0"/>
                <a:ea typeface="Cambria Math" pitchFamily="18" charset="0"/>
              </a:rPr>
              <a:t>S</a:t>
            </a:r>
            <a:r>
              <a:rPr lang="en-US" dirty="0" smtClean="0">
                <a:latin typeface="Cambria Math" pitchFamily="18" charset="0"/>
                <a:ea typeface="Cambria Math" pitchFamily="18" charset="0"/>
              </a:rPr>
              <a:t> = {1,2,3,……..,99}</a:t>
            </a:r>
          </a:p>
          <a:p>
            <a:pPr marL="514350" indent="-514350"/>
            <a:r>
              <a:rPr lang="en-US" dirty="0" smtClean="0">
                <a:latin typeface="Cambria Math" pitchFamily="18" charset="0"/>
                <a:ea typeface="Cambria Math" pitchFamily="18" charset="0"/>
              </a:rPr>
              <a:t>Set of all integers less than 0:</a:t>
            </a:r>
          </a:p>
          <a:p>
            <a:pPr>
              <a:buNone/>
            </a:pPr>
            <a:r>
              <a:rPr lang="en-US" dirty="0" smtClean="0">
                <a:latin typeface="Cambria Math" pitchFamily="18" charset="0"/>
                <a:ea typeface="Cambria Math" pitchFamily="18" charset="0"/>
              </a:rPr>
              <a:t>               </a:t>
            </a:r>
            <a:r>
              <a:rPr lang="en-US" i="1" dirty="0" smtClean="0">
                <a:latin typeface="Cambria Math" pitchFamily="18" charset="0"/>
                <a:ea typeface="Cambria Math" pitchFamily="18" charset="0"/>
              </a:rPr>
              <a:t>S</a:t>
            </a:r>
            <a:r>
              <a:rPr lang="en-US" dirty="0" smtClean="0">
                <a:latin typeface="Cambria Math" pitchFamily="18" charset="0"/>
                <a:ea typeface="Cambria Math" pitchFamily="18" charset="0"/>
              </a:rPr>
              <a:t> = {…., -3,-2,-1}</a:t>
            </a:r>
            <a:endParaRPr lang="en-US" dirty="0">
              <a:latin typeface="Cambria Math" pitchFamily="18" charset="0"/>
              <a:ea typeface="Cambria Math"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Some Important Sets</a:t>
            </a:r>
            <a:endParaRPr lang="en-US" dirty="0"/>
          </a:p>
        </p:txBody>
      </p:sp>
      <p:sp>
        <p:nvSpPr>
          <p:cNvPr id="3" name="Content Placeholder 2"/>
          <p:cNvSpPr>
            <a:spLocks noGrp="1"/>
          </p:cNvSpPr>
          <p:nvPr>
            <p:ph idx="1"/>
          </p:nvPr>
        </p:nvSpPr>
        <p:spPr/>
        <p:txBody>
          <a:bodyPr/>
          <a:lstStyle/>
          <a:p>
            <a:pPr>
              <a:buNone/>
            </a:pPr>
            <a:r>
              <a:rPr lang="en-US" b="1" dirty="0" smtClean="0">
                <a:latin typeface="Cambria Math" pitchFamily="18" charset="0"/>
                <a:ea typeface="Cambria Math" pitchFamily="18" charset="0"/>
              </a:rPr>
              <a:t>N</a:t>
            </a:r>
            <a:r>
              <a:rPr lang="en-US" dirty="0" smtClean="0"/>
              <a:t> = </a:t>
            </a:r>
            <a:r>
              <a:rPr lang="en-US" i="1" dirty="0" smtClean="0"/>
              <a:t>natural numbers </a:t>
            </a:r>
            <a:r>
              <a:rPr lang="en-US" dirty="0" smtClean="0"/>
              <a:t>= </a:t>
            </a:r>
            <a:r>
              <a:rPr lang="en-US" dirty="0" smtClean="0">
                <a:latin typeface="Cambria Math" pitchFamily="18" charset="0"/>
                <a:ea typeface="Cambria Math" pitchFamily="18" charset="0"/>
              </a:rPr>
              <a:t>{0,1,2,3….}</a:t>
            </a:r>
          </a:p>
          <a:p>
            <a:pPr>
              <a:buNone/>
            </a:pPr>
            <a:r>
              <a:rPr lang="en-US" b="1" dirty="0" smtClean="0">
                <a:latin typeface="Cambria Math" pitchFamily="18" charset="0"/>
                <a:ea typeface="Cambria Math" pitchFamily="18" charset="0"/>
              </a:rPr>
              <a:t>Z</a:t>
            </a:r>
            <a:r>
              <a:rPr lang="en-US" dirty="0" smtClean="0"/>
              <a:t> = </a:t>
            </a:r>
            <a:r>
              <a:rPr lang="en-US" i="1" dirty="0" smtClean="0"/>
              <a:t>integers</a:t>
            </a:r>
            <a:r>
              <a:rPr lang="en-US" dirty="0" smtClean="0"/>
              <a:t> = </a:t>
            </a:r>
            <a:r>
              <a:rPr lang="en-US" dirty="0" smtClean="0">
                <a:latin typeface="Cambria Math" pitchFamily="18" charset="0"/>
                <a:ea typeface="Cambria Math" pitchFamily="18" charset="0"/>
              </a:rPr>
              <a:t>{…,-3,-2,-1,0,1,2,3,…}</a:t>
            </a:r>
          </a:p>
          <a:p>
            <a:pPr>
              <a:buNone/>
            </a:pPr>
            <a:r>
              <a:rPr lang="en-US" b="1" dirty="0" smtClean="0">
                <a:latin typeface="Cambria Math" pitchFamily="18" charset="0"/>
                <a:ea typeface="Cambria Math" pitchFamily="18" charset="0"/>
              </a:rPr>
              <a:t>Z⁺</a:t>
            </a:r>
            <a:r>
              <a:rPr lang="en-US" dirty="0" smtClean="0"/>
              <a:t> = </a:t>
            </a:r>
            <a:r>
              <a:rPr lang="en-US" i="1" dirty="0" smtClean="0"/>
              <a:t>positive integers </a:t>
            </a:r>
            <a:r>
              <a:rPr lang="en-US" dirty="0" smtClean="0"/>
              <a:t>= </a:t>
            </a:r>
            <a:r>
              <a:rPr lang="en-US" dirty="0" smtClean="0">
                <a:latin typeface="Cambria Math" pitchFamily="18" charset="0"/>
                <a:ea typeface="Cambria Math" pitchFamily="18" charset="0"/>
              </a:rPr>
              <a:t>{1,2,3,…..}</a:t>
            </a:r>
          </a:p>
          <a:p>
            <a:pPr>
              <a:buNone/>
            </a:pPr>
            <a:r>
              <a:rPr lang="en-US" b="1" dirty="0" smtClean="0">
                <a:latin typeface="Cambria Math" pitchFamily="18" charset="0"/>
                <a:ea typeface="Cambria Math" pitchFamily="18" charset="0"/>
              </a:rPr>
              <a:t>R</a:t>
            </a:r>
            <a:r>
              <a:rPr lang="en-US" dirty="0" smtClean="0"/>
              <a:t> = set of </a:t>
            </a:r>
            <a:r>
              <a:rPr lang="en-US" i="1" dirty="0" smtClean="0"/>
              <a:t>real numbers</a:t>
            </a:r>
          </a:p>
          <a:p>
            <a:pPr>
              <a:buNone/>
            </a:pPr>
            <a:r>
              <a:rPr lang="en-US" b="1" dirty="0" smtClean="0">
                <a:latin typeface="Cambria Math" pitchFamily="18" charset="0"/>
                <a:ea typeface="Cambria Math" pitchFamily="18" charset="0"/>
              </a:rPr>
              <a:t>R</a:t>
            </a:r>
            <a:r>
              <a:rPr lang="en-US" b="1" baseline="30000" dirty="0" smtClean="0">
                <a:latin typeface="Cambria Math" pitchFamily="18" charset="0"/>
                <a:ea typeface="Cambria Math" pitchFamily="18" charset="0"/>
              </a:rPr>
              <a:t>+</a:t>
            </a:r>
            <a:r>
              <a:rPr lang="en-US" dirty="0" smtClean="0"/>
              <a:t> = set of </a:t>
            </a:r>
            <a:r>
              <a:rPr lang="en-US" i="1" dirty="0" smtClean="0"/>
              <a:t>positive real numbers</a:t>
            </a:r>
          </a:p>
          <a:p>
            <a:pPr>
              <a:buNone/>
            </a:pPr>
            <a:r>
              <a:rPr lang="en-US" b="1" dirty="0" smtClean="0">
                <a:latin typeface="Cambria Math" pitchFamily="18" charset="0"/>
                <a:ea typeface="Cambria Math" pitchFamily="18" charset="0"/>
              </a:rPr>
              <a:t>C</a:t>
            </a:r>
            <a:r>
              <a:rPr lang="en-US" dirty="0" smtClean="0"/>
              <a:t> =  set of </a:t>
            </a:r>
            <a:r>
              <a:rPr lang="en-US" i="1" dirty="0" smtClean="0"/>
              <a:t>complex numbers</a:t>
            </a:r>
            <a:r>
              <a:rPr lang="en-US" dirty="0" smtClean="0"/>
              <a:t>.</a:t>
            </a:r>
          </a:p>
          <a:p>
            <a:pPr>
              <a:buNone/>
            </a:pPr>
            <a:r>
              <a:rPr lang="en-US" b="1" dirty="0" smtClean="0"/>
              <a:t>Q</a:t>
            </a:r>
            <a:r>
              <a:rPr lang="en-US" dirty="0" smtClean="0"/>
              <a:t> = set of rational numbers</a:t>
            </a:r>
          </a:p>
          <a:p>
            <a:endParaRPr lang="en-US" dirty="0">
              <a:latin typeface="Cambria Math" pitchFamily="18" charset="0"/>
              <a:ea typeface="Cambria Math" pitchFamily="18" charset="0"/>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10;&#10;$\forall x ( x \in A \leftrightarrow x \in B)$&#10;\end{document}"/>
  <p:tag name="IGUANATEXSIZE" val="30"/>
</p:tagLst>
</file>

<file path=ppt/tags/tag10.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 \bar{B}} $&#10;&#10;\end{document}"/>
  <p:tag name="IGUANATEXSIZE" val="14"/>
</p:tagLst>
</file>

<file path=ppt/tags/tag11.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A - B) \cup (B - A)$&#10;&#10;\end{document}"/>
  <p:tag name="IGUANATEXSIZE" val="30"/>
</p:tagLst>
</file>

<file path=ppt/tags/tag12.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A \oplus B$&#10;&#10;\end{document}"/>
  <p:tag name="IGUANATEXSIZE" val="30"/>
</p:tagLst>
</file>

<file path=ppt/tags/tag13.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A \oplus B$&#10;&#10;\end{document}"/>
  <p:tag name="IGUANATEXSIZE" val="25"/>
</p:tagLst>
</file>

<file path=ppt/tags/tag14.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A \cup \emptyset = A$&#10;&#10;&#10;\end{document}"/>
  <p:tag name="IGUANATEXSIZE" val="30"/>
</p:tagLst>
</file>

<file path=ppt/tags/tag15.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A \cap U = A$&#10;&#10;&#10;\end{document}"/>
  <p:tag name="IGUANATEXSIZE" val="30"/>
</p:tagLst>
</file>

<file path=ppt/tags/tag16.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A \cup U = U$&#10;&#10;&#10;\end{document}"/>
  <p:tag name="IGUANATEXSIZE" val="30"/>
</p:tagLst>
</file>

<file path=ppt/tags/tag17.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A \cap \emptyset = \emptyset$&#10;&#10;&#10;\end{document}"/>
  <p:tag name="IGUANATEXSIZE" val="30"/>
</p:tagLst>
</file>

<file path=ppt/tags/tag18.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A \cup A = A$&#10;&#10;&#10;\end{document}"/>
  <p:tag name="IGUANATEXSIZE" val="30"/>
</p:tagLst>
</file>

<file path=ppt/tags/tag19.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A \cap A = A$&#10;&#10;&#10;\end{document}"/>
  <p:tag name="IGUANATEXSIZE" val="30"/>
</p:tagLst>
</file>

<file path=ppt/tags/tag2.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 \forall x (x \in A \rightarrow x \in B)$&#10;&#10;\end{document}"/>
  <p:tag name="IGUANATEXSIZE" val="25"/>
</p:tagLst>
</file>

<file path=ppt/tags/tag20.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overline{(\overline{A})} = A$&#10;&#10;&#10;\end{document}"/>
  <p:tag name="IGUANATEXSIZE" val="30"/>
</p:tagLst>
</file>

<file path=ppt/tags/tag21.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A \cup B = B \cup A$&#10;&#10;&#10;\end{document}"/>
  <p:tag name="IGUANATEXSIZE" val="30"/>
</p:tagLst>
</file>

<file path=ppt/tags/tag22.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A \cap B = B \cap A$&#10;&#10;&#10;\end{document}"/>
  <p:tag name="IGUANATEXSIZE" val="30"/>
</p:tagLst>
</file>

<file path=ppt/tags/tag23.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A \cup (B \cup C) = (A \cup B) \cup C$&#10;&#10;&#10;\end{document}"/>
  <p:tag name="IGUANATEXSIZE" val="30"/>
</p:tagLst>
</file>

<file path=ppt/tags/tag24.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A \cap (B \cap C) = (A \cap B) \cap C$&#10;&#10;&#10;\end{document}"/>
  <p:tag name="IGUANATEXSIZE" val="30"/>
</p:tagLst>
</file>

<file path=ppt/tags/tag25.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A \cap (B \cup C) = (A \cap B) \cup (A \cap C)$&#10;&#10;&#10;\end{document}"/>
  <p:tag name="IGUANATEXSIZE" val="30"/>
</p:tagLst>
</file>

<file path=ppt/tags/tag26.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A \cup (B \cap C) = (A \cup B) \cap (A \cup C)$&#10;&#10;&#10;\end{document}"/>
  <p:tag name="IGUANATEXSIZE" val="30"/>
</p:tagLst>
</file>

<file path=ppt/tags/tag27.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overline{A \cup B} = \overline{A} \cap \overline{B}$&#10;&#10;&#10;\end{document}"/>
  <p:tag name="IGUANATEXSIZE" val="30"/>
</p:tagLst>
</file>

<file path=ppt/tags/tag28.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overline{A \cap B} = \overline{A} \cup \overline{B}$&#10;&#10;&#10;\end{document}"/>
  <p:tag name="IGUANATEXSIZE" val="30"/>
</p:tagLst>
</file>

<file path=ppt/tags/tag29.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A \cup (A \cap B) = A$&#10;&#10;&#10;\end{document}"/>
  <p:tag name="IGUANATEXSIZE" val="30"/>
</p:tagLst>
</file>

<file path=ppt/tags/tag3.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orall x [ (x\in A \rightarrow  x \in B) \wedge (x \in B \rightarrow x \in A)]$&#10;&#10;\end{document}"/>
  <p:tag name="IGUANATEXSIZE" val="30"/>
</p:tagLst>
</file>

<file path=ppt/tags/tag30.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A \cap (A \cup B) = A$&#10;&#10;&#10;\end{document}"/>
  <p:tag name="IGUANATEXSIZE" val="30"/>
</p:tagLst>
</file>

<file path=ppt/tags/tag31.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A \cup \overline{A} = U$&#10;&#10;&#10;\end{document}"/>
  <p:tag name="IGUANATEXSIZE" val="30"/>
</p:tagLst>
</file>

<file path=ppt/tags/tag32.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A \cap \overline{A} = \emptyset$&#10;&#10;&#10;\end{document}"/>
  <p:tag name="IGUANATEXSIZE" val="30"/>
</p:tagLst>
</file>

<file path=ppt/tags/tag33.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overline{A \cap B} = \overline{A} \cup \overline{B}$&#10;&#10;\end{document}"/>
  <p:tag name="IGUANATEXSIZE" val="30"/>
</p:tagLst>
</file>

<file path=ppt/tags/tag34.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overline{A} \cup \overline{B} \subseteq \overline{A \cap B}$&#10;&#10;\end{document}"/>
  <p:tag name="IGUANATEXSIZE" val="30"/>
</p:tagLst>
</file>

<file path=ppt/tags/tag35.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overline{A \cap B} \subseteq \overline{A} \cup \overline{B}$&#10;&#10;\end{document}"/>
  <p:tag name="IGUANATEXSIZE" val="30"/>
</p:tagLst>
</file>

<file path=ppt/tags/tag36.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overline{A \cap B} \subseteq \overline{A} \cup \overline{B}$&#10;&#10;\end{document}"/>
  <p:tag name="IGUANATEXSIZE" val="30"/>
</p:tagLst>
</file>

<file path=ppt/tags/tag37.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begin{tabular}{ll}&#10;$x \in \overline{A \cap B}$ &amp; by assumption\\&#10;$x \not\in A \cap B$&amp; defn. of complement\\&#10;$\neg((x \in A) \wedge (x \in B))$&amp; defn. of intersection\\&#10;$\neg (x \in A) \vee \neg (x \in B)$ &amp; 1st De Morgan Law for Prop Logic\\&#10;$x \not\in A \vee x \not\in B$ &amp; defn. of negation\\&#10;$x \in \overline{A} \vee x \in \overline{B}$&amp; defn. of complement\\&#10;$x \in \overline{A} \cup \overline{B}$&amp; defn. of union\\&#10;\end{tabular}&#10;\end{document}"/>
  <p:tag name="IGUANATEXSIZE" val="20"/>
</p:tagLst>
</file>

<file path=ppt/tags/tag38.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begin{tabular}{ll}&#10;$x \in \overline{A} \cup \overline{B}$ &amp; by assumption\\&#10;$(x \in \overline{A}) \vee (x \in \overline{B})$&amp; defn. of union\\&#10;$(x \not\in A) \vee (x \not\in B)$ &amp; defn. of complement\\&#10;$\neg(x \in A) \vee \neg(x \in B)$ &amp; defn. of negation\\&#10;$\neg(( x \in A) \wedge (x \in B))$&amp; by 1st De Morgan Law for Prop Logic\\&#10;$\neg (x \in A \cap B)$&amp; defn. of intersection\\&#10;$x \in \overline{A \cap B}$ &amp;defn. of complement&#10;\end{tabular}&#10;\end{document}"/>
  <p:tag name="IGUANATEXSIZE" val="20"/>
</p:tagLst>
</file>

<file path=ppt/tags/tag39.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overline{A} \cup \overline{B} \subseteq \overline{A \cap B}$&#10;&#10;\end{document}"/>
  <p:tag name="IGUANATEXSIZE" val="30"/>
</p:tagLst>
</file>

<file path=ppt/tags/tag4.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10;&#10;$\forall x ( x \in A \leftrightarrow x \in B)$&#10;\end{document}"/>
  <p:tag name="IGUANATEXSIZE" val="30"/>
</p:tagLst>
</file>

<file path=ppt/tags/tag40.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begin{tabular}{llll}&#10;$\overline{A \cap B}$ &amp; = &amp; $\{x| x \not\in A \cap B \}$ &amp; by defn. of complement\\&#10;&amp;=&amp; $\{ x | \neg (x \in (A \cap B))\}$&amp; by defn. of does not belong symbol\\&#10;&amp;=&amp; $\{x | \neg (x \in A \wedge x \in B\}$ &amp; by defn. of intersection\\&#10;&amp;=&amp; $\{x | \neg(x \in A) \vee \neg(x \in B)\}$ &amp;by 1st De Morgan law\\&#10;&amp;&amp;&amp; for Prop Logic\\&#10;&amp;=&amp; $\{x | x \not\in A \vee x \not\in B\}$ &amp; by defn. of not belong symbol\\&#10;&amp;=&amp; $\{x | x \in \overline{A} \vee x \in \overline{B}\}$&amp; by defn. of complement\\&#10;&amp;=&amp; $\{x | x \in \overline{A} \cup \overline{B}\}$&amp; by defn. of union\\&#10;&amp;=&amp; $\overline{A} \cup \overline{B}$&amp; by meaning of notation&#10;\end{tabular}&#10;&#10;\end{document}"/>
  <p:tag name="IGUANATEXSIZE" val="20"/>
</p:tagLst>
</file>

<file path=ppt/tags/tag41.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B \cap C$&#10;&#10;\end{document}"/>
  <p:tag name="IGUANATEXSIZE" val="20"/>
</p:tagLst>
</file>

<file path=ppt/tags/tag42.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A \cup (B \cap C)$&#10;&#10;\end{document}"/>
  <p:tag name="IGUANATEXSIZE" val="20"/>
</p:tagLst>
</file>

<file path=ppt/tags/tag43.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A \cup B$&#10;&#10;\end{document}"/>
  <p:tag name="IGUANATEXSIZE" val="20"/>
</p:tagLst>
</file>

<file path=ppt/tags/tag44.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A \cup C$&#10;&#10;\end{document}"/>
  <p:tag name="IGUANATEXSIZE" val="20"/>
</p:tagLst>
</file>

<file path=ppt/tags/tag45.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A \cup B )\cap (A \cup C)$&#10;&#10;\end{document}"/>
  <p:tag name="IGUANATEXSIZE" val="20"/>
</p:tagLst>
</file>

<file path=ppt/tags/tag46.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A \cup (B \cap C) = (A \cup B) \cap (A \cup C)$&#10;&#10;&#10;\end{document}"/>
  <p:tag name="IGUANATEXSIZE" val="30"/>
</p:tagLst>
</file>

<file path=ppt/tags/tag5.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orall x (x \in A \rightarrow x \in  B) \wedge \exists x (x \in B \wedge x \not\in A)$&#10;&#10;\end{document}"/>
  <p:tag name="IGUANATEXSIZE" val="30"/>
</p:tagLst>
</file>

<file path=ppt/tags/tag6.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A \times B = \{(a,b) | a \in A \wedge b \in B\}$&#10;&#10;&#10;\end{document}"/>
  <p:tag name="IGUANATEXSIZE" val="30"/>
</p:tagLst>
</file>

<file path=ppt/tags/tag7.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A_1\times  A_2 \times \dots \times A_n =\\&#10;\hspace*{.5in} \{(a_1,a_2,\ldots, a_n) | a_i \in A_i\; \mbox{for}\; i = 1,2, \ldots n \}$&#10;&#10;&#10;\end{document}"/>
  <p:tag name="IGUANATEXSIZE" val="25"/>
</p:tagLst>
</file>

<file path=ppt/tags/tag8.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 x |  x\in A \vee x \in B\}$&#10;&#10;\end{document}"/>
  <p:tag name="IGUANATEXSIZE" val="30"/>
</p:tagLst>
</file>

<file path=ppt/tags/tag9.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 x |  x\in A \wedge x \in B\}$&#10;&#10;\end{document}"/>
  <p:tag name="IGUANATEXSIZE" val="3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34177</TotalTime>
  <Words>3235</Words>
  <Application>Microsoft Office PowerPoint</Application>
  <PresentationFormat>On-screen Show (4:3)</PresentationFormat>
  <Paragraphs>517</Paragraphs>
  <Slides>51</Slides>
  <Notes>4</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51</vt:i4>
      </vt:variant>
    </vt:vector>
  </HeadingPairs>
  <TitlesOfParts>
    <vt:vector size="68" baseType="lpstr">
      <vt:lpstr>Arial</vt:lpstr>
      <vt:lpstr>Calibri</vt:lpstr>
      <vt:lpstr>Constantia</vt:lpstr>
      <vt:lpstr>Wingdings 2</vt:lpstr>
      <vt:lpstr>Cambria Math</vt:lpstr>
      <vt:lpstr>Majalla UI</vt:lpstr>
      <vt:lpstr>Symbol</vt:lpstr>
      <vt:lpstr>Wingdings</vt:lpstr>
      <vt:lpstr>Comic Sans MS</vt:lpstr>
      <vt:lpstr>MS Reference Sans Serif</vt:lpstr>
      <vt:lpstr>Times New Roman</vt:lpstr>
      <vt:lpstr>Brush Script MT</vt:lpstr>
      <vt:lpstr>MTSY</vt:lpstr>
      <vt:lpstr>Times-Italic</vt:lpstr>
      <vt:lpstr>TimesNewRomanPS</vt:lpstr>
      <vt:lpstr>RMTMI</vt:lpstr>
      <vt:lpstr>Flow</vt:lpstr>
      <vt:lpstr>Basic Structures: Sets, Functions, Sequences, Sums, and Matrices</vt:lpstr>
      <vt:lpstr>Chapter Summary</vt:lpstr>
      <vt:lpstr>Sets</vt:lpstr>
      <vt:lpstr>Section Summary</vt:lpstr>
      <vt:lpstr>Introduction</vt:lpstr>
      <vt:lpstr>Sets</vt:lpstr>
      <vt:lpstr>Describing a Set: Roster Method</vt:lpstr>
      <vt:lpstr>Roster Method</vt:lpstr>
      <vt:lpstr>Some Important Sets</vt:lpstr>
      <vt:lpstr>Set-Builder Notation</vt:lpstr>
      <vt:lpstr>Universal Set and Empty Set</vt:lpstr>
      <vt:lpstr>Some things to remember</vt:lpstr>
      <vt:lpstr>Set Definitions</vt:lpstr>
      <vt:lpstr>Set Equality</vt:lpstr>
      <vt:lpstr>Slide 15</vt:lpstr>
      <vt:lpstr>Subsets</vt:lpstr>
      <vt:lpstr>Subsets</vt:lpstr>
      <vt:lpstr>Slide 18</vt:lpstr>
      <vt:lpstr>Slide 19</vt:lpstr>
      <vt:lpstr>Showing a Set is or is not a Subset of Another Set</vt:lpstr>
      <vt:lpstr>Another look at Equality of Sets</vt:lpstr>
      <vt:lpstr>Proper Subsets</vt:lpstr>
      <vt:lpstr>Set Cardinality</vt:lpstr>
      <vt:lpstr>Power Sets</vt:lpstr>
      <vt:lpstr>Slide 25</vt:lpstr>
      <vt:lpstr>Tuples</vt:lpstr>
      <vt:lpstr>Cartesian Product</vt:lpstr>
      <vt:lpstr>Slide 28</vt:lpstr>
      <vt:lpstr>Cartesian Product </vt:lpstr>
      <vt:lpstr>Set Operations</vt:lpstr>
      <vt:lpstr>Section Summary</vt:lpstr>
      <vt:lpstr>Union</vt:lpstr>
      <vt:lpstr>Intersection</vt:lpstr>
      <vt:lpstr>Complement</vt:lpstr>
      <vt:lpstr>Difference</vt:lpstr>
      <vt:lpstr>The Cardinality of the Union of Two Sets</vt:lpstr>
      <vt:lpstr>Slide 37</vt:lpstr>
      <vt:lpstr>Slide 38</vt:lpstr>
      <vt:lpstr>Slide 39</vt:lpstr>
      <vt:lpstr>Review Questions</vt:lpstr>
      <vt:lpstr>Symmetric Difference (optional)</vt:lpstr>
      <vt:lpstr>Set Identities</vt:lpstr>
      <vt:lpstr>Set Identities</vt:lpstr>
      <vt:lpstr>Set Identities</vt:lpstr>
      <vt:lpstr>Proving Set Identities</vt:lpstr>
      <vt:lpstr>Slide 46</vt:lpstr>
      <vt:lpstr>Proof of Second De Morgan Law</vt:lpstr>
      <vt:lpstr>Proof of Second De Morgan Law </vt:lpstr>
      <vt:lpstr>Proof of Second De Morgan Law </vt:lpstr>
      <vt:lpstr>Set-Builder Notation: Second De Morgan Law</vt:lpstr>
      <vt:lpstr>Membership Table</vt:lpstr>
    </vt:vector>
  </TitlesOfParts>
  <Company>Monmouth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Foundations: Logic and Proofs</dc:title>
  <dc:creator>Richard Scherl</dc:creator>
  <cp:lastModifiedBy>User</cp:lastModifiedBy>
  <cp:revision>2009</cp:revision>
  <dcterms:created xsi:type="dcterms:W3CDTF">2011-03-27T19:09:13Z</dcterms:created>
  <dcterms:modified xsi:type="dcterms:W3CDTF">2014-10-25T06:14:37Z</dcterms:modified>
</cp:coreProperties>
</file>