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91" r:id="rId2"/>
    <p:sldId id="404" r:id="rId3"/>
    <p:sldId id="434" r:id="rId4"/>
    <p:sldId id="405" r:id="rId5"/>
    <p:sldId id="406" r:id="rId6"/>
    <p:sldId id="407" r:id="rId7"/>
    <p:sldId id="408" r:id="rId8"/>
    <p:sldId id="410" r:id="rId9"/>
    <p:sldId id="412" r:id="rId10"/>
    <p:sldId id="457" r:id="rId11"/>
    <p:sldId id="464" r:id="rId12"/>
    <p:sldId id="466" r:id="rId13"/>
    <p:sldId id="469" r:id="rId14"/>
    <p:sldId id="470" r:id="rId15"/>
    <p:sldId id="468" r:id="rId16"/>
    <p:sldId id="504" r:id="rId17"/>
  </p:sldIdLst>
  <p:sldSz cx="9144000" cy="6858000" type="screen4x3"/>
  <p:notesSz cx="7010400" cy="92964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Cambria Math" panose="02040503050406030204" pitchFamily="18" charset="0"/>
      <p:regular r:id="rId24"/>
    </p:embeddedFont>
    <p:embeddedFont>
      <p:font typeface="Constantia" panose="02030602050306030303" pitchFamily="18" charset="0"/>
      <p:regular r:id="rId25"/>
      <p:bold r:id="rId26"/>
      <p:italic r:id="rId27"/>
      <p:boldItalic r:id="rId28"/>
    </p:embeddedFont>
    <p:embeddedFont>
      <p:font typeface="Wingdings 2" panose="05020102010507070707" pitchFamily="18" charset="2"/>
      <p:regular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7" autoAdjust="0"/>
    <p:restoredTop sz="94660"/>
  </p:normalViewPr>
  <p:slideViewPr>
    <p:cSldViewPr>
      <p:cViewPr varScale="1">
        <p:scale>
          <a:sx n="110" d="100"/>
          <a:sy n="110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C0FEF7AE-0C30-4EA7-B74D-470A9C33048D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E3901582-F5A8-41ED-8946-57B4D8BFA9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262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10106763-8029-41BC-9E70-E644A94F0E80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A56D6F1B-26ED-417A-B5D8-8AED7AD379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2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15220D-0BB5-4C71-B862-812B075D02F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oeis.org/Spuzzle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oeis.org/Spuzzle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3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7.xml"/><Relationship Id="rId7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11.xml"/><Relationship Id="rId7" Type="http://schemas.openxmlformats.org/officeDocument/2006/relationships/image" Target="../media/image11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 Structures: Sets, Functions, Sequences, Sums, </a:t>
            </a:r>
            <a:r>
              <a:rPr lang="en-US" smtClean="0"/>
              <a:t>and Matrices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46482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Question/Answer Animations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Fibonacci Sequence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  Definition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: </a:t>
            </a:r>
            <a:r>
              <a:rPr lang="en-US" dirty="0" smtClean="0">
                <a:ea typeface="Cambria Math" pitchFamily="18" charset="0"/>
              </a:rPr>
              <a:t>Define the  </a:t>
            </a:r>
            <a:r>
              <a:rPr lang="en-US" i="1" dirty="0" smtClean="0">
                <a:ea typeface="Cambria Math" pitchFamily="18" charset="0"/>
              </a:rPr>
              <a:t>Fibonacci sequence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i="1" dirty="0" smtClean="0"/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i="1" baseline="-25000" dirty="0" smtClean="0"/>
              <a:t> </a:t>
            </a:r>
            <a:r>
              <a:rPr lang="en-US" i="1" dirty="0" smtClean="0"/>
              <a:t>,f</a:t>
            </a:r>
            <a:r>
              <a:rPr lang="en-US" baseline="-25000" dirty="0" smtClean="0"/>
              <a:t>1</a:t>
            </a:r>
            <a:r>
              <a:rPr lang="en-US" i="1" baseline="-25000" dirty="0" smtClean="0"/>
              <a:t> </a:t>
            </a:r>
            <a:r>
              <a:rPr lang="en-US" i="1" dirty="0" smtClean="0"/>
              <a:t>,f</a:t>
            </a:r>
            <a:r>
              <a:rPr lang="en-US" baseline="-25000" dirty="0" smtClean="0"/>
              <a:t>2</a:t>
            </a:r>
            <a:r>
              <a:rPr lang="en-US" i="1" dirty="0" smtClean="0"/>
              <a:t>,…,</a:t>
            </a:r>
            <a:r>
              <a:rPr lang="en-US" dirty="0" smtClean="0"/>
              <a:t> by</a:t>
            </a:r>
            <a:r>
              <a:rPr lang="en-US" i="1" dirty="0" smtClean="0"/>
              <a:t>:</a:t>
            </a:r>
          </a:p>
          <a:p>
            <a:pPr lvl="1"/>
            <a:r>
              <a:rPr lang="en-US" dirty="0" smtClean="0"/>
              <a:t>Initial Conditions: </a:t>
            </a:r>
            <a:r>
              <a:rPr lang="en-US" i="1" dirty="0" smtClean="0"/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i="1" baseline="-25000" dirty="0" smtClean="0"/>
              <a:t> </a:t>
            </a:r>
            <a:r>
              <a:rPr lang="en-US" i="1" dirty="0" smtClean="0"/>
              <a:t>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i="1" dirty="0" smtClean="0"/>
              <a:t>, f</a:t>
            </a:r>
            <a:r>
              <a:rPr lang="en-US" baseline="-25000" dirty="0" smtClean="0"/>
              <a:t>1</a:t>
            </a:r>
            <a:r>
              <a:rPr lang="en-US" i="1" baseline="-25000" dirty="0" smtClean="0"/>
              <a:t>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1</a:t>
            </a:r>
          </a:p>
          <a:p>
            <a:pPr lvl="1"/>
            <a:r>
              <a:rPr lang="en-US" dirty="0" smtClean="0"/>
              <a:t>Recurrence Relation: </a:t>
            </a:r>
            <a:r>
              <a:rPr lang="en-US" i="1" dirty="0" smtClean="0"/>
              <a:t>f</a:t>
            </a:r>
            <a:r>
              <a:rPr lang="en-US" i="1" baseline="-25000" dirty="0" smtClean="0"/>
              <a:t>n </a:t>
            </a:r>
            <a:r>
              <a:rPr lang="en-US" i="1" dirty="0" smtClean="0"/>
              <a:t> = f</a:t>
            </a:r>
            <a:r>
              <a:rPr lang="en-US" i="1" baseline="-25000" dirty="0" smtClean="0"/>
              <a:t>n-</a:t>
            </a:r>
            <a:r>
              <a:rPr lang="en-US" baseline="-25000" dirty="0" smtClean="0"/>
              <a:t>1</a:t>
            </a:r>
            <a:r>
              <a:rPr lang="en-US" i="1" dirty="0" smtClean="0"/>
              <a:t> </a:t>
            </a:r>
            <a:r>
              <a:rPr lang="en-US" i="1" baseline="-25000" dirty="0" smtClean="0"/>
              <a:t> </a:t>
            </a:r>
            <a:r>
              <a:rPr lang="en-US" i="1" dirty="0" smtClean="0"/>
              <a:t>+ f</a:t>
            </a:r>
            <a:r>
              <a:rPr lang="en-US" i="1" baseline="-25000" dirty="0" smtClean="0"/>
              <a:t>n-</a:t>
            </a:r>
            <a:r>
              <a:rPr lang="en-US" baseline="-25000" dirty="0" smtClean="0"/>
              <a:t>2</a:t>
            </a:r>
          </a:p>
          <a:p>
            <a:pPr lvl="1">
              <a:buNone/>
            </a:pPr>
            <a:endParaRPr lang="en-US" baseline="-25000" dirty="0" smtClean="0"/>
          </a:p>
          <a:p>
            <a:pPr>
              <a:buNone/>
            </a:pPr>
            <a:r>
              <a:rPr lang="en-US" dirty="0" smtClean="0"/>
              <a:t>  </a:t>
            </a:r>
            <a:r>
              <a:rPr lang="en-US" b="1" dirty="0" smtClean="0"/>
              <a:t>Example</a:t>
            </a:r>
            <a:r>
              <a:rPr lang="en-US" dirty="0" smtClean="0"/>
              <a:t>: Find  </a:t>
            </a:r>
            <a:r>
              <a:rPr lang="en-US" i="1" dirty="0" smtClean="0"/>
              <a:t> f</a:t>
            </a:r>
            <a:r>
              <a:rPr lang="en-US" i="1" baseline="-25000" dirty="0" smtClean="0"/>
              <a:t>2 </a:t>
            </a:r>
            <a:r>
              <a:rPr lang="en-US" i="1" dirty="0" smtClean="0"/>
              <a:t>,f</a:t>
            </a:r>
            <a:r>
              <a:rPr lang="en-US" i="1" baseline="-25000" dirty="0" smtClean="0"/>
              <a:t>3 </a:t>
            </a:r>
            <a:r>
              <a:rPr lang="en-US" i="1" dirty="0" smtClean="0"/>
              <a:t>,f</a:t>
            </a:r>
            <a:r>
              <a:rPr lang="en-US" i="1" baseline="-25000" dirty="0" smtClean="0"/>
              <a:t>4</a:t>
            </a:r>
            <a:r>
              <a:rPr lang="en-US" i="1" dirty="0" smtClean="0"/>
              <a:t> , f</a:t>
            </a:r>
            <a:r>
              <a:rPr lang="en-US" i="1" baseline="-25000" dirty="0" smtClean="0"/>
              <a:t>5 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f</a:t>
            </a:r>
            <a:r>
              <a:rPr lang="en-US" i="1" baseline="-25000" dirty="0" smtClean="0"/>
              <a:t>6</a:t>
            </a:r>
            <a:r>
              <a:rPr lang="en-US" i="1" dirty="0" smtClean="0"/>
              <a:t>  .</a:t>
            </a:r>
          </a:p>
          <a:p>
            <a:pPr>
              <a:buNone/>
            </a:pPr>
            <a:r>
              <a:rPr lang="en-US" i="1" dirty="0" smtClean="0"/>
              <a:t>     </a:t>
            </a:r>
          </a:p>
          <a:p>
            <a:pPr>
              <a:buNone/>
            </a:pPr>
            <a:r>
              <a:rPr lang="en-US" i="1" dirty="0" smtClean="0"/>
              <a:t>     </a:t>
            </a:r>
            <a:r>
              <a:rPr lang="en-US" b="1" dirty="0" smtClean="0"/>
              <a:t>Answer:</a:t>
            </a:r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1 + 0 = 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,</a:t>
            </a:r>
          </a:p>
          <a:p>
            <a:pPr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       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+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1 + 1 = 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,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     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2 + 1 = 3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,</a:t>
            </a:r>
          </a:p>
          <a:p>
            <a:pPr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       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5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3 + 2 = 5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,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     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5 + 3 = 8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.</a:t>
            </a:r>
          </a:p>
          <a:p>
            <a:pPr>
              <a:buNone/>
            </a:pPr>
            <a:r>
              <a:rPr lang="en-US" i="1" dirty="0" smtClean="0"/>
              <a:t>  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Integer Sequences (</a:t>
            </a:r>
            <a:r>
              <a:rPr lang="en-US" i="1" dirty="0" smtClean="0"/>
              <a:t>opt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Given a few terms of a sequence, try to identify the sequence. Conjecture a formula, recurrence relation, or some other rule.</a:t>
            </a:r>
          </a:p>
          <a:p>
            <a:r>
              <a:rPr lang="en-US" dirty="0" smtClean="0"/>
              <a:t>Some questions to ask?</a:t>
            </a:r>
          </a:p>
          <a:p>
            <a:pPr lvl="1"/>
            <a:r>
              <a:rPr lang="en-US" dirty="0" smtClean="0"/>
              <a:t>Are there repeated terms of the same value?</a:t>
            </a:r>
          </a:p>
          <a:p>
            <a:pPr lvl="1"/>
            <a:r>
              <a:rPr lang="en-US" dirty="0" smtClean="0"/>
              <a:t>Can you obtain a term from the previous term by adding an amount or multiplying by an amount?</a:t>
            </a:r>
          </a:p>
          <a:p>
            <a:pPr lvl="1"/>
            <a:r>
              <a:rPr lang="en-US" dirty="0" smtClean="0"/>
              <a:t>Can you obtain a term by combining the previous terms in some way?</a:t>
            </a:r>
          </a:p>
          <a:p>
            <a:pPr lvl="1"/>
            <a:r>
              <a:rPr lang="en-US" dirty="0" smtClean="0"/>
              <a:t>Are they cycles among the terms?</a:t>
            </a:r>
          </a:p>
          <a:p>
            <a:pPr lvl="1"/>
            <a:r>
              <a:rPr lang="en-US" dirty="0" smtClean="0"/>
              <a:t>Do the terms match those of a well known sequence?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 on Special Integer Sequences (</a:t>
            </a:r>
            <a:r>
              <a:rPr lang="en-US" i="1" dirty="0" smtClean="0"/>
              <a:t>opt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: Find formulae for the sequences with the following first five terms: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 ½, ¼, 1/8, 1/16</a:t>
            </a:r>
          </a:p>
          <a:p>
            <a:pPr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US" b="1" dirty="0" smtClean="0">
                <a:ea typeface="Cambria Math" pitchFamily="18" charset="0"/>
              </a:rPr>
              <a:t>Solution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: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Note that the denominators are powers of 2. The sequence with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1/2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is a possible match. This is a geometric progression with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a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and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½.</a:t>
            </a:r>
          </a:p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: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Consider 1,3,5,7,9</a:t>
            </a:r>
          </a:p>
          <a:p>
            <a:pPr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 </a:t>
            </a:r>
            <a:r>
              <a:rPr lang="en-US" b="1" dirty="0" smtClean="0">
                <a:ea typeface="Cambria Math" pitchFamily="18" charset="0"/>
              </a:rPr>
              <a:t>Solution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: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Note that each term is obtained by adding 2 to the previous term.  A possible formula is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=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+ 1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.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This is an arithmetic progression with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a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=1 and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2.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US" b="1" dirty="0" smtClean="0"/>
              <a:t>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: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 -1, 1, -1,1</a:t>
            </a:r>
          </a:p>
          <a:p>
            <a:pPr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US" b="1" dirty="0" smtClean="0">
                <a:ea typeface="Cambria Math" pitchFamily="18" charset="0"/>
              </a:rPr>
              <a:t>Solution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: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The terms alternate between 1 and -1. A possible sequence is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1)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. This is a geometric progression with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a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and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1.</a:t>
            </a:r>
            <a:endParaRPr lang="en-US" i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Sequences</a:t>
            </a:r>
            <a:endParaRPr lang="en-US" dirty="0"/>
          </a:p>
        </p:txBody>
      </p:sp>
      <p:pic>
        <p:nvPicPr>
          <p:cNvPr id="4" name="Content Placeholder 3" descr="table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2286000"/>
            <a:ext cx="7505071" cy="3581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Guessing Sequences (</a:t>
            </a:r>
            <a:r>
              <a:rPr lang="en-US" i="1" dirty="0" smtClean="0"/>
              <a:t>optional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Example</a:t>
            </a:r>
            <a:r>
              <a:rPr lang="en-US" dirty="0" smtClean="0"/>
              <a:t>: Conjecture a simple formula for </a:t>
            </a: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dirty="0" smtClean="0"/>
              <a:t> if the first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</a:t>
            </a:r>
            <a:r>
              <a:rPr lang="en-US" dirty="0" smtClean="0"/>
              <a:t> terms of the sequence {</a:t>
            </a: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dirty="0" smtClean="0"/>
              <a:t>}</a:t>
            </a:r>
            <a:r>
              <a:rPr lang="en-US" i="1" dirty="0" smtClean="0"/>
              <a:t> </a:t>
            </a:r>
            <a:r>
              <a:rPr lang="en-US" dirty="0" smtClean="0"/>
              <a:t>are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1, 7, 25, 79, 241, 727, 2185, 6559, 19681, 59047.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Solution</a:t>
            </a:r>
            <a:r>
              <a:rPr lang="en-US" dirty="0" smtClean="0"/>
              <a:t>: Note the ratio of each term to the previous approximates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. So now compare with the  sequence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i="1" baseline="30000" dirty="0" smtClean="0"/>
              <a:t>n</a:t>
            </a:r>
            <a:r>
              <a:rPr lang="en-US" dirty="0" smtClean="0"/>
              <a:t> .  We notice that the </a:t>
            </a:r>
            <a:r>
              <a:rPr lang="en-US" i="1" dirty="0" smtClean="0"/>
              <a:t>n</a:t>
            </a:r>
            <a:r>
              <a:rPr lang="en-US" dirty="0" smtClean="0"/>
              <a:t>th term is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less than the corresponding power of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.  So a good conjecture is   that </a:t>
            </a: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i="1" baseline="30000" dirty="0" smtClean="0"/>
              <a:t>n</a:t>
            </a:r>
            <a:r>
              <a:rPr lang="en-US" baseline="30000" dirty="0" smtClean="0"/>
              <a:t> 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Integer Sequences (</a:t>
            </a:r>
            <a:r>
              <a:rPr lang="en-US" i="1" dirty="0" smtClean="0"/>
              <a:t>optional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Integer sequences appear in a wide range of contexts. Later we will see the sequence of prime numbers (Chapter 4), the number of ways to order </a:t>
            </a:r>
            <a:r>
              <a:rPr lang="en-US" i="1" dirty="0" smtClean="0"/>
              <a:t>n</a:t>
            </a:r>
            <a:r>
              <a:rPr lang="en-US" dirty="0" smtClean="0"/>
              <a:t> discrete objects (Chapter 6), the number of moves needed to solve the Tower of Hanoi puzzle with </a:t>
            </a:r>
            <a:r>
              <a:rPr lang="en-US" i="1" dirty="0" smtClean="0"/>
              <a:t>n</a:t>
            </a:r>
            <a:r>
              <a:rPr lang="en-US" dirty="0" smtClean="0"/>
              <a:t> disks (Chapter 8), and the number of rabbits on an island after </a:t>
            </a:r>
            <a:r>
              <a:rPr lang="en-US" i="1" dirty="0" smtClean="0"/>
              <a:t>n</a:t>
            </a:r>
            <a:r>
              <a:rPr lang="en-US" dirty="0" smtClean="0"/>
              <a:t> months (Chapter 8).</a:t>
            </a:r>
          </a:p>
          <a:p>
            <a:r>
              <a:rPr lang="en-US" dirty="0" smtClean="0"/>
              <a:t>Integer sequences are useful in many fields such as biology, engineering, chemistry and physics.</a:t>
            </a:r>
          </a:p>
          <a:p>
            <a:r>
              <a:rPr lang="en-US" dirty="0" smtClean="0"/>
              <a:t>On-Line Encyclopedia of Integer Sequences (OESIS) contains over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200,000</a:t>
            </a:r>
            <a:r>
              <a:rPr lang="en-US" dirty="0" smtClean="0"/>
              <a:t> sequences. Began by Neil Stone in the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1960</a:t>
            </a:r>
            <a:r>
              <a:rPr lang="en-US" dirty="0" smtClean="0"/>
              <a:t>s (printed form). Now found at </a:t>
            </a:r>
            <a:r>
              <a:rPr lang="en-US" dirty="0" smtClean="0">
                <a:latin typeface="Cambria Math"/>
                <a:ea typeface="Cambria Math"/>
                <a:hlinkClick r:id="rId2"/>
              </a:rPr>
              <a:t>http://oeis.org/Spuzzle.html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Integer Sequences (</a:t>
            </a:r>
            <a:r>
              <a:rPr lang="en-US" i="1" dirty="0" smtClean="0"/>
              <a:t>optional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Here are three interesting sequences to try from the  OESIS site. To solve each puzzle, find a rule that determines the terms of the sequence.</a:t>
            </a:r>
          </a:p>
          <a:p>
            <a:r>
              <a:rPr lang="en-US" dirty="0" smtClean="0"/>
              <a:t>Guess the rules for forming for the following sequences:</a:t>
            </a: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2, 3, 3, 5, 10, 13, 39, 43, 172, 177, ...</a:t>
            </a:r>
          </a:p>
          <a:p>
            <a:pPr lvl="2"/>
            <a:r>
              <a:rPr lang="en-US" dirty="0" smtClean="0">
                <a:latin typeface="Cambria Math" pitchFamily="18" charset="0"/>
                <a:ea typeface="Cambria Math" pitchFamily="18" charset="0"/>
              </a:rPr>
              <a:t>Hint: Think of adding and multiplying by numbers to generate this sequence.</a:t>
            </a: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0, 0, 0, 0, 4, 9, 5, 1, 1, 0, 55, ...</a:t>
            </a:r>
          </a:p>
          <a:p>
            <a:pPr lvl="2"/>
            <a:r>
              <a:rPr lang="en-US" dirty="0" smtClean="0">
                <a:latin typeface="Cambria Math" pitchFamily="18" charset="0"/>
                <a:ea typeface="Cambria Math" pitchFamily="18" charset="0"/>
              </a:rPr>
              <a:t>Hint: Think of the English names for the numbers representing the position in the sequence and the Roman Numerals for the same number.</a:t>
            </a: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2, 4, 6, 30, 32, 34, 36, 40, 42, 44, 46, ...</a:t>
            </a:r>
          </a:p>
          <a:p>
            <a:pPr lvl="2"/>
            <a:r>
              <a:rPr lang="en-US" dirty="0" smtClean="0">
                <a:latin typeface="Cambria Math" pitchFamily="18" charset="0"/>
                <a:ea typeface="Cambria Math" pitchFamily="18" charset="0"/>
              </a:rPr>
              <a:t>Hint: Think of the English names for numbers, and whether or not they have the letter ‘e.’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The answers and many more can be found at</a:t>
            </a: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  <a:hlinkClick r:id="rId2"/>
              </a:rPr>
              <a:t> http://oeis.org/Spuzzle.html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Sequences and Summations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2.4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Sequences.</a:t>
            </a:r>
          </a:p>
          <a:p>
            <a:pPr lvl="1"/>
            <a:r>
              <a:rPr lang="en-US" dirty="0" smtClean="0"/>
              <a:t>Examples: Geometric Progression, Arithmetic Progression</a:t>
            </a:r>
          </a:p>
          <a:p>
            <a:r>
              <a:rPr lang="en-US" dirty="0" smtClean="0"/>
              <a:t>Recurrence Relations</a:t>
            </a:r>
          </a:p>
          <a:p>
            <a:pPr lvl="1"/>
            <a:r>
              <a:rPr lang="en-US" dirty="0" smtClean="0"/>
              <a:t>Example: Fibonacci Sequence</a:t>
            </a:r>
          </a:p>
          <a:p>
            <a:r>
              <a:rPr lang="en-US" dirty="0" smtClean="0"/>
              <a:t>Summations</a:t>
            </a:r>
          </a:p>
          <a:p>
            <a:r>
              <a:rPr lang="en-US" dirty="0" smtClean="0"/>
              <a:t>Special Integer Sequences (</a:t>
            </a:r>
            <a:r>
              <a:rPr lang="en-US" i="1" dirty="0" smtClean="0"/>
              <a:t>optional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Sequences are ordered lists of elements. </a:t>
            </a:r>
          </a:p>
          <a:p>
            <a:pPr lvl="1"/>
            <a:r>
              <a:rPr lang="en-US" dirty="0" smtClean="0"/>
              <a:t>  1, 2, 3, 5, 8</a:t>
            </a:r>
          </a:p>
          <a:p>
            <a:pPr lvl="1"/>
            <a:r>
              <a:rPr lang="en-US" dirty="0" smtClean="0"/>
              <a:t>   1, 3,  9, 27, 81, …….</a:t>
            </a:r>
          </a:p>
          <a:p>
            <a:r>
              <a:rPr lang="en-US" dirty="0" smtClean="0"/>
              <a:t>Sequences arise throughout mathematics, computer science, and in many other disciplines, ranging from botany to music.</a:t>
            </a:r>
          </a:p>
          <a:p>
            <a:r>
              <a:rPr lang="en-US" dirty="0" smtClean="0"/>
              <a:t>We will introduce the  terminology to represent sequences and sums of the terms in the sequences.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Definition</a:t>
            </a:r>
            <a:r>
              <a:rPr lang="en-US" dirty="0" smtClean="0"/>
              <a:t>: A </a:t>
            </a:r>
            <a:r>
              <a:rPr lang="en-US" i="1" dirty="0" smtClean="0"/>
              <a:t>sequence</a:t>
            </a:r>
            <a:r>
              <a:rPr lang="en-US" dirty="0" smtClean="0"/>
              <a:t> is a function from a subset of the integers (usually either the set 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0, 1, 2, 3, 4, </a:t>
            </a:r>
            <a:r>
              <a:rPr lang="en-US" dirty="0" smtClean="0"/>
              <a:t>…..} or   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1, 2, 3, 4, </a:t>
            </a:r>
            <a:r>
              <a:rPr lang="en-US" dirty="0" smtClean="0"/>
              <a:t>….} ) to a set </a:t>
            </a:r>
            <a:r>
              <a:rPr lang="en-US" i="1" dirty="0" smtClean="0"/>
              <a:t>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notation 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dirty="0" smtClean="0"/>
              <a:t>   is used to denote the image of the integer </a:t>
            </a:r>
            <a:r>
              <a:rPr lang="en-US" i="1" dirty="0" smtClean="0"/>
              <a:t>n</a:t>
            </a:r>
            <a:r>
              <a:rPr lang="en-US" dirty="0" smtClean="0"/>
              <a:t>.  We can think of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dirty="0" smtClean="0"/>
              <a:t>    as the equivalent of </a:t>
            </a:r>
            <a:r>
              <a:rPr lang="en-US" i="1" dirty="0" smtClean="0"/>
              <a:t>f(n)</a:t>
            </a:r>
            <a:r>
              <a:rPr lang="en-US" dirty="0" smtClean="0"/>
              <a:t> where </a:t>
            </a:r>
            <a:r>
              <a:rPr lang="en-US" i="1" dirty="0" smtClean="0"/>
              <a:t>f</a:t>
            </a:r>
            <a:r>
              <a:rPr lang="en-US" dirty="0" smtClean="0"/>
              <a:t> is a function from  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0,1,2</a:t>
            </a:r>
            <a:r>
              <a:rPr lang="en-US" dirty="0" smtClean="0"/>
              <a:t>,…..} to </a:t>
            </a:r>
            <a:r>
              <a:rPr lang="en-US" i="1" dirty="0" smtClean="0"/>
              <a:t>S</a:t>
            </a:r>
            <a:r>
              <a:rPr lang="en-US" dirty="0" smtClean="0"/>
              <a:t>.  We call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baseline="-25000" dirty="0" smtClean="0">
                <a:ea typeface="Cambria Math" pitchFamily="18" charset="0"/>
              </a:rPr>
              <a:t>n</a:t>
            </a:r>
            <a:r>
              <a:rPr lang="en-US" dirty="0" smtClean="0"/>
              <a:t>  a </a:t>
            </a:r>
            <a:r>
              <a:rPr lang="en-US" i="1" dirty="0" smtClean="0"/>
              <a:t>term</a:t>
            </a:r>
            <a:r>
              <a:rPr lang="en-US" dirty="0" smtClean="0"/>
              <a:t> of the sequence.</a:t>
            </a:r>
          </a:p>
          <a:p>
            <a:pPr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Example</a:t>
            </a:r>
            <a:r>
              <a:rPr lang="en-US" dirty="0" smtClean="0"/>
              <a:t>:</a:t>
            </a:r>
            <a:r>
              <a:rPr lang="en-US" b="1" dirty="0" smtClean="0"/>
              <a:t> </a:t>
            </a:r>
            <a:r>
              <a:rPr lang="en-US" dirty="0" smtClean="0"/>
              <a:t>Consider the sequence            where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</a:p>
        </p:txBody>
      </p:sp>
      <p:pic>
        <p:nvPicPr>
          <p:cNvPr id="11" name="Picture 10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5334000" y="1981200"/>
            <a:ext cx="734378" cy="382905"/>
          </a:xfrm>
          <a:prstGeom prst="rect">
            <a:avLst/>
          </a:prstGeom>
        </p:spPr>
      </p:pic>
      <p:pic>
        <p:nvPicPr>
          <p:cNvPr id="14" name="Picture 13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447800" y="3048000"/>
            <a:ext cx="1385888" cy="771525"/>
          </a:xfrm>
          <a:prstGeom prst="rect">
            <a:avLst/>
          </a:prstGeom>
        </p:spPr>
      </p:pic>
      <p:pic>
        <p:nvPicPr>
          <p:cNvPr id="16" name="Picture 15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3657600" y="3276600"/>
            <a:ext cx="3894773" cy="382905"/>
          </a:xfrm>
          <a:prstGeom prst="rect">
            <a:avLst/>
          </a:prstGeom>
        </p:spPr>
      </p:pic>
      <p:pic>
        <p:nvPicPr>
          <p:cNvPr id="12" name="Picture 11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3124200" y="4572000"/>
            <a:ext cx="1983105" cy="780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Geometric Progression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A </a:t>
            </a:r>
            <a:r>
              <a:rPr lang="en-US" i="1" dirty="0" smtClean="0"/>
              <a:t>geometric progression </a:t>
            </a:r>
            <a:r>
              <a:rPr lang="en-US" dirty="0" smtClean="0"/>
              <a:t>is a sequence of the form:</a:t>
            </a:r>
          </a:p>
          <a:p>
            <a:pPr>
              <a:buNone/>
            </a:pPr>
            <a:r>
              <a:rPr lang="en-US" dirty="0" smtClean="0"/>
              <a:t>    where the </a:t>
            </a:r>
            <a:r>
              <a:rPr lang="en-US" i="1" dirty="0" smtClean="0"/>
              <a:t>initial term a</a:t>
            </a:r>
            <a:r>
              <a:rPr lang="en-US" dirty="0" smtClean="0"/>
              <a:t> and the </a:t>
            </a:r>
            <a:r>
              <a:rPr lang="en-US" i="1" dirty="0" smtClean="0"/>
              <a:t>common ratio r </a:t>
            </a:r>
            <a:r>
              <a:rPr lang="en-US" dirty="0" smtClean="0"/>
              <a:t>are real numbers.</a:t>
            </a:r>
          </a:p>
          <a:p>
            <a:pPr>
              <a:buNone/>
            </a:pPr>
            <a:r>
              <a:rPr lang="en-US" sz="2800" b="1" dirty="0" smtClean="0"/>
              <a:t>   Examples</a:t>
            </a:r>
            <a:r>
              <a:rPr lang="en-US" sz="2800" dirty="0" smtClean="0"/>
              <a:t>: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Let </a:t>
            </a:r>
            <a:r>
              <a:rPr lang="en-US" i="1" dirty="0" smtClean="0"/>
              <a:t>a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r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−1</a:t>
            </a:r>
            <a:r>
              <a:rPr lang="en-US" dirty="0" smtClean="0"/>
              <a:t>. Then:</a:t>
            </a:r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Let  </a:t>
            </a:r>
            <a:r>
              <a:rPr lang="en-US" i="1" dirty="0" smtClean="0"/>
              <a:t>a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r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. Then:</a:t>
            </a:r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Let </a:t>
            </a:r>
            <a:r>
              <a:rPr lang="en-US" i="1" dirty="0" smtClean="0"/>
              <a:t>a = </a:t>
            </a:r>
            <a:r>
              <a:rPr lang="en-US" dirty="0" smtClean="0"/>
              <a:t>6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r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1/3</a:t>
            </a:r>
            <a:r>
              <a:rPr lang="en-US" dirty="0" smtClean="0"/>
              <a:t>. Then: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4" name="Picture 1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600200" y="2286000"/>
            <a:ext cx="2301240" cy="274320"/>
          </a:xfrm>
          <a:prstGeom prst="rect">
            <a:avLst/>
          </a:prstGeom>
        </p:spPr>
      </p:pic>
      <p:pic>
        <p:nvPicPr>
          <p:cNvPr id="13" name="Picture 12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524000" y="4191000"/>
            <a:ext cx="5821680" cy="253365"/>
          </a:xfrm>
          <a:prstGeom prst="rect">
            <a:avLst/>
          </a:prstGeom>
        </p:spPr>
      </p:pic>
      <p:pic>
        <p:nvPicPr>
          <p:cNvPr id="11" name="Picture 10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524000" y="5105400"/>
            <a:ext cx="6038850" cy="253365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24000" y="6019800"/>
            <a:ext cx="5594985" cy="521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Arithmetic Progression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A </a:t>
            </a:r>
            <a:r>
              <a:rPr lang="en-US" i="1" dirty="0" smtClean="0"/>
              <a:t>arithmetic progression </a:t>
            </a:r>
            <a:r>
              <a:rPr lang="en-US" dirty="0" smtClean="0"/>
              <a:t>is a sequence of the form:</a:t>
            </a:r>
          </a:p>
          <a:p>
            <a:pPr>
              <a:buNone/>
            </a:pPr>
            <a:r>
              <a:rPr lang="en-US" dirty="0" smtClean="0"/>
              <a:t>    where the </a:t>
            </a:r>
            <a:r>
              <a:rPr lang="en-US" i="1" dirty="0" smtClean="0"/>
              <a:t>initial term a</a:t>
            </a:r>
            <a:r>
              <a:rPr lang="en-US" dirty="0" smtClean="0"/>
              <a:t> and the </a:t>
            </a:r>
            <a:r>
              <a:rPr lang="en-US" i="1" dirty="0" smtClean="0"/>
              <a:t>common difference  d </a:t>
            </a:r>
            <a:r>
              <a:rPr lang="en-US" dirty="0" smtClean="0"/>
              <a:t>are real numbers.</a:t>
            </a:r>
          </a:p>
          <a:p>
            <a:pPr>
              <a:buNone/>
            </a:pPr>
            <a:r>
              <a:rPr lang="en-US" sz="2400" b="1" dirty="0" smtClean="0"/>
              <a:t>    Examples</a:t>
            </a:r>
            <a:r>
              <a:rPr lang="en-US" sz="2400" dirty="0" smtClean="0"/>
              <a:t>:</a:t>
            </a: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Let </a:t>
            </a:r>
            <a:r>
              <a:rPr lang="en-US" i="1" dirty="0" smtClean="0"/>
              <a:t>a =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d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: </a:t>
            </a:r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Let  </a:t>
            </a:r>
            <a:r>
              <a:rPr lang="en-US" i="1" dirty="0" smtClean="0"/>
              <a:t>a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d =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: </a:t>
            </a:r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Let </a:t>
            </a:r>
            <a:r>
              <a:rPr lang="en-US" i="1" dirty="0" smtClean="0"/>
              <a:t>a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and d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: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905000" y="2286000"/>
            <a:ext cx="3303270" cy="226695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295400" y="4038600"/>
            <a:ext cx="5939790" cy="253365"/>
          </a:xfrm>
          <a:prstGeom prst="rect">
            <a:avLst/>
          </a:prstGeom>
        </p:spPr>
      </p:pic>
      <p:pic>
        <p:nvPicPr>
          <p:cNvPr id="12" name="Picture 11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371600" y="5181600"/>
            <a:ext cx="5436870" cy="253365"/>
          </a:xfrm>
          <a:prstGeom prst="rect">
            <a:avLst/>
          </a:prstGeom>
        </p:spPr>
      </p:pic>
      <p:pic>
        <p:nvPicPr>
          <p:cNvPr id="13" name="Picture 12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24000" y="6172200"/>
            <a:ext cx="5364480" cy="253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Definition</a:t>
            </a:r>
            <a:r>
              <a:rPr lang="en-US" dirty="0" smtClean="0"/>
              <a:t>: A </a:t>
            </a:r>
            <a:r>
              <a:rPr lang="en-US" i="1" dirty="0" smtClean="0"/>
              <a:t>string</a:t>
            </a:r>
            <a:r>
              <a:rPr lang="en-US" dirty="0" smtClean="0"/>
              <a:t> is a finite sequence of characters from a finite set (an alphabet).</a:t>
            </a:r>
          </a:p>
          <a:p>
            <a:r>
              <a:rPr lang="en-US" dirty="0" smtClean="0"/>
              <a:t>Sequences of characters or bits  are important in computer science.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empty string </a:t>
            </a:r>
            <a:r>
              <a:rPr lang="en-US" dirty="0" smtClean="0"/>
              <a:t>is represented by </a:t>
            </a:r>
            <a:r>
              <a:rPr lang="el-GR" i="1" dirty="0" smtClean="0"/>
              <a:t>λ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string  </a:t>
            </a:r>
            <a:r>
              <a:rPr lang="en-US" i="1" dirty="0" err="1" smtClean="0"/>
              <a:t>abcde</a:t>
            </a:r>
            <a:r>
              <a:rPr lang="en-US" i="1" dirty="0" smtClean="0"/>
              <a:t> </a:t>
            </a:r>
            <a:r>
              <a:rPr lang="en-US" dirty="0" smtClean="0"/>
              <a:t>has </a:t>
            </a:r>
            <a:r>
              <a:rPr lang="en-US" i="1" dirty="0" smtClean="0"/>
              <a:t>length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{a_n\}$&#10;&#10;\end{document}"/>
  <p:tag name="IGUANATEXSIZE" val="3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\{s_n\} \; =\; \{s_0, s_1, s_2, s_3, s_4, \dots\} \;=\; &#10;\{-1, 3, 7, 11, 15, \ldots\}$$&#10;&#10;\end{document}"/>
  <p:tag name="IGUANATEXSIZE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\{t_n\} = \{t_0, t_1, t_2, t_3, t_4, \dots\} =&#10;\{7, 4, 1, -2, -5, \ldots\}$$&#10;&#10;\end{document}"/>
  <p:tag name="IGUANATEXSIZE" val="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\{u_n\} = \{u_0, u_1, u_2, u_3, u_4, \dots\} =&#10;\{1, 3, 5, 7, 9, \ldots\}$$&#10;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a_n\;=\; \frac{1}{n}$$&#10;&#10;\end{document}"/>
  <p:tag name="IGUANATEXSIZE" val="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\{a_n\} \;=\; \{a_1, a_2, a_3, \ldots\}$$&#10;&#10;\end{document}"/>
  <p:tag name="IGUANATEXSIZE" val="3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1, \frac{1}{2}, \frac{1}{3}, \frac{1}{4} \ldots $$&#10;&#10;\end{document}"/>
  <p:tag name="IGUANATEXSIZE" val="3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a, ar, ar^{2}, \ldots, ar^{n}, \ldots$$&#10;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\{b_n\} \; =\; \{b_0, b_1, b_2, b_3, b_4, \dots\} \;=\; &#10;\{1, -1, 1, -1, 1, \ldots\}$$&#10;&#10;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\{c_n\} = \{c_0, c_1, c_2, c_3, c_4, \dots\} =&#10;\{2, 10, 50, 250, 1250, \ldots\}$$&#10;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\{d_n\} = \{d_0, d_1, d_2, d_3, d_4, \dots\} =&#10;\{6, 2, \frac{2}{3}, \frac{2}{9}, \frac{2}{27}, \ldots\}$$&#10;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a, a + d, a + 2d, \ldots, a + nd, \ldots$$&#10;&#10;\end{document}"/>
  <p:tag name="IGUANATEXSIZE" val="2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34138</TotalTime>
  <Words>1179</Words>
  <Application>Microsoft Office PowerPoint</Application>
  <PresentationFormat>On-screen Show (4:3)</PresentationFormat>
  <Paragraphs>105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Calibri</vt:lpstr>
      <vt:lpstr>Cambria Math</vt:lpstr>
      <vt:lpstr>Constantia</vt:lpstr>
      <vt:lpstr>Wingdings 2</vt:lpstr>
      <vt:lpstr>Flow</vt:lpstr>
      <vt:lpstr>Basic Structures: Sets, Functions, Sequences, Sums, and Matrices</vt:lpstr>
      <vt:lpstr>Sequences and Summations</vt:lpstr>
      <vt:lpstr>Section Summary</vt:lpstr>
      <vt:lpstr>Introduction</vt:lpstr>
      <vt:lpstr>Sequences</vt:lpstr>
      <vt:lpstr>Sequences </vt:lpstr>
      <vt:lpstr>Geometric Progression</vt:lpstr>
      <vt:lpstr>Arithmetic Progression</vt:lpstr>
      <vt:lpstr>Strings</vt:lpstr>
      <vt:lpstr>Fibonacci Sequence</vt:lpstr>
      <vt:lpstr>Special Integer Sequences (opt)</vt:lpstr>
      <vt:lpstr>Questions on Special Integer Sequences (opt)</vt:lpstr>
      <vt:lpstr>Useful Sequences</vt:lpstr>
      <vt:lpstr>Guessing Sequences (optional)</vt:lpstr>
      <vt:lpstr>Integer Sequences (optional) </vt:lpstr>
      <vt:lpstr>Integer Sequences (optional)</vt:lpstr>
    </vt:vector>
  </TitlesOfParts>
  <Company>Monmouth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Foundations: Logic and Proofs</dc:title>
  <dc:creator>Richard Scherl</dc:creator>
  <cp:lastModifiedBy>Jonathan Cazalas</cp:lastModifiedBy>
  <cp:revision>2001</cp:revision>
  <dcterms:created xsi:type="dcterms:W3CDTF">2011-03-27T19:09:13Z</dcterms:created>
  <dcterms:modified xsi:type="dcterms:W3CDTF">2014-09-04T03:31:25Z</dcterms:modified>
</cp:coreProperties>
</file>