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91" r:id="rId2"/>
    <p:sldId id="363" r:id="rId3"/>
    <p:sldId id="395" r:id="rId4"/>
    <p:sldId id="396" r:id="rId5"/>
    <p:sldId id="364" r:id="rId6"/>
    <p:sldId id="366" r:id="rId7"/>
    <p:sldId id="397" r:id="rId8"/>
    <p:sldId id="368" r:id="rId9"/>
    <p:sldId id="375" r:id="rId10"/>
    <p:sldId id="377" r:id="rId11"/>
    <p:sldId id="379" r:id="rId12"/>
    <p:sldId id="381" r:id="rId13"/>
    <p:sldId id="493" r:id="rId14"/>
    <p:sldId id="503" r:id="rId15"/>
    <p:sldId id="383" r:id="rId16"/>
    <p:sldId id="384" r:id="rId17"/>
    <p:sldId id="385" r:id="rId18"/>
    <p:sldId id="386" r:id="rId19"/>
    <p:sldId id="387" r:id="rId20"/>
    <p:sldId id="388" r:id="rId21"/>
    <p:sldId id="389" r:id="rId22"/>
    <p:sldId id="390" r:id="rId23"/>
    <p:sldId id="391" r:id="rId24"/>
    <p:sldId id="392" r:id="rId25"/>
    <p:sldId id="398" r:id="rId26"/>
    <p:sldId id="393" r:id="rId27"/>
    <p:sldId id="394" r:id="rId28"/>
    <p:sldId id="399" r:id="rId29"/>
  </p:sldIdLst>
  <p:sldSz cx="9144000" cy="6858000" type="screen4x3"/>
  <p:notesSz cx="7010400" cy="92964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Cambria Math" panose="02040503050406030204" pitchFamily="18" charset="0"/>
      <p:regular r:id="rId36"/>
    </p:embeddedFont>
    <p:embeddedFont>
      <p:font typeface="Constantia" panose="02030602050306030303" pitchFamily="18" charset="0"/>
      <p:regular r:id="rId37"/>
      <p:bold r:id="rId38"/>
      <p:italic r:id="rId39"/>
      <p:boldItalic r:id="rId40"/>
    </p:embeddedFont>
    <p:embeddedFont>
      <p:font typeface="Wingdings 2" panose="05020102010507070707" pitchFamily="18" charset="2"/>
      <p:regular r:id="rId41"/>
    </p:embeddedFont>
    <p:embeddedFont>
      <p:font typeface="Lucida Calligraphy" panose="03010101010101010101" pitchFamily="66" charset="0"/>
      <p:regular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7" autoAdjust="0"/>
    <p:restoredTop sz="94660"/>
  </p:normalViewPr>
  <p:slideViewPr>
    <p:cSldViewPr>
      <p:cViewPr varScale="1">
        <p:scale>
          <a:sx n="110" d="100"/>
          <a:sy n="110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C0FEF7AE-0C30-4EA7-B74D-470A9C33048D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E3901582-F5A8-41ED-8946-57B4D8BFA9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62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10106763-8029-41BC-9E70-E644A94F0E80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A56D6F1B-26ED-417A-B5D8-8AED7AD379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2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17.xml"/><Relationship Id="rId7" Type="http://schemas.openxmlformats.org/officeDocument/2006/relationships/image" Target="../media/image19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Relationship Id="rId9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8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27.png"/><Relationship Id="rId5" Type="http://schemas.openxmlformats.org/officeDocument/2006/relationships/tags" Target="../tags/tag23.xml"/><Relationship Id="rId10" Type="http://schemas.openxmlformats.org/officeDocument/2006/relationships/image" Target="../media/image26.png"/><Relationship Id="rId4" Type="http://schemas.openxmlformats.org/officeDocument/2006/relationships/tags" Target="../tags/tag22.xml"/><Relationship Id="rId9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Structures: Sets, Functions, Sequences, Sums, </a:t>
            </a:r>
            <a:r>
              <a:rPr lang="en-US" smtClean="0"/>
              <a:t>and Matrices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4648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Question/Answer Animations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function f is said to be </a:t>
            </a:r>
            <a:r>
              <a:rPr lang="en-US" i="1" dirty="0" smtClean="0"/>
              <a:t>one-to-one</a:t>
            </a:r>
            <a:r>
              <a:rPr lang="en-US" dirty="0" smtClean="0"/>
              <a:t> ,  or </a:t>
            </a:r>
            <a:r>
              <a:rPr lang="en-US" i="1" dirty="0" smtClean="0"/>
              <a:t>injective</a:t>
            </a:r>
            <a:r>
              <a:rPr lang="en-US" dirty="0" smtClean="0"/>
              <a:t>, if and only if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) implies that  </a:t>
            </a:r>
            <a:r>
              <a:rPr lang="en-US" i="1" dirty="0" smtClean="0"/>
              <a:t>a</a:t>
            </a:r>
            <a:r>
              <a:rPr lang="en-US" dirty="0" smtClean="0"/>
              <a:t> = </a:t>
            </a:r>
            <a:r>
              <a:rPr lang="en-US" i="1" dirty="0" smtClean="0"/>
              <a:t>b</a:t>
            </a:r>
            <a:r>
              <a:rPr lang="en-US" dirty="0" smtClean="0"/>
              <a:t> for all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in the domain of </a:t>
            </a:r>
            <a:r>
              <a:rPr lang="en-US" i="1" dirty="0" smtClean="0"/>
              <a:t>f</a:t>
            </a:r>
            <a:r>
              <a:rPr lang="en-US" dirty="0" smtClean="0"/>
              <a:t>. A function is said to be an </a:t>
            </a:r>
            <a:r>
              <a:rPr lang="en-US" i="1" dirty="0" smtClean="0"/>
              <a:t>injection</a:t>
            </a:r>
            <a:r>
              <a:rPr lang="en-US" dirty="0" smtClean="0"/>
              <a:t> if it is one-to-one.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638800" y="3352800"/>
            <a:ext cx="2438400" cy="3276600"/>
            <a:chOff x="3048000" y="1219200"/>
            <a:chExt cx="3429000" cy="4495800"/>
          </a:xfrm>
        </p:grpSpPr>
        <p:sp>
          <p:nvSpPr>
            <p:cNvPr id="8" name="Flowchart: Connector 7"/>
            <p:cNvSpPr/>
            <p:nvPr/>
          </p:nvSpPr>
          <p:spPr>
            <a:xfrm>
              <a:off x="5791200" y="19812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67400" y="2743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</a:t>
              </a:r>
              <a:endParaRPr lang="en-US" dirty="0"/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5791200" y="5257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5334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grpSp>
          <p:nvGrpSpPr>
            <p:cNvPr id="12" name="Group 34"/>
            <p:cNvGrpSpPr/>
            <p:nvPr/>
          </p:nvGrpSpPr>
          <p:grpSpPr>
            <a:xfrm>
              <a:off x="3048000" y="1219200"/>
              <a:ext cx="3429000" cy="4114800"/>
              <a:chOff x="3048000" y="1219200"/>
              <a:chExt cx="3429000" cy="4114800"/>
            </a:xfrm>
          </p:grpSpPr>
          <p:sp>
            <p:nvSpPr>
              <p:cNvPr id="13" name="Flowchart: Connector 12"/>
              <p:cNvSpPr/>
              <p:nvPr/>
            </p:nvSpPr>
            <p:spPr>
              <a:xfrm>
                <a:off x="3124200" y="2971800"/>
                <a:ext cx="457200" cy="457200"/>
              </a:xfrm>
              <a:prstGeom prst="flowChartConnector">
                <a:avLst/>
              </a:prstGeom>
              <a:solidFill>
                <a:srgbClr val="4F81BD">
                  <a:alpha val="27059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lowchart: Connector 13"/>
              <p:cNvSpPr/>
              <p:nvPr/>
            </p:nvSpPr>
            <p:spPr>
              <a:xfrm>
                <a:off x="3124200" y="3733800"/>
                <a:ext cx="457200" cy="457200"/>
              </a:xfrm>
              <a:prstGeom prst="flowChartConnector">
                <a:avLst/>
              </a:prstGeom>
              <a:solidFill>
                <a:srgbClr val="4F81BD">
                  <a:alpha val="27059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lowchart: Connector 14"/>
              <p:cNvSpPr/>
              <p:nvPr/>
            </p:nvSpPr>
            <p:spPr>
              <a:xfrm>
                <a:off x="3124200" y="2057400"/>
                <a:ext cx="457200" cy="457200"/>
              </a:xfrm>
              <a:prstGeom prst="flowChartConnector">
                <a:avLst/>
              </a:prstGeom>
              <a:solidFill>
                <a:srgbClr val="4F81BD">
                  <a:alpha val="27059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lowchart: Connector 6"/>
              <p:cNvSpPr/>
              <p:nvPr/>
            </p:nvSpPr>
            <p:spPr>
              <a:xfrm>
                <a:off x="3124200" y="4495800"/>
                <a:ext cx="457200" cy="457200"/>
              </a:xfrm>
              <a:prstGeom prst="flowChartConnector">
                <a:avLst/>
              </a:prstGeom>
              <a:solidFill>
                <a:srgbClr val="4F81BD">
                  <a:alpha val="27059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lowchart: Connector 16"/>
              <p:cNvSpPr/>
              <p:nvPr/>
            </p:nvSpPr>
            <p:spPr>
              <a:xfrm>
                <a:off x="5715000" y="3276600"/>
                <a:ext cx="457200" cy="457200"/>
              </a:xfrm>
              <a:prstGeom prst="flowChartConnector">
                <a:avLst/>
              </a:prstGeom>
              <a:solidFill>
                <a:srgbClr val="4F81BD">
                  <a:alpha val="27059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lowchart: Connector 17"/>
              <p:cNvSpPr/>
              <p:nvPr/>
            </p:nvSpPr>
            <p:spPr>
              <a:xfrm>
                <a:off x="5791200" y="4191000"/>
                <a:ext cx="457200" cy="457200"/>
              </a:xfrm>
              <a:prstGeom prst="flowChartConnector">
                <a:avLst/>
              </a:prstGeom>
              <a:solidFill>
                <a:srgbClr val="4F81BD">
                  <a:alpha val="27059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048000" y="1219200"/>
                <a:ext cx="6858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/>
                  <a:t>A</a:t>
                </a:r>
                <a:endParaRPr lang="en-US" sz="4000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791200" y="1219200"/>
                <a:ext cx="6858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/>
                  <a:t>B</a:t>
                </a:r>
                <a:endParaRPr lang="en-US" sz="4000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200400" y="21336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200400" y="30480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200400" y="38100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200400" y="4495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67400" y="2057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791200" y="3352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y</a:t>
                </a:r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67400" y="42672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z</a:t>
                </a:r>
                <a:endParaRPr lang="en-US" dirty="0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3657600" y="3200400"/>
                <a:ext cx="1981200" cy="3048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stCxn id="15" idx="6"/>
              </p:cNvCxnSpPr>
              <p:nvPr/>
            </p:nvCxnSpPr>
            <p:spPr>
              <a:xfrm>
                <a:off x="3581400" y="2286000"/>
                <a:ext cx="2209800" cy="1981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lowchart: Connector 29"/>
              <p:cNvSpPr/>
              <p:nvPr/>
            </p:nvSpPr>
            <p:spPr>
              <a:xfrm>
                <a:off x="5791200" y="2667000"/>
                <a:ext cx="457200" cy="457200"/>
              </a:xfrm>
              <a:prstGeom prst="flowChartConnector">
                <a:avLst/>
              </a:prstGeom>
              <a:solidFill>
                <a:srgbClr val="4F81BD">
                  <a:alpha val="27059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flipV="1">
                <a:off x="3657600" y="2286000"/>
                <a:ext cx="2057400" cy="1524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3657600" y="4724400"/>
                <a:ext cx="2057400" cy="609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50" name="Picture 2" descr="C:\Documents and Settings\Richard Scherl\Local Settings\Temporary Internet Files\Content.IE5\X53FR289\MC9003474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343400"/>
            <a:ext cx="1806854" cy="1752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Surjections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Definition</a:t>
            </a:r>
            <a:r>
              <a:rPr lang="en-US" dirty="0" smtClean="0"/>
              <a:t>: A function </a:t>
            </a:r>
            <a:r>
              <a:rPr lang="en-US" i="1" dirty="0" smtClean="0"/>
              <a:t>f</a:t>
            </a:r>
            <a:r>
              <a:rPr lang="en-US" dirty="0" smtClean="0"/>
              <a:t>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 is called </a:t>
            </a:r>
            <a:r>
              <a:rPr lang="en-US" i="1" dirty="0" smtClean="0"/>
              <a:t>onto</a:t>
            </a:r>
            <a:r>
              <a:rPr lang="en-US" dirty="0" smtClean="0"/>
              <a:t> or </a:t>
            </a:r>
            <a:r>
              <a:rPr lang="en-US" i="1" dirty="0" err="1" smtClean="0"/>
              <a:t>surjective</a:t>
            </a:r>
            <a:r>
              <a:rPr lang="en-US" dirty="0" smtClean="0"/>
              <a:t>, if and only if for every element               there is an element               with                   .  A function </a:t>
            </a:r>
            <a:r>
              <a:rPr lang="en-US" i="1" dirty="0" smtClean="0"/>
              <a:t>f</a:t>
            </a:r>
            <a:r>
              <a:rPr lang="en-US" b="1" dirty="0" smtClean="0"/>
              <a:t> </a:t>
            </a:r>
            <a:r>
              <a:rPr lang="en-US" dirty="0" smtClean="0"/>
              <a:t>is called a </a:t>
            </a:r>
            <a:r>
              <a:rPr lang="en-US" i="1" dirty="0" smtClean="0"/>
              <a:t>surjection</a:t>
            </a:r>
            <a:r>
              <a:rPr lang="en-US" dirty="0" smtClean="0"/>
              <a:t> if it is onto.</a:t>
            </a: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6934200" y="2438400"/>
            <a:ext cx="900113" cy="282893"/>
          </a:xfrm>
          <a:prstGeom prst="rect">
            <a:avLst/>
          </a:prstGeo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657600" y="2819400"/>
            <a:ext cx="925830" cy="285750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486400" y="2819400"/>
            <a:ext cx="1365885" cy="38290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724400" y="3886200"/>
            <a:ext cx="2575560" cy="2590800"/>
            <a:chOff x="3048000" y="985838"/>
            <a:chExt cx="3408829" cy="3967162"/>
          </a:xfrm>
        </p:grpSpPr>
        <p:sp>
          <p:nvSpPr>
            <p:cNvPr id="8" name="Flowchart: Connector 7"/>
            <p:cNvSpPr/>
            <p:nvPr/>
          </p:nvSpPr>
          <p:spPr>
            <a:xfrm>
              <a:off x="3124200" y="2971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3124200" y="3733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3124200" y="2057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3124200" y="4495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5791200" y="19812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Connector 12"/>
            <p:cNvSpPr/>
            <p:nvPr/>
          </p:nvSpPr>
          <p:spPr>
            <a:xfrm>
              <a:off x="5715000" y="32766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5715000" y="4343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8000" y="98583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A</a:t>
              </a:r>
              <a:endParaRPr lang="en-US" sz="40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71029" y="985838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B</a:t>
              </a:r>
              <a:endParaRPr lang="en-US" sz="40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48853" y="2035969"/>
              <a:ext cx="3048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48853" y="2969419"/>
              <a:ext cx="3048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48853" y="3669506"/>
              <a:ext cx="304800" cy="565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48853" y="4486275"/>
              <a:ext cx="3048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71882" y="1919288"/>
              <a:ext cx="3048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71029" y="3202781"/>
              <a:ext cx="3048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71029" y="4252913"/>
              <a:ext cx="3048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3657600" y="3200400"/>
              <a:ext cx="19812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0" idx="6"/>
            </p:cNvCxnSpPr>
            <p:nvPr/>
          </p:nvCxnSpPr>
          <p:spPr>
            <a:xfrm>
              <a:off x="3581400" y="2286000"/>
              <a:ext cx="2209800" cy="1981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3657600" y="2286000"/>
              <a:ext cx="2057400" cy="1524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3657600" y="4572000"/>
              <a:ext cx="19812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function f is a </a:t>
            </a:r>
            <a:r>
              <a:rPr lang="en-US" i="1" dirty="0" smtClean="0"/>
              <a:t>one-to-one correspondence</a:t>
            </a:r>
            <a:r>
              <a:rPr lang="en-US" dirty="0" smtClean="0"/>
              <a:t>, or a </a:t>
            </a:r>
            <a:r>
              <a:rPr lang="en-US" i="1" dirty="0" err="1" smtClean="0"/>
              <a:t>bijection</a:t>
            </a:r>
            <a:r>
              <a:rPr lang="en-US" dirty="0" smtClean="0"/>
              <a:t>, if it is both one-to-one and onto (</a:t>
            </a:r>
            <a:r>
              <a:rPr lang="en-US" dirty="0" err="1" smtClean="0"/>
              <a:t>surjective</a:t>
            </a:r>
            <a:r>
              <a:rPr lang="en-US" dirty="0" smtClean="0"/>
              <a:t> and injective).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48200" y="3429000"/>
            <a:ext cx="2956560" cy="3048000"/>
            <a:chOff x="3048000" y="1219200"/>
            <a:chExt cx="3411415" cy="4495800"/>
          </a:xfrm>
        </p:grpSpPr>
        <p:sp>
          <p:nvSpPr>
            <p:cNvPr id="5" name="Flowchart: Connector 4"/>
            <p:cNvSpPr/>
            <p:nvPr/>
          </p:nvSpPr>
          <p:spPr>
            <a:xfrm>
              <a:off x="3124200" y="2971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Connector 5"/>
            <p:cNvSpPr/>
            <p:nvPr/>
          </p:nvSpPr>
          <p:spPr>
            <a:xfrm>
              <a:off x="3124200" y="3733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Connector 6"/>
            <p:cNvSpPr/>
            <p:nvPr/>
          </p:nvSpPr>
          <p:spPr>
            <a:xfrm>
              <a:off x="3124200" y="2057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3124200" y="4495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5773615" y="211836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5715000" y="32766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5715000" y="4343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00" y="12192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A</a:t>
              </a:r>
              <a:endParaRPr lang="en-US" sz="40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73615" y="12192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B</a:t>
              </a:r>
              <a:endParaRPr lang="en-US" sz="40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35923" y="2005965"/>
              <a:ext cx="304800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23846" y="3017520"/>
              <a:ext cx="304800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23846" y="3691890"/>
              <a:ext cx="304800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00400" y="4495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1538" y="2005965"/>
              <a:ext cx="304800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73615" y="3242310"/>
              <a:ext cx="304800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73615" y="4366260"/>
              <a:ext cx="304800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3657600" y="3200400"/>
              <a:ext cx="19812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7" idx="6"/>
            </p:cNvCxnSpPr>
            <p:nvPr/>
          </p:nvCxnSpPr>
          <p:spPr>
            <a:xfrm>
              <a:off x="3581400" y="2286000"/>
              <a:ext cx="2209800" cy="1981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lowchart: Connector 22"/>
            <p:cNvSpPr/>
            <p:nvPr/>
          </p:nvSpPr>
          <p:spPr>
            <a:xfrm>
              <a:off x="5791200" y="5257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61538" y="5265420"/>
              <a:ext cx="304800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3657600" y="2286000"/>
              <a:ext cx="2057400" cy="1524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657600" y="4724400"/>
              <a:ext cx="20574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Showing that </a:t>
            </a:r>
            <a:r>
              <a:rPr lang="en-US" sz="4000" i="1" dirty="0" smtClean="0"/>
              <a:t>f</a:t>
            </a:r>
            <a:r>
              <a:rPr lang="en-US" sz="4000" dirty="0" smtClean="0"/>
              <a:t> is one-to-one or onto</a:t>
            </a:r>
            <a:endParaRPr lang="en-US" sz="4000" dirty="0"/>
          </a:p>
        </p:txBody>
      </p:sp>
      <p:pic>
        <p:nvPicPr>
          <p:cNvPr id="4" name="Content Placeholder 3" descr="Rosen_page_145_scre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14600"/>
            <a:ext cx="8319232" cy="31601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Showing that </a:t>
            </a:r>
            <a:r>
              <a:rPr lang="en-US" sz="4000" i="1" dirty="0" smtClean="0"/>
              <a:t>f</a:t>
            </a:r>
            <a:r>
              <a:rPr lang="en-US" sz="4000" dirty="0" smtClean="0"/>
              <a:t> is one-to-one or onto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Let </a:t>
            </a:r>
            <a:r>
              <a:rPr lang="en-US" i="1" dirty="0" smtClean="0"/>
              <a:t>f </a:t>
            </a:r>
            <a:r>
              <a:rPr lang="en-US" dirty="0" smtClean="0"/>
              <a:t>be the function from {</a:t>
            </a:r>
            <a:r>
              <a:rPr lang="en-US" i="1" dirty="0" err="1" smtClean="0"/>
              <a:t>a,b,c,d</a:t>
            </a:r>
            <a:r>
              <a:rPr lang="en-US" dirty="0" smtClean="0"/>
              <a:t>} to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</a:t>
            </a:r>
            <a:r>
              <a:rPr lang="en-US" dirty="0" smtClean="0"/>
              <a:t>} defined by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c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and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d</a:t>
            </a:r>
            <a:r>
              <a:rPr lang="en-US" dirty="0" smtClean="0"/>
              <a:t>)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 Is </a:t>
            </a:r>
            <a:r>
              <a:rPr lang="en-US" i="1" dirty="0" smtClean="0"/>
              <a:t>f</a:t>
            </a:r>
            <a:r>
              <a:rPr lang="en-US" dirty="0" smtClean="0"/>
              <a:t> an onto function?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Yes, </a:t>
            </a:r>
            <a:r>
              <a:rPr lang="en-US" i="1" dirty="0" smtClean="0"/>
              <a:t>f </a:t>
            </a:r>
            <a:r>
              <a:rPr lang="en-US" dirty="0" smtClean="0"/>
              <a:t>is onto since all three elements of the </a:t>
            </a:r>
            <a:r>
              <a:rPr lang="en-US" dirty="0" err="1" smtClean="0"/>
              <a:t>codomain</a:t>
            </a:r>
            <a:r>
              <a:rPr lang="en-US" dirty="0" smtClean="0"/>
              <a:t> are images of elements in the domain. If the </a:t>
            </a:r>
            <a:r>
              <a:rPr lang="en-US" dirty="0" err="1" smtClean="0"/>
              <a:t>codomain</a:t>
            </a:r>
            <a:r>
              <a:rPr lang="en-US" dirty="0" smtClean="0"/>
              <a:t> were changed to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1,2,3,4</a:t>
            </a:r>
            <a:r>
              <a:rPr lang="en-US" dirty="0" smtClean="0"/>
              <a:t>}, </a:t>
            </a:r>
            <a:r>
              <a:rPr lang="en-US" i="1" dirty="0" smtClean="0"/>
              <a:t>f  </a:t>
            </a:r>
            <a:r>
              <a:rPr lang="en-US" dirty="0" smtClean="0"/>
              <a:t>would not be onto. </a:t>
            </a:r>
          </a:p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Is the function 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</a:t>
            </a:r>
            <a:r>
              <a:rPr lang="en-US" i="1" dirty="0" smtClean="0"/>
              <a:t> = x</a:t>
            </a:r>
            <a:r>
              <a:rPr lang="en-US" baseline="30000" dirty="0" smtClean="0"/>
              <a:t>2</a:t>
            </a:r>
            <a:r>
              <a:rPr lang="en-US" i="1" baseline="30000" dirty="0" smtClean="0"/>
              <a:t>   </a:t>
            </a:r>
            <a:r>
              <a:rPr lang="en-US" dirty="0" smtClean="0"/>
              <a:t> from the set of integers onto?  </a:t>
            </a:r>
          </a:p>
          <a:p>
            <a:pPr>
              <a:buNone/>
            </a:pPr>
            <a:r>
              <a:rPr lang="en-US" b="1" dirty="0" smtClean="0"/>
              <a:t>   Solution</a:t>
            </a:r>
            <a:r>
              <a:rPr lang="en-US" dirty="0" smtClean="0"/>
              <a:t>: No, </a:t>
            </a:r>
            <a:r>
              <a:rPr lang="en-US" i="1" dirty="0" smtClean="0"/>
              <a:t>f</a:t>
            </a:r>
            <a:r>
              <a:rPr lang="en-US" dirty="0" smtClean="0"/>
              <a:t> is  not onto because there is no integer </a:t>
            </a:r>
            <a:r>
              <a:rPr lang="en-US" i="1" dirty="0" smtClean="0"/>
              <a:t>x </a:t>
            </a:r>
            <a:r>
              <a:rPr lang="en-US" dirty="0" smtClean="0"/>
              <a:t>with </a:t>
            </a:r>
            <a:r>
              <a:rPr lang="en-US" i="1" dirty="0" smtClean="0"/>
              <a:t>x</a:t>
            </a:r>
            <a:r>
              <a:rPr lang="en-US" baseline="30000" dirty="0" smtClean="0"/>
              <a:t>2</a:t>
            </a:r>
            <a:r>
              <a:rPr lang="en-US" i="1" baseline="30000" dirty="0" smtClean="0"/>
              <a:t>  </a:t>
            </a:r>
            <a:r>
              <a:rPr lang="en-US" dirty="0" smtClean="0"/>
              <a:t>=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for example.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Let </a:t>
            </a:r>
            <a:r>
              <a:rPr lang="en-US" i="1" dirty="0" smtClean="0"/>
              <a:t>f</a:t>
            </a:r>
            <a:r>
              <a:rPr lang="en-US" dirty="0" smtClean="0"/>
              <a:t> be a </a:t>
            </a:r>
            <a:r>
              <a:rPr lang="en-US" dirty="0" err="1" smtClean="0"/>
              <a:t>bijection</a:t>
            </a:r>
            <a:r>
              <a:rPr lang="en-US" dirty="0" smtClean="0"/>
              <a:t>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. Then the </a:t>
            </a:r>
            <a:r>
              <a:rPr lang="en-US" i="1" dirty="0" smtClean="0"/>
              <a:t>inverse</a:t>
            </a:r>
            <a:r>
              <a:rPr lang="en-US" dirty="0" smtClean="0"/>
              <a:t> of </a:t>
            </a:r>
            <a:r>
              <a:rPr lang="en-US" i="1" dirty="0" smtClean="0"/>
              <a:t>f</a:t>
            </a:r>
            <a:r>
              <a:rPr lang="en-US" dirty="0" smtClean="0"/>
              <a:t>, denoted          , is the function from </a:t>
            </a:r>
            <a:r>
              <a:rPr lang="en-US" i="1" dirty="0" smtClean="0"/>
              <a:t>B</a:t>
            </a:r>
            <a:r>
              <a:rPr lang="en-US" dirty="0" smtClean="0"/>
              <a:t> to </a:t>
            </a:r>
            <a:r>
              <a:rPr lang="en-US" i="1" dirty="0" smtClean="0"/>
              <a:t>A</a:t>
            </a:r>
            <a:r>
              <a:rPr lang="en-US" b="1" dirty="0" smtClean="0"/>
              <a:t> </a:t>
            </a:r>
            <a:r>
              <a:rPr lang="en-US" dirty="0" smtClean="0"/>
              <a:t>defined as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   No inverse exists unless </a:t>
            </a:r>
            <a:r>
              <a:rPr lang="en-US" i="1" dirty="0" smtClean="0"/>
              <a:t>f</a:t>
            </a:r>
            <a:r>
              <a:rPr lang="en-US" dirty="0" smtClean="0"/>
              <a:t> is a </a:t>
            </a:r>
            <a:r>
              <a:rPr lang="en-US" dirty="0" err="1" smtClean="0"/>
              <a:t>bijection</a:t>
            </a:r>
            <a:r>
              <a:rPr lang="en-US" dirty="0" smtClean="0"/>
              <a:t>. Why?</a:t>
            </a:r>
          </a:p>
          <a:p>
            <a:pPr>
              <a:buNone/>
            </a:pPr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3886200" y="2438400"/>
            <a:ext cx="571500" cy="388620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743200" y="2819400"/>
            <a:ext cx="3803333" cy="408623"/>
          </a:xfrm>
          <a:prstGeom prst="rect">
            <a:avLst/>
          </a:prstGeom>
        </p:spPr>
      </p:pic>
      <p:pic>
        <p:nvPicPr>
          <p:cNvPr id="6" name="Picture 5" descr="02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43200" y="4038600"/>
            <a:ext cx="4495800" cy="2197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Functions </a:t>
            </a:r>
            <a:endParaRPr lang="en-US" dirty="0"/>
          </a:p>
        </p:txBody>
      </p:sp>
      <p:grpSp>
        <p:nvGrpSpPr>
          <p:cNvPr id="3" name="Group 44"/>
          <p:cNvGrpSpPr/>
          <p:nvPr/>
        </p:nvGrpSpPr>
        <p:grpSpPr>
          <a:xfrm>
            <a:off x="533400" y="1905000"/>
            <a:ext cx="3429000" cy="4495800"/>
            <a:chOff x="3048000" y="1219200"/>
            <a:chExt cx="3429000" cy="4495800"/>
          </a:xfrm>
        </p:grpSpPr>
        <p:sp>
          <p:nvSpPr>
            <p:cNvPr id="4" name="Flowchart: Connector 3"/>
            <p:cNvSpPr/>
            <p:nvPr/>
          </p:nvSpPr>
          <p:spPr>
            <a:xfrm>
              <a:off x="3124200" y="2971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lowchart: Connector 4"/>
            <p:cNvSpPr/>
            <p:nvPr/>
          </p:nvSpPr>
          <p:spPr>
            <a:xfrm>
              <a:off x="3124200" y="3733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Connector 5"/>
            <p:cNvSpPr/>
            <p:nvPr/>
          </p:nvSpPr>
          <p:spPr>
            <a:xfrm>
              <a:off x="3124200" y="2057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Connector 6"/>
            <p:cNvSpPr/>
            <p:nvPr/>
          </p:nvSpPr>
          <p:spPr>
            <a:xfrm>
              <a:off x="3124200" y="4495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5791200" y="19812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5715000" y="32766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5715000" y="4343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00" y="12192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A</a:t>
              </a:r>
              <a:endParaRPr lang="en-US" sz="4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91200" y="12192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B</a:t>
              </a:r>
              <a:endParaRPr lang="en-US" sz="40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00400" y="2133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00400" y="3048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00400" y="3810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0400" y="4495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67400" y="2057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</a:t>
              </a:r>
              <a:endParaRPr lang="en-US" dirty="0" smtClean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91200" y="3352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91200" y="4419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3657600" y="3200400"/>
              <a:ext cx="19812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lowchart: Connector 26"/>
            <p:cNvSpPr/>
            <p:nvPr/>
          </p:nvSpPr>
          <p:spPr>
            <a:xfrm>
              <a:off x="5791200" y="5257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67400" y="5334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6200000" flipH="1">
              <a:off x="3352800" y="2819400"/>
              <a:ext cx="2743200" cy="2133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 flipH="1" flipV="1">
              <a:off x="3619500" y="2476500"/>
              <a:ext cx="2286000" cy="2209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3657600" y="3962400"/>
              <a:ext cx="1981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3657600" y="1524000"/>
              <a:ext cx="1981200" cy="1588"/>
            </a:xfrm>
            <a:prstGeom prst="straightConnector1">
              <a:avLst/>
            </a:prstGeom>
            <a:ln w="28575"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419600" y="1600200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f</a:t>
              </a:r>
              <a:endParaRPr lang="en-US" sz="2400" i="1" dirty="0"/>
            </a:p>
          </p:txBody>
        </p:sp>
      </p:grpSp>
      <p:grpSp>
        <p:nvGrpSpPr>
          <p:cNvPr id="10" name="Group 45"/>
          <p:cNvGrpSpPr/>
          <p:nvPr/>
        </p:nvGrpSpPr>
        <p:grpSpPr>
          <a:xfrm>
            <a:off x="4876800" y="1981200"/>
            <a:ext cx="3429000" cy="4495800"/>
            <a:chOff x="3048000" y="1219200"/>
            <a:chExt cx="3429000" cy="4495800"/>
          </a:xfrm>
        </p:grpSpPr>
        <p:sp>
          <p:nvSpPr>
            <p:cNvPr id="47" name="Flowchart: Connector 46"/>
            <p:cNvSpPr/>
            <p:nvPr/>
          </p:nvSpPr>
          <p:spPr>
            <a:xfrm>
              <a:off x="3124200" y="2971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lowchart: Connector 47"/>
            <p:cNvSpPr/>
            <p:nvPr/>
          </p:nvSpPr>
          <p:spPr>
            <a:xfrm>
              <a:off x="3124200" y="3733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lowchart: Connector 48"/>
            <p:cNvSpPr/>
            <p:nvPr/>
          </p:nvSpPr>
          <p:spPr>
            <a:xfrm>
              <a:off x="3124200" y="2057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lowchart: Connector 49"/>
            <p:cNvSpPr/>
            <p:nvPr/>
          </p:nvSpPr>
          <p:spPr>
            <a:xfrm>
              <a:off x="3124200" y="4495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lowchart: Connector 50"/>
            <p:cNvSpPr/>
            <p:nvPr/>
          </p:nvSpPr>
          <p:spPr>
            <a:xfrm>
              <a:off x="5791200" y="19812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lowchart: Connector 51"/>
            <p:cNvSpPr/>
            <p:nvPr/>
          </p:nvSpPr>
          <p:spPr>
            <a:xfrm>
              <a:off x="5715000" y="32766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lowchart: Connector 52"/>
            <p:cNvSpPr/>
            <p:nvPr/>
          </p:nvSpPr>
          <p:spPr>
            <a:xfrm>
              <a:off x="5715000" y="4343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048000" y="12192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A</a:t>
              </a:r>
              <a:endParaRPr lang="en-US" sz="40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791200" y="12192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B</a:t>
              </a:r>
              <a:endParaRPr lang="en-US" sz="40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00400" y="2133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200400" y="3048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200400" y="3810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200400" y="4495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867400" y="2057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</a:t>
              </a:r>
              <a:endParaRPr lang="en-US" dirty="0" smtClean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791200" y="3352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791200" y="4419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3657600" y="3200400"/>
              <a:ext cx="1981200" cy="304800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lowchart: Connector 63"/>
            <p:cNvSpPr/>
            <p:nvPr/>
          </p:nvSpPr>
          <p:spPr>
            <a:xfrm>
              <a:off x="5791200" y="5257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867400" y="5334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rot="16200000" flipH="1">
              <a:off x="3352800" y="2819400"/>
              <a:ext cx="2743200" cy="2133600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rot="5400000" flipH="1" flipV="1">
              <a:off x="3619500" y="2476500"/>
              <a:ext cx="2286000" cy="2209800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3657600" y="3962400"/>
              <a:ext cx="1981200" cy="457200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3657600" y="1524000"/>
              <a:ext cx="1981200" cy="1588"/>
            </a:xfrm>
            <a:prstGeom prst="straightConnector1">
              <a:avLst/>
            </a:prstGeom>
            <a:ln w="28575">
              <a:prstDash val="sysDot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4419600" y="1600200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i="1" dirty="0"/>
            </a:p>
          </p:txBody>
        </p:sp>
      </p:grpSp>
      <p:pic>
        <p:nvPicPr>
          <p:cNvPr id="71" name="Picture 7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24600" y="1905000"/>
            <a:ext cx="571500" cy="388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Let </a:t>
            </a:r>
            <a:r>
              <a:rPr lang="en-US" i="1" dirty="0" smtClean="0"/>
              <a:t>f</a:t>
            </a:r>
            <a:r>
              <a:rPr lang="en-US" dirty="0" smtClean="0"/>
              <a:t> be the function from {</a:t>
            </a:r>
            <a:r>
              <a:rPr lang="en-US" i="1" dirty="0" err="1" smtClean="0"/>
              <a:t>a,b,c</a:t>
            </a:r>
            <a:r>
              <a:rPr lang="en-US" dirty="0" smtClean="0"/>
              <a:t>} to {1,2,3} such that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) </a:t>
            </a:r>
            <a:r>
              <a:rPr lang="en-US" i="1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 and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c</a:t>
            </a:r>
            <a:r>
              <a:rPr lang="en-US" dirty="0" smtClean="0"/>
              <a:t>)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Is f invertible and if so what is its inverse?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41148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</a:t>
            </a:r>
            <a:r>
              <a:rPr lang="en-US" dirty="0" smtClean="0"/>
              <a:t>: The function </a:t>
            </a:r>
            <a:r>
              <a:rPr lang="en-US" i="1" dirty="0" smtClean="0"/>
              <a:t>f</a:t>
            </a:r>
            <a:r>
              <a:rPr lang="en-US" dirty="0" smtClean="0"/>
              <a:t> is invertible because it is a one-to-one correspondence. The inverse function </a:t>
            </a:r>
            <a:r>
              <a:rPr lang="en-US" i="1" dirty="0" smtClean="0"/>
              <a:t>f</a:t>
            </a:r>
            <a:r>
              <a:rPr lang="en-US" i="1" baseline="30000" dirty="0" smtClean="0"/>
              <a:t>-1</a:t>
            </a:r>
            <a:r>
              <a:rPr lang="en-US" baseline="30000" dirty="0" smtClean="0"/>
              <a:t> </a:t>
            </a:r>
            <a:r>
              <a:rPr lang="en-US" dirty="0" smtClean="0"/>
              <a:t> reverses the correspondence given by </a:t>
            </a:r>
            <a:r>
              <a:rPr lang="en-US" i="1" dirty="0" smtClean="0"/>
              <a:t>f</a:t>
            </a:r>
            <a:r>
              <a:rPr lang="en-US" dirty="0" smtClean="0"/>
              <a:t>, so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i="1" baseline="30000" dirty="0" smtClean="0">
                <a:ea typeface="Cambria Math" pitchFamily="18" charset="0"/>
              </a:rPr>
              <a:t>-</a:t>
            </a:r>
            <a:r>
              <a:rPr lang="en-US" baseline="30000" dirty="0" smtClean="0">
                <a:ea typeface="Cambria Math" pitchFamily="18" charset="0"/>
              </a:rPr>
              <a:t>1</a:t>
            </a:r>
            <a:r>
              <a:rPr lang="en-US" i="1" baseline="30000" dirty="0" smtClean="0">
                <a:ea typeface="Cambria Math" pitchFamily="18" charset="0"/>
              </a:rPr>
              <a:t> </a:t>
            </a:r>
            <a:r>
              <a:rPr lang="en-US" dirty="0" smtClean="0">
                <a:ea typeface="Cambria Math" pitchFamily="18" charset="0"/>
              </a:rPr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ea typeface="Cambria Math" pitchFamily="18" charset="0"/>
              </a:rPr>
              <a:t>) </a:t>
            </a:r>
            <a:r>
              <a:rPr lang="en-US" i="1" dirty="0" smtClean="0">
                <a:ea typeface="Cambria Math" pitchFamily="18" charset="0"/>
              </a:rPr>
              <a:t>= c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   </a:t>
            </a:r>
            <a:r>
              <a:rPr lang="en-US" i="1" dirty="0" smtClean="0"/>
              <a:t>f</a:t>
            </a:r>
            <a:r>
              <a:rPr lang="en-US" i="1" baseline="30000" dirty="0" smtClean="0"/>
              <a:t>-</a:t>
            </a:r>
            <a:r>
              <a:rPr lang="en-US" baseline="30000" dirty="0" smtClean="0"/>
              <a:t>1</a:t>
            </a:r>
            <a:r>
              <a:rPr lang="en-US" i="1" baseline="30000" dirty="0" smtClean="0"/>
              <a:t> </a:t>
            </a:r>
            <a:r>
              <a:rPr lang="en-US" i="1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)</a:t>
            </a:r>
            <a:r>
              <a:rPr lang="en-US" i="1" dirty="0" smtClean="0"/>
              <a:t> = a,  </a:t>
            </a:r>
            <a:r>
              <a:rPr lang="en-US" dirty="0" smtClean="0"/>
              <a:t>and</a:t>
            </a:r>
            <a:r>
              <a:rPr lang="en-US" i="1" dirty="0" smtClean="0"/>
              <a:t> f</a:t>
            </a:r>
            <a:r>
              <a:rPr lang="en-US" i="1" baseline="30000" dirty="0" smtClean="0"/>
              <a:t>-</a:t>
            </a:r>
            <a:r>
              <a:rPr lang="en-US" baseline="30000" dirty="0" smtClean="0"/>
              <a:t>1</a:t>
            </a:r>
            <a:r>
              <a:rPr lang="en-US" i="1" baseline="30000" dirty="0" smtClean="0"/>
              <a:t> </a:t>
            </a:r>
            <a:r>
              <a:rPr lang="en-US" i="1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)</a:t>
            </a:r>
            <a:r>
              <a:rPr lang="en-US" i="1" dirty="0" smtClean="0"/>
              <a:t> = 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Let </a:t>
            </a:r>
            <a:r>
              <a:rPr lang="en-US" i="1" dirty="0" smtClean="0"/>
              <a:t>f: </a:t>
            </a:r>
            <a:r>
              <a:rPr lang="en-US" b="1" dirty="0" smtClean="0"/>
              <a:t>Z </a:t>
            </a:r>
            <a:r>
              <a:rPr lang="en-US" i="1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Z</a:t>
            </a:r>
            <a:r>
              <a:rPr lang="en-US" i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be such that </a:t>
            </a:r>
            <a:r>
              <a:rPr lang="en-US" i="1" dirty="0" smtClean="0">
                <a:sym typeface="Wingdings" pitchFamily="2" charset="2"/>
              </a:rPr>
              <a:t>f(x) = x + 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1</a:t>
            </a:r>
            <a:r>
              <a:rPr lang="en-US" dirty="0" smtClean="0">
                <a:sym typeface="Wingdings" pitchFamily="2" charset="2"/>
              </a:rPr>
              <a:t>. Is </a:t>
            </a:r>
            <a:r>
              <a:rPr lang="en-US" i="1" dirty="0" smtClean="0">
                <a:sym typeface="Wingdings" pitchFamily="2" charset="2"/>
              </a:rPr>
              <a:t>f</a:t>
            </a:r>
            <a:r>
              <a:rPr lang="en-US" dirty="0" smtClean="0">
                <a:sym typeface="Wingdings" pitchFamily="2" charset="2"/>
              </a:rPr>
              <a:t> invertible, and if so, what is its inverse?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4114800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</a:t>
            </a:r>
            <a:r>
              <a:rPr lang="en-US" dirty="0" smtClean="0"/>
              <a:t>: The function </a:t>
            </a:r>
            <a:r>
              <a:rPr lang="en-US" i="1" dirty="0" smtClean="0"/>
              <a:t>f</a:t>
            </a:r>
            <a:r>
              <a:rPr lang="en-US" dirty="0" smtClean="0"/>
              <a:t> is invertible because it is a one-to-one correspondence. The inverse function </a:t>
            </a:r>
            <a:r>
              <a:rPr lang="en-US" i="1" dirty="0" smtClean="0"/>
              <a:t>f</a:t>
            </a:r>
            <a:r>
              <a:rPr lang="en-US" i="1" baseline="30000" dirty="0" smtClean="0"/>
              <a:t>-1</a:t>
            </a:r>
            <a:r>
              <a:rPr lang="en-US" baseline="30000" dirty="0" smtClean="0"/>
              <a:t> </a:t>
            </a:r>
            <a:r>
              <a:rPr lang="en-US" dirty="0" smtClean="0"/>
              <a:t> reverses the correspondence  so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i="1" baseline="30000" dirty="0" smtClean="0">
                <a:ea typeface="Cambria Math" pitchFamily="18" charset="0"/>
              </a:rPr>
              <a:t>-</a:t>
            </a:r>
            <a:r>
              <a:rPr lang="en-US" baseline="30000" dirty="0" smtClean="0">
                <a:ea typeface="Cambria Math" pitchFamily="18" charset="0"/>
              </a:rPr>
              <a:t>1</a:t>
            </a:r>
            <a:r>
              <a:rPr lang="en-US" i="1" baseline="30000" dirty="0" smtClean="0"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(y) = y –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dirty="0" smtClean="0"/>
              <a:t>Let </a:t>
            </a:r>
            <a:r>
              <a:rPr lang="en-US" i="1" dirty="0" smtClean="0"/>
              <a:t>f: </a:t>
            </a:r>
            <a:r>
              <a:rPr lang="en-US" b="1" dirty="0" smtClean="0"/>
              <a:t>R</a:t>
            </a:r>
            <a:r>
              <a:rPr lang="en-US" i="1" dirty="0" smtClean="0"/>
              <a:t> </a:t>
            </a:r>
            <a:r>
              <a:rPr lang="en-US" i="1" dirty="0" smtClean="0">
                <a:latin typeface="Cambria Math"/>
                <a:ea typeface="Cambria Math"/>
                <a:sym typeface="Wingdings" pitchFamily="2" charset="2"/>
              </a:rPr>
              <a:t>→</a:t>
            </a:r>
            <a:r>
              <a:rPr lang="en-US" i="1" dirty="0" smtClean="0">
                <a:sym typeface="Wingdings" pitchFamily="2" charset="2"/>
              </a:rPr>
              <a:t> </a:t>
            </a:r>
            <a:r>
              <a:rPr lang="en-US" b="1" dirty="0" smtClean="0">
                <a:sym typeface="Wingdings" pitchFamily="2" charset="2"/>
              </a:rPr>
              <a:t>R</a:t>
            </a:r>
            <a:r>
              <a:rPr lang="en-US" i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be such that </a:t>
            </a:r>
            <a:r>
              <a:rPr lang="en-US" i="1" dirty="0" smtClean="0">
                <a:sym typeface="Wingdings" pitchFamily="2" charset="2"/>
              </a:rPr>
              <a:t>                   </a:t>
            </a:r>
            <a:r>
              <a:rPr lang="en-US" dirty="0" smtClean="0">
                <a:sym typeface="Wingdings" pitchFamily="2" charset="2"/>
              </a:rPr>
              <a:t>.    Is </a:t>
            </a:r>
            <a:r>
              <a:rPr lang="en-US" i="1" dirty="0" smtClean="0">
                <a:sym typeface="Wingdings" pitchFamily="2" charset="2"/>
              </a:rPr>
              <a:t>f</a:t>
            </a:r>
            <a:r>
              <a:rPr lang="en-US" dirty="0" smtClean="0">
                <a:sym typeface="Wingdings" pitchFamily="2" charset="2"/>
              </a:rPr>
              <a:t> invertible, and if so, what is its inverse? </a:t>
            </a:r>
            <a:endParaRPr lang="en-US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172200" y="1981200"/>
            <a:ext cx="1577340" cy="4086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41148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</a:t>
            </a:r>
            <a:r>
              <a:rPr lang="en-US" dirty="0" smtClean="0"/>
              <a:t>: The function </a:t>
            </a:r>
            <a:r>
              <a:rPr lang="en-US" i="1" dirty="0" smtClean="0"/>
              <a:t>f</a:t>
            </a:r>
            <a:r>
              <a:rPr lang="en-US" dirty="0" smtClean="0"/>
              <a:t> is not invertible because it is not one-to-one 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Definition</a:t>
            </a:r>
            <a:r>
              <a:rPr lang="en-US" dirty="0" smtClean="0"/>
              <a:t>: Let </a:t>
            </a:r>
            <a:r>
              <a:rPr lang="en-US" i="1" dirty="0" smtClean="0"/>
              <a:t>f</a:t>
            </a:r>
            <a:r>
              <a:rPr lang="en-US" dirty="0" smtClean="0"/>
              <a:t>: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C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i="1" dirty="0" smtClean="0">
                <a:sym typeface="Wingdings" pitchFamily="2" charset="2"/>
              </a:rPr>
              <a:t>g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i="1" dirty="0" smtClean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B</a:t>
            </a:r>
            <a:r>
              <a:rPr lang="en-US" dirty="0" smtClean="0">
                <a:sym typeface="Wingdings" pitchFamily="2" charset="2"/>
              </a:rPr>
              <a:t>. The </a:t>
            </a:r>
            <a:r>
              <a:rPr lang="en-US" i="1" dirty="0" smtClean="0">
                <a:sym typeface="Wingdings" pitchFamily="2" charset="2"/>
              </a:rPr>
              <a:t>composition of f with g</a:t>
            </a:r>
            <a:r>
              <a:rPr lang="en-US" dirty="0" smtClean="0">
                <a:sym typeface="Wingdings" pitchFamily="2" charset="2"/>
              </a:rPr>
              <a:t>, denoted            is the function from </a:t>
            </a:r>
            <a:r>
              <a:rPr lang="en-US" i="1" dirty="0" smtClean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 to </a:t>
            </a:r>
            <a:r>
              <a:rPr lang="en-US" i="1" dirty="0" smtClean="0">
                <a:sym typeface="Wingdings" pitchFamily="2" charset="2"/>
              </a:rPr>
              <a:t>C </a:t>
            </a:r>
            <a:r>
              <a:rPr lang="en-US" dirty="0" smtClean="0">
                <a:sym typeface="Wingdings" pitchFamily="2" charset="2"/>
              </a:rPr>
              <a:t>defined by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3276600" y="2438400"/>
            <a:ext cx="745808" cy="345758"/>
          </a:xfrm>
          <a:prstGeom prst="rect">
            <a:avLst/>
          </a:prstGeo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819400" y="2971800"/>
            <a:ext cx="3186113" cy="382905"/>
          </a:xfrm>
          <a:prstGeom prst="rect">
            <a:avLst/>
          </a:prstGeom>
        </p:spPr>
      </p:pic>
      <p:pic>
        <p:nvPicPr>
          <p:cNvPr id="6" name="Picture 5" descr="02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38400" y="3810000"/>
            <a:ext cx="54102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Composition </a:t>
            </a:r>
            <a:endParaRPr lang="en-US" dirty="0"/>
          </a:p>
        </p:txBody>
      </p:sp>
      <p:sp>
        <p:nvSpPr>
          <p:cNvPr id="57" name="Flowchart: Connector 56"/>
          <p:cNvSpPr/>
          <p:nvPr/>
        </p:nvSpPr>
        <p:spPr>
          <a:xfrm>
            <a:off x="5176520" y="2784529"/>
            <a:ext cx="426720" cy="348712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Connector 57"/>
          <p:cNvSpPr/>
          <p:nvPr/>
        </p:nvSpPr>
        <p:spPr>
          <a:xfrm>
            <a:off x="5176520" y="3365715"/>
            <a:ext cx="426720" cy="348712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lowchart: Connector 58"/>
          <p:cNvSpPr/>
          <p:nvPr/>
        </p:nvSpPr>
        <p:spPr>
          <a:xfrm>
            <a:off x="5176520" y="2087105"/>
            <a:ext cx="426720" cy="348712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owchart: Connector 59"/>
          <p:cNvSpPr/>
          <p:nvPr/>
        </p:nvSpPr>
        <p:spPr>
          <a:xfrm>
            <a:off x="5176520" y="3946902"/>
            <a:ext cx="426720" cy="348712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lowchart: Connector 61"/>
          <p:cNvSpPr/>
          <p:nvPr/>
        </p:nvSpPr>
        <p:spPr>
          <a:xfrm>
            <a:off x="7620000" y="2438400"/>
            <a:ext cx="426720" cy="348712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Connector 62"/>
          <p:cNvSpPr/>
          <p:nvPr/>
        </p:nvSpPr>
        <p:spPr>
          <a:xfrm>
            <a:off x="7696200" y="3124200"/>
            <a:ext cx="426720" cy="348712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5105400" y="1524000"/>
            <a:ext cx="640080" cy="539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A</a:t>
            </a:r>
            <a:endParaRPr lang="en-US" sz="40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620000" y="1524000"/>
            <a:ext cx="64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C</a:t>
            </a:r>
            <a:endParaRPr lang="en-US" sz="40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5257800" y="2133600"/>
            <a:ext cx="284480" cy="28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247640" y="2842647"/>
            <a:ext cx="284480" cy="28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5247640" y="3423834"/>
            <a:ext cx="284480" cy="28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5247640" y="3946902"/>
            <a:ext cx="284480" cy="28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7772400" y="3124200"/>
            <a:ext cx="28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7665720" y="3888783"/>
            <a:ext cx="28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74" name="Flowchart: Connector 73"/>
          <p:cNvSpPr/>
          <p:nvPr/>
        </p:nvSpPr>
        <p:spPr>
          <a:xfrm>
            <a:off x="7543800" y="3962400"/>
            <a:ext cx="426720" cy="348712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7696200" y="2438400"/>
            <a:ext cx="28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5638800" y="1905000"/>
            <a:ext cx="1849120" cy="1211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385560" y="1738393"/>
            <a:ext cx="497840" cy="352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i="1" dirty="0"/>
          </a:p>
        </p:txBody>
      </p:sp>
      <p:pic>
        <p:nvPicPr>
          <p:cNvPr id="81" name="Picture 8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172200" y="1524000"/>
            <a:ext cx="745808" cy="345758"/>
          </a:xfrm>
          <a:prstGeom prst="rect">
            <a:avLst/>
          </a:prstGeom>
        </p:spPr>
      </p:pic>
      <p:cxnSp>
        <p:nvCxnSpPr>
          <p:cNvPr id="83" name="Straight Arrow Connector 82"/>
          <p:cNvCxnSpPr/>
          <p:nvPr/>
        </p:nvCxnSpPr>
        <p:spPr>
          <a:xfrm>
            <a:off x="5715000" y="2362200"/>
            <a:ext cx="18288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5715000" y="2819400"/>
            <a:ext cx="19050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5715000" y="2743200"/>
            <a:ext cx="1828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endCxn id="63" idx="2"/>
          </p:cNvCxnSpPr>
          <p:nvPr/>
        </p:nvCxnSpPr>
        <p:spPr>
          <a:xfrm flipV="1">
            <a:off x="5715000" y="3298556"/>
            <a:ext cx="1981200" cy="206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304800" y="1524000"/>
            <a:ext cx="4495800" cy="2971800"/>
            <a:chOff x="304800" y="990600"/>
            <a:chExt cx="4495800" cy="2971800"/>
          </a:xfrm>
        </p:grpSpPr>
        <p:sp>
          <p:nvSpPr>
            <p:cNvPr id="12" name="TextBox 11"/>
            <p:cNvSpPr txBox="1"/>
            <p:nvPr/>
          </p:nvSpPr>
          <p:spPr>
            <a:xfrm>
              <a:off x="304800" y="9906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A</a:t>
              </a:r>
              <a:endParaRPr lang="en-US" sz="4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3600" y="9906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B</a:t>
              </a:r>
              <a:endParaRPr lang="en-US" sz="40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14800" y="10668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C</a:t>
              </a:r>
              <a:endParaRPr lang="en-US" sz="4000" b="1" dirty="0"/>
            </a:p>
          </p:txBody>
        </p:sp>
        <p:sp>
          <p:nvSpPr>
            <p:cNvPr id="4" name="Flowchart: Connector 3"/>
            <p:cNvSpPr/>
            <p:nvPr/>
          </p:nvSpPr>
          <p:spPr>
            <a:xfrm>
              <a:off x="457200" y="231648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lowchart: Connector 4"/>
            <p:cNvSpPr/>
            <p:nvPr/>
          </p:nvSpPr>
          <p:spPr>
            <a:xfrm>
              <a:off x="457200" y="277368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Connector 5"/>
            <p:cNvSpPr/>
            <p:nvPr/>
          </p:nvSpPr>
          <p:spPr>
            <a:xfrm>
              <a:off x="457200" y="176784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Connector 6"/>
            <p:cNvSpPr/>
            <p:nvPr/>
          </p:nvSpPr>
          <p:spPr>
            <a:xfrm>
              <a:off x="457200" y="323088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2235200" y="172212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2184400" y="249936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2184400" y="313944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200" y="17526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7200" y="22860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200" y="27432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200" y="32004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09800" y="16764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</a:t>
              </a:r>
              <a:endParaRPr lang="en-US" dirty="0" smtClean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33600" y="25146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35200" y="3124200"/>
              <a:ext cx="12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812800" y="2453640"/>
              <a:ext cx="1320800" cy="1828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lowchart: Connector 26"/>
            <p:cNvSpPr/>
            <p:nvPr/>
          </p:nvSpPr>
          <p:spPr>
            <a:xfrm>
              <a:off x="2235200" y="368808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86000" y="36576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6200000" flipH="1">
              <a:off x="701040" y="2153920"/>
              <a:ext cx="1645920" cy="142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812800" y="2910840"/>
              <a:ext cx="1320800" cy="2743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812800" y="1447800"/>
              <a:ext cx="1320800" cy="953"/>
            </a:xfrm>
            <a:prstGeom prst="straightConnector1">
              <a:avLst/>
            </a:prstGeom>
            <a:ln w="28575"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371600" y="990600"/>
              <a:ext cx="355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g</a:t>
              </a:r>
              <a:endParaRPr lang="en-US" sz="2400" i="1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743200" y="1447800"/>
              <a:ext cx="1320800" cy="953"/>
            </a:xfrm>
            <a:prstGeom prst="straightConnector1">
              <a:avLst/>
            </a:prstGeom>
            <a:ln w="28575"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lowchart: Connector 33"/>
            <p:cNvSpPr/>
            <p:nvPr/>
          </p:nvSpPr>
          <p:spPr>
            <a:xfrm>
              <a:off x="4165600" y="185928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lowchart: Connector 35"/>
            <p:cNvSpPr/>
            <p:nvPr/>
          </p:nvSpPr>
          <p:spPr>
            <a:xfrm>
              <a:off x="4216400" y="236220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lowchart: Connector 36"/>
            <p:cNvSpPr/>
            <p:nvPr/>
          </p:nvSpPr>
          <p:spPr>
            <a:xfrm>
              <a:off x="4267200" y="3139440"/>
              <a:ext cx="304800" cy="27432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191000" y="18288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267200" y="30480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j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67200" y="2286000"/>
              <a:ext cx="203200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2590800" y="1767840"/>
              <a:ext cx="1574800" cy="640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2540000" y="2545080"/>
              <a:ext cx="162560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27" idx="6"/>
            </p:cNvCxnSpPr>
            <p:nvPr/>
          </p:nvCxnSpPr>
          <p:spPr>
            <a:xfrm flipV="1">
              <a:off x="2540000" y="3322320"/>
              <a:ext cx="1676400" cy="5029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2540000" y="2042160"/>
              <a:ext cx="1574800" cy="548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3124200" y="990600"/>
              <a:ext cx="355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f</a:t>
              </a:r>
              <a:endParaRPr lang="en-US" sz="2400" i="1" dirty="0"/>
            </a:p>
          </p:txBody>
        </p:sp>
        <p:cxnSp>
          <p:nvCxnSpPr>
            <p:cNvPr id="91" name="Straight Arrow Connector 90"/>
            <p:cNvCxnSpPr>
              <a:endCxn id="9" idx="3"/>
            </p:cNvCxnSpPr>
            <p:nvPr/>
          </p:nvCxnSpPr>
          <p:spPr>
            <a:xfrm flipV="1">
              <a:off x="838200" y="2733507"/>
              <a:ext cx="1390837" cy="6192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If                         and                                  , then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and  </a:t>
            </a: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048000" y="1981200"/>
            <a:ext cx="1577340" cy="408623"/>
          </a:xfrm>
          <a:prstGeom prst="rect">
            <a:avLst/>
          </a:prstGeo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562600" y="1981200"/>
            <a:ext cx="2240280" cy="382905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667000" y="2819400"/>
            <a:ext cx="3206115" cy="408623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2590800" y="3886200"/>
            <a:ext cx="2931795" cy="408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Let </a:t>
            </a:r>
            <a:r>
              <a:rPr lang="en-US" i="1" dirty="0" smtClean="0"/>
              <a:t>g</a:t>
            </a:r>
            <a:r>
              <a:rPr lang="en-US" dirty="0" smtClean="0"/>
              <a:t> be the function from the set {</a:t>
            </a:r>
            <a:r>
              <a:rPr lang="en-US" i="1" dirty="0" err="1" smtClean="0"/>
              <a:t>a,b,c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to itself such that </a:t>
            </a:r>
            <a:r>
              <a:rPr lang="en-US" i="1" dirty="0" smtClean="0"/>
              <a:t>g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</a:t>
            </a:r>
            <a:r>
              <a:rPr lang="en-US" i="1" dirty="0" smtClean="0"/>
              <a:t> = b</a:t>
            </a:r>
            <a:r>
              <a:rPr lang="en-US" dirty="0" smtClean="0"/>
              <a:t>, </a:t>
            </a:r>
            <a:r>
              <a:rPr lang="en-US" i="1" dirty="0" smtClean="0"/>
              <a:t>g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)</a:t>
            </a:r>
            <a:r>
              <a:rPr lang="en-US" i="1" dirty="0" smtClean="0"/>
              <a:t> = c</a:t>
            </a:r>
            <a:r>
              <a:rPr lang="en-US" dirty="0" smtClean="0"/>
              <a:t>, and </a:t>
            </a:r>
            <a:r>
              <a:rPr lang="en-US" i="1" dirty="0" smtClean="0"/>
              <a:t>g</a:t>
            </a:r>
            <a:r>
              <a:rPr lang="en-US" dirty="0" smtClean="0"/>
              <a:t>(</a:t>
            </a:r>
            <a:r>
              <a:rPr lang="en-US" i="1" dirty="0" smtClean="0"/>
              <a:t>c</a:t>
            </a:r>
            <a:r>
              <a:rPr lang="en-US" dirty="0" smtClean="0"/>
              <a:t>)</a:t>
            </a:r>
            <a:r>
              <a:rPr lang="en-US" i="1" dirty="0" smtClean="0"/>
              <a:t> = a</a:t>
            </a:r>
            <a:r>
              <a:rPr lang="en-US" dirty="0" smtClean="0"/>
              <a:t>. Let  </a:t>
            </a:r>
            <a:r>
              <a:rPr lang="en-US" i="1" dirty="0" smtClean="0"/>
              <a:t>f</a:t>
            </a:r>
            <a:r>
              <a:rPr lang="en-US" dirty="0" smtClean="0"/>
              <a:t> be the function from the set {</a:t>
            </a:r>
            <a:r>
              <a:rPr lang="en-US" i="1" dirty="0" err="1" smtClean="0"/>
              <a:t>a,b,c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to the set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such that    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)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and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c</a:t>
            </a:r>
            <a:r>
              <a:rPr lang="en-US" dirty="0" smtClean="0"/>
              <a:t>)</a:t>
            </a:r>
            <a:r>
              <a:rPr lang="en-US" i="1" dirty="0" smtClean="0"/>
              <a:t> 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What is the composition of </a:t>
            </a:r>
            <a:r>
              <a:rPr lang="en-US" i="1" dirty="0" smtClean="0"/>
              <a:t>f</a:t>
            </a:r>
            <a:r>
              <a:rPr lang="en-US" dirty="0" smtClean="0"/>
              <a:t> and </a:t>
            </a:r>
            <a:r>
              <a:rPr lang="en-US" i="1" dirty="0" smtClean="0"/>
              <a:t>g</a:t>
            </a:r>
            <a:r>
              <a:rPr lang="en-US" dirty="0" smtClean="0"/>
              <a:t>, and what is the composition of </a:t>
            </a:r>
            <a:r>
              <a:rPr lang="en-US" i="1" dirty="0" smtClean="0"/>
              <a:t>g </a:t>
            </a:r>
            <a:r>
              <a:rPr lang="en-US" dirty="0" smtClean="0"/>
              <a:t>and </a:t>
            </a:r>
            <a:r>
              <a:rPr lang="en-US" i="1" dirty="0" smtClean="0"/>
              <a:t>f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 Solution:  </a:t>
            </a:r>
            <a:r>
              <a:rPr lang="en-US" dirty="0" smtClean="0"/>
              <a:t>The composition </a:t>
            </a:r>
            <a:r>
              <a:rPr lang="en-US" i="1" dirty="0" err="1" smtClean="0"/>
              <a:t>f</a:t>
            </a:r>
            <a:r>
              <a:rPr lang="en-US" i="1" dirty="0" err="1" smtClean="0">
                <a:latin typeface="Cambria Math"/>
                <a:ea typeface="Cambria Math"/>
              </a:rPr>
              <a:t>∘g</a:t>
            </a:r>
            <a:r>
              <a:rPr lang="en-US" dirty="0" smtClean="0"/>
              <a:t>  is defined by </a:t>
            </a:r>
          </a:p>
          <a:p>
            <a:pPr lvl="1">
              <a:buNone/>
            </a:pPr>
            <a:r>
              <a:rPr lang="en-US" i="1" dirty="0" err="1" smtClean="0"/>
              <a:t>f</a:t>
            </a:r>
            <a:r>
              <a:rPr lang="en-US" i="1" dirty="0" err="1" smtClean="0">
                <a:latin typeface="Cambria Math"/>
                <a:ea typeface="Cambria Math"/>
              </a:rPr>
              <a:t>∘g</a:t>
            </a:r>
            <a:r>
              <a:rPr lang="en-US" i="1" dirty="0" smtClean="0">
                <a:latin typeface="Cambria Math"/>
                <a:ea typeface="Cambria Math"/>
              </a:rPr>
              <a:t>  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r>
              <a:rPr lang="en-US" i="1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ea typeface="Cambria Math"/>
              </a:rPr>
              <a:t>f</a:t>
            </a:r>
            <a:r>
              <a:rPr lang="en-US" i="1" dirty="0" smtClean="0">
                <a:latin typeface="Cambria Math"/>
                <a:ea typeface="Cambria Math"/>
              </a:rPr>
              <a:t>(g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))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dirty="0" smtClean="0">
                <a:latin typeface="Cambria Math"/>
                <a:ea typeface="Cambria Math"/>
              </a:rPr>
              <a:t>2</a:t>
            </a:r>
            <a:r>
              <a:rPr lang="en-US" i="1" dirty="0" smtClean="0">
                <a:latin typeface="Cambria Math"/>
                <a:ea typeface="Cambria Math"/>
              </a:rPr>
              <a:t>.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i="1" dirty="0" err="1" smtClean="0"/>
              <a:t>f</a:t>
            </a:r>
            <a:r>
              <a:rPr lang="en-US" i="1" dirty="0" err="1" smtClean="0">
                <a:latin typeface="Cambria Math"/>
                <a:ea typeface="Cambria Math"/>
              </a:rPr>
              <a:t>∘g</a:t>
            </a:r>
            <a:r>
              <a:rPr lang="en-US" i="1" dirty="0" smtClean="0">
                <a:latin typeface="Cambria Math"/>
                <a:ea typeface="Cambria Math"/>
              </a:rPr>
              <a:t>  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r>
              <a:rPr lang="en-US" i="1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g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)) </a:t>
            </a:r>
            <a:r>
              <a:rPr lang="en-US" i="1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c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dirty="0" smtClean="0">
                <a:latin typeface="Cambria Math"/>
                <a:ea typeface="Cambria Math"/>
              </a:rPr>
              <a:t>1</a:t>
            </a:r>
            <a:r>
              <a:rPr lang="en-US" i="1" dirty="0" smtClean="0">
                <a:latin typeface="Cambria Math"/>
                <a:ea typeface="Cambria Math"/>
              </a:rPr>
              <a:t>.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i="1" dirty="0" err="1" smtClean="0"/>
              <a:t>f</a:t>
            </a:r>
            <a:r>
              <a:rPr lang="en-US" i="1" dirty="0" err="1" smtClean="0">
                <a:latin typeface="Cambria Math"/>
                <a:ea typeface="Cambria Math"/>
              </a:rPr>
              <a:t>∘g</a:t>
            </a:r>
            <a:r>
              <a:rPr lang="en-US" i="1" dirty="0" smtClean="0">
                <a:latin typeface="Cambria Math"/>
                <a:ea typeface="Cambria Math"/>
              </a:rPr>
              <a:t>  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c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r>
              <a:rPr lang="en-US" i="1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g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c</a:t>
            </a:r>
            <a:r>
              <a:rPr lang="en-US" dirty="0" smtClean="0">
                <a:latin typeface="Cambria Math"/>
                <a:ea typeface="Cambria Math"/>
              </a:rPr>
              <a:t>))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dirty="0" smtClean="0">
                <a:latin typeface="Cambria Math"/>
                <a:ea typeface="Cambria Math"/>
              </a:rPr>
              <a:t>3</a:t>
            </a:r>
            <a:r>
              <a:rPr lang="en-US" i="1" dirty="0" smtClean="0">
                <a:latin typeface="Cambria Math"/>
                <a:ea typeface="Cambria Math"/>
              </a:rPr>
              <a:t>.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Note that </a:t>
            </a:r>
            <a:r>
              <a:rPr lang="en-US" i="1" dirty="0" err="1" smtClean="0"/>
              <a:t>g</a:t>
            </a:r>
            <a:r>
              <a:rPr lang="en-US" i="1" dirty="0" err="1" smtClean="0">
                <a:latin typeface="Cambria Math"/>
                <a:ea typeface="Cambria Math"/>
              </a:rPr>
              <a:t>∘f</a:t>
            </a:r>
            <a:r>
              <a:rPr lang="en-US" i="1" dirty="0" smtClean="0">
                <a:latin typeface="Cambria Math"/>
                <a:ea typeface="Cambria Math"/>
              </a:rPr>
              <a:t>  </a:t>
            </a:r>
            <a:r>
              <a:rPr lang="en-US" dirty="0" smtClean="0">
                <a:latin typeface="Cambria Math"/>
                <a:ea typeface="Cambria Math"/>
              </a:rPr>
              <a:t>is not defined, because the range of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 is not a subset of the domain of </a:t>
            </a:r>
            <a:r>
              <a:rPr lang="en-US" i="1" dirty="0" smtClean="0">
                <a:ea typeface="Cambria Math"/>
              </a:rPr>
              <a:t>g</a:t>
            </a:r>
            <a:r>
              <a:rPr lang="en-US" dirty="0" smtClean="0">
                <a:latin typeface="Cambria Math"/>
                <a:ea typeface="Cambria Math"/>
              </a:rPr>
              <a:t>.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Let f and g be functions from the set of integers to the set of integers defined by 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x </a:t>
            </a:r>
            <a:r>
              <a:rPr lang="en-US" dirty="0" smtClean="0"/>
              <a:t>+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g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dirty="0" smtClean="0"/>
              <a:t>x </a:t>
            </a:r>
            <a:r>
              <a:rPr lang="en-US" dirty="0" smtClean="0"/>
              <a:t>+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What is the composition of </a:t>
            </a:r>
            <a:r>
              <a:rPr lang="en-US" i="1" dirty="0" smtClean="0"/>
              <a:t>f</a:t>
            </a:r>
            <a:r>
              <a:rPr lang="en-US" dirty="0" smtClean="0"/>
              <a:t> and </a:t>
            </a:r>
            <a:r>
              <a:rPr lang="en-US" i="1" dirty="0" smtClean="0"/>
              <a:t>g</a:t>
            </a:r>
            <a:r>
              <a:rPr lang="en-US" dirty="0" smtClean="0"/>
              <a:t>, and also the composition of </a:t>
            </a:r>
            <a:r>
              <a:rPr lang="en-US" i="1" dirty="0" smtClean="0"/>
              <a:t>g</a:t>
            </a:r>
            <a:r>
              <a:rPr lang="en-US" dirty="0" smtClean="0"/>
              <a:t> and </a:t>
            </a:r>
            <a:r>
              <a:rPr lang="en-US" i="1" dirty="0" smtClean="0"/>
              <a:t>f 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b="1" dirty="0" smtClean="0"/>
              <a:t>     Solution:</a:t>
            </a:r>
            <a:endParaRPr lang="en-US" dirty="0" smtClean="0"/>
          </a:p>
          <a:p>
            <a:pPr lvl="1">
              <a:buNone/>
            </a:pPr>
            <a:r>
              <a:rPr lang="en-US" i="1" dirty="0" err="1" smtClean="0"/>
              <a:t>f</a:t>
            </a:r>
            <a:r>
              <a:rPr lang="en-US" i="1" dirty="0" err="1" smtClean="0">
                <a:latin typeface="Cambria Math"/>
                <a:ea typeface="Cambria Math"/>
              </a:rPr>
              <a:t>∘g</a:t>
            </a:r>
            <a:r>
              <a:rPr lang="en-US" i="1" dirty="0" smtClean="0">
                <a:latin typeface="Cambria Math"/>
                <a:ea typeface="Cambria Math"/>
              </a:rPr>
              <a:t>  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)=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g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)) =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(3</a:t>
            </a:r>
            <a:r>
              <a:rPr lang="en-US" i="1" dirty="0" smtClean="0">
                <a:ea typeface="Cambria Math"/>
              </a:rPr>
              <a:t>x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+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2)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=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2(3</a:t>
            </a:r>
            <a:r>
              <a:rPr lang="en-US" i="1" dirty="0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 +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2)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+ 3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dirty="0" smtClean="0">
                <a:latin typeface="Cambria Math"/>
                <a:ea typeface="Cambria Math"/>
              </a:rPr>
              <a:t>6</a:t>
            </a:r>
            <a:r>
              <a:rPr lang="en-US" i="1" dirty="0" smtClean="0">
                <a:ea typeface="Cambria Math"/>
              </a:rPr>
              <a:t>x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+ 7</a:t>
            </a:r>
            <a:endParaRPr lang="en-US" dirty="0" smtClean="0"/>
          </a:p>
          <a:p>
            <a:pPr lvl="1">
              <a:buNone/>
            </a:pPr>
            <a:r>
              <a:rPr lang="en-US" i="1" dirty="0" err="1" smtClean="0"/>
              <a:t>g</a:t>
            </a:r>
            <a:r>
              <a:rPr lang="en-US" i="1" dirty="0" err="1" smtClean="0">
                <a:latin typeface="Cambria Math"/>
                <a:ea typeface="Cambria Math"/>
              </a:rPr>
              <a:t>∘f</a:t>
            </a:r>
            <a:r>
              <a:rPr lang="en-US" i="1" dirty="0" smtClean="0">
                <a:latin typeface="Cambria Math"/>
                <a:ea typeface="Cambria Math"/>
              </a:rPr>
              <a:t>  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)=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g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)) =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g</a:t>
            </a:r>
            <a:r>
              <a:rPr lang="en-US" dirty="0" smtClean="0">
                <a:latin typeface="Cambria Math"/>
                <a:ea typeface="Cambria Math"/>
              </a:rPr>
              <a:t>(2</a:t>
            </a:r>
            <a:r>
              <a:rPr lang="en-US" i="1" dirty="0" smtClean="0">
                <a:ea typeface="Cambria Math"/>
              </a:rPr>
              <a:t>x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+ 3) = 3(2</a:t>
            </a:r>
            <a:r>
              <a:rPr lang="en-US" i="1" dirty="0" smtClean="0">
                <a:ea typeface="Cambria Math"/>
              </a:rPr>
              <a:t>x </a:t>
            </a:r>
            <a:r>
              <a:rPr lang="en-US" dirty="0" smtClean="0">
                <a:latin typeface="Cambria Math"/>
                <a:ea typeface="Cambria Math"/>
              </a:rPr>
              <a:t>+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3)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+ 2</a:t>
            </a:r>
            <a:r>
              <a:rPr lang="en-US" i="1" dirty="0" smtClean="0">
                <a:latin typeface="Cambria Math"/>
                <a:ea typeface="Cambria Math"/>
              </a:rPr>
              <a:t> = </a:t>
            </a:r>
            <a:r>
              <a:rPr lang="en-US" dirty="0" smtClean="0">
                <a:latin typeface="Cambria Math"/>
                <a:ea typeface="Cambria Math"/>
              </a:rPr>
              <a:t>6</a:t>
            </a:r>
            <a:r>
              <a:rPr lang="en-US" i="1" dirty="0" smtClean="0">
                <a:ea typeface="Cambria Math"/>
              </a:rPr>
              <a:t>x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+ 11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 of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</a:t>
            </a:r>
            <a:r>
              <a:rPr lang="en-US" i="1" dirty="0" smtClean="0"/>
              <a:t>f</a:t>
            </a:r>
            <a:r>
              <a:rPr lang="en-US" dirty="0" smtClean="0"/>
              <a:t> be a function from the set </a:t>
            </a:r>
            <a:r>
              <a:rPr lang="en-US" i="1" dirty="0" smtClean="0"/>
              <a:t>A</a:t>
            </a:r>
            <a:r>
              <a:rPr lang="en-US" dirty="0" smtClean="0"/>
              <a:t> to the set </a:t>
            </a:r>
            <a:r>
              <a:rPr lang="en-US" i="1" dirty="0" smtClean="0"/>
              <a:t>B</a:t>
            </a:r>
            <a:r>
              <a:rPr lang="en-US" dirty="0" smtClean="0"/>
              <a:t>. The </a:t>
            </a:r>
            <a:r>
              <a:rPr lang="en-US" i="1" dirty="0" smtClean="0"/>
              <a:t>graph</a:t>
            </a:r>
            <a:r>
              <a:rPr lang="en-US" dirty="0" smtClean="0"/>
              <a:t> of the function </a:t>
            </a:r>
            <a:r>
              <a:rPr lang="en-US" i="1" dirty="0" smtClean="0"/>
              <a:t>f</a:t>
            </a:r>
            <a:r>
              <a:rPr lang="en-US" dirty="0" smtClean="0"/>
              <a:t> is the set of ordered pairs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{(</a:t>
            </a:r>
            <a:r>
              <a:rPr lang="en-US" i="1" dirty="0" err="1" smtClean="0">
                <a:ea typeface="Cambria Math" pitchFamily="18" charset="0"/>
              </a:rPr>
              <a:t>a,b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|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∈</a:t>
            </a:r>
            <a:r>
              <a:rPr lang="en-US" i="1" dirty="0" smtClean="0">
                <a:latin typeface="Cambria Math"/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 and </a:t>
            </a:r>
            <a:r>
              <a:rPr lang="en-US" i="1" dirty="0" smtClean="0">
                <a:ea typeface="Cambria Math"/>
              </a:rPr>
              <a:t>f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) =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}.</a:t>
            </a:r>
            <a:endParaRPr lang="en-US" dirty="0"/>
          </a:p>
        </p:txBody>
      </p:sp>
      <p:pic>
        <p:nvPicPr>
          <p:cNvPr id="4" name="Picture 3" descr="02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810000"/>
            <a:ext cx="1879854" cy="1879854"/>
          </a:xfrm>
          <a:prstGeom prst="rect">
            <a:avLst/>
          </a:prstGeom>
        </p:spPr>
      </p:pic>
      <p:pic>
        <p:nvPicPr>
          <p:cNvPr id="5" name="Picture 4" descr="02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810000"/>
            <a:ext cx="2079498" cy="1879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58674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Graph of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n</a:t>
            </a:r>
            <a:r>
              <a:rPr lang="en-US" sz="2400" dirty="0" smtClean="0"/>
              <a:t>) =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i="1" dirty="0" smtClean="0"/>
              <a:t>n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+ 1 </a:t>
            </a:r>
          </a:p>
          <a:p>
            <a:r>
              <a:rPr lang="en-US" sz="2400" dirty="0" smtClean="0"/>
              <a:t>    from Z to Z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57912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Graph of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 smtClean="0"/>
              <a:t>) = </a:t>
            </a:r>
            <a:r>
              <a:rPr lang="en-US" sz="2400" i="1" dirty="0" smtClean="0"/>
              <a:t>x</a:t>
            </a:r>
            <a:r>
              <a:rPr lang="en-US" sz="240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   from Z to Z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Important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floor</a:t>
            </a:r>
            <a:r>
              <a:rPr lang="en-US" dirty="0" smtClean="0"/>
              <a:t> function, denoted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is the largest integer less than or equal to </a:t>
            </a:r>
            <a:r>
              <a:rPr lang="en-US" i="1" dirty="0" smtClean="0"/>
              <a:t>x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i="1" dirty="0" smtClean="0"/>
              <a:t>ceiling </a:t>
            </a:r>
            <a:r>
              <a:rPr lang="en-US" dirty="0" smtClean="0"/>
              <a:t>function, denoted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is the smallest integer greater than or  equal to </a:t>
            </a:r>
            <a:r>
              <a:rPr lang="en-US" i="1" dirty="0" smtClean="0"/>
              <a:t>x</a:t>
            </a:r>
            <a:endParaRPr lang="en-US" i="1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438400" y="2362200"/>
            <a:ext cx="1714500" cy="382905"/>
          </a:xfrm>
          <a:prstGeom prst="rect">
            <a:avLst/>
          </a:prstGeo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276600" y="4419600"/>
            <a:ext cx="1714500" cy="382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5626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Example:</a:t>
            </a:r>
            <a:endParaRPr lang="en-US" sz="2400" b="1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2667000" y="5486400"/>
            <a:ext cx="1443038" cy="382905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5105400" y="5410200"/>
            <a:ext cx="1437323" cy="38290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2514600" y="6172201"/>
            <a:ext cx="2014538" cy="382905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4953000" y="6172202"/>
            <a:ext cx="2025968" cy="38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Floor and Ceiling Functions </a:t>
            </a:r>
            <a:endParaRPr lang="en-US" dirty="0"/>
          </a:p>
        </p:txBody>
      </p:sp>
      <p:pic>
        <p:nvPicPr>
          <p:cNvPr id="5" name="Picture 4" descr="02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2514600"/>
            <a:ext cx="5596182" cy="2590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00200" y="55626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Graph of (a) Floor and (b) Ceiling Functions </a:t>
            </a:r>
          </a:p>
          <a:p>
            <a:r>
              <a:rPr lang="en-US" sz="2400" dirty="0" smtClean="0"/>
              <a:t> 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Floor and Ceiling Functions </a:t>
            </a:r>
            <a:endParaRPr lang="en-US" dirty="0"/>
          </a:p>
        </p:txBody>
      </p:sp>
      <p:pic>
        <p:nvPicPr>
          <p:cNvPr id="4" name="Content Placeholder 3" descr="table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905000"/>
            <a:ext cx="4742688" cy="4758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a Function.</a:t>
            </a:r>
          </a:p>
          <a:p>
            <a:pPr lvl="1"/>
            <a:r>
              <a:rPr lang="en-US" dirty="0" smtClean="0"/>
              <a:t>Domain, </a:t>
            </a:r>
            <a:r>
              <a:rPr lang="en-US" dirty="0" err="1" smtClean="0"/>
              <a:t>Cdomain</a:t>
            </a:r>
            <a:endParaRPr lang="en-US" dirty="0" smtClean="0"/>
          </a:p>
          <a:p>
            <a:pPr lvl="1"/>
            <a:r>
              <a:rPr lang="en-US" dirty="0" smtClean="0"/>
              <a:t>Image, </a:t>
            </a:r>
            <a:r>
              <a:rPr lang="en-US" dirty="0" err="1" smtClean="0"/>
              <a:t>Preimage</a:t>
            </a:r>
            <a:endParaRPr lang="en-US" dirty="0" smtClean="0"/>
          </a:p>
          <a:p>
            <a:r>
              <a:rPr lang="en-US" dirty="0" smtClean="0"/>
              <a:t>Injection, Surjection, </a:t>
            </a:r>
            <a:r>
              <a:rPr lang="en-US" dirty="0" err="1" smtClean="0"/>
              <a:t>Bijection</a:t>
            </a:r>
            <a:endParaRPr lang="en-US" dirty="0" smtClean="0"/>
          </a:p>
          <a:p>
            <a:r>
              <a:rPr lang="en-US" dirty="0" smtClean="0"/>
              <a:t>Inverse Function</a:t>
            </a:r>
          </a:p>
          <a:p>
            <a:r>
              <a:rPr lang="en-US" dirty="0" smtClean="0"/>
              <a:t>Function Composition</a:t>
            </a:r>
          </a:p>
          <a:p>
            <a:r>
              <a:rPr lang="en-US" dirty="0" smtClean="0"/>
              <a:t>Graphing Functions</a:t>
            </a:r>
          </a:p>
          <a:p>
            <a:r>
              <a:rPr lang="en-US" dirty="0" smtClean="0"/>
              <a:t>Floor, Ceiling, </a:t>
            </a:r>
            <a:r>
              <a:rPr lang="en-US" dirty="0" smtClean="0"/>
              <a:t>Factorial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Definition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 </a:t>
            </a:r>
            <a:r>
              <a:rPr lang="en-US" dirty="0" smtClean="0"/>
              <a:t>be nonempty sets. A </a:t>
            </a:r>
            <a:r>
              <a:rPr lang="en-US" i="1" dirty="0" smtClean="0"/>
              <a:t>function</a:t>
            </a:r>
            <a:r>
              <a:rPr lang="en-US" dirty="0" smtClean="0"/>
              <a:t> </a:t>
            </a:r>
            <a:r>
              <a:rPr lang="en-US" sz="2000" dirty="0" smtClean="0">
                <a:latin typeface="Lucida Calligraphy"/>
              </a:rPr>
              <a:t>f</a:t>
            </a:r>
            <a:r>
              <a:rPr lang="en-US" dirty="0" smtClean="0">
                <a:latin typeface="Lucida Calligraphy"/>
              </a:rPr>
              <a:t>  </a:t>
            </a:r>
            <a:r>
              <a:rPr lang="en-US" dirty="0" smtClean="0"/>
              <a:t>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, denoted </a:t>
            </a:r>
            <a:r>
              <a:rPr lang="en-US" dirty="0" smtClean="0">
                <a:latin typeface="Lucida Calligraphy" pitchFamily="66" charset="0"/>
              </a:rPr>
              <a:t> </a:t>
            </a:r>
            <a:r>
              <a:rPr lang="en-US" sz="2000" dirty="0" smtClean="0">
                <a:latin typeface="Lucida Calligraphy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sym typeface="Wingdings" pitchFamily="2" charset="2"/>
              </a:rPr>
              <a:t>→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B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is an assignment of each element of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to exactly one element of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B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.  We write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sz="2000" dirty="0" smtClean="0">
                <a:latin typeface="Lucida Calligraphy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=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b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if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b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is the unique element of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B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assigned by the function </a:t>
            </a:r>
            <a:r>
              <a:rPr lang="en-US" sz="2000" dirty="0" smtClean="0">
                <a:latin typeface="Lucida Calligraphy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to the element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of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. </a:t>
            </a:r>
          </a:p>
          <a:p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Functions are sometimes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  called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mappings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or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 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transformations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.</a:t>
            </a:r>
            <a:endParaRPr lang="en-US" b="1" dirty="0" smtClean="0">
              <a:latin typeface="Cambria Math" pitchFamily="18" charset="0"/>
              <a:ea typeface="Cambria Math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  <a:sym typeface="Wingdings" pitchFamily="2" charset="2"/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6629400" y="51054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6629400" y="57150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6629400" y="44196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6705600" y="62484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8077200" y="41910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8077200" y="51816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458200" y="4114800"/>
            <a:ext cx="20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458200" y="4648200"/>
            <a:ext cx="20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534400" y="5181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248400" y="3733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Students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772400" y="3733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Grades</a:t>
            </a:r>
            <a:endParaRPr lang="en-US" b="1" dirty="0"/>
          </a:p>
        </p:txBody>
      </p:sp>
      <p:sp>
        <p:nvSpPr>
          <p:cNvPr id="26" name="Flowchart: Connector 25"/>
          <p:cNvSpPr/>
          <p:nvPr/>
        </p:nvSpPr>
        <p:spPr>
          <a:xfrm>
            <a:off x="8077200" y="47244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8077200" y="56388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8077200" y="6096000"/>
            <a:ext cx="304800" cy="298580"/>
          </a:xfrm>
          <a:prstGeom prst="flowChartConnector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458200" y="5638800"/>
            <a:ext cx="20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8534400" y="6096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648200" y="6248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Kathy  Scott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72000" y="5105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Sandeep</a:t>
            </a:r>
            <a:r>
              <a:rPr lang="en-US" dirty="0" smtClean="0"/>
              <a:t> Patel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495800" y="4419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Carlota Rodriguez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648200" y="5638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Jalen</a:t>
            </a:r>
            <a:r>
              <a:rPr lang="en-US" dirty="0" smtClean="0"/>
              <a:t> Williams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7" idx="6"/>
          </p:cNvCxnSpPr>
          <p:nvPr/>
        </p:nvCxnSpPr>
        <p:spPr>
          <a:xfrm flipV="1">
            <a:off x="6934200" y="4419600"/>
            <a:ext cx="1143000" cy="1492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010400" y="4953000"/>
            <a:ext cx="9906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 flipH="1" flipV="1">
            <a:off x="7276001" y="4382599"/>
            <a:ext cx="351636" cy="1187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6553200" y="4953000"/>
            <a:ext cx="1828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function </a:t>
            </a:r>
            <a:r>
              <a:rPr lang="en-US" dirty="0" smtClean="0">
                <a:latin typeface="Lucida Calligraphy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sym typeface="Wingdings" pitchFamily="2" charset="2"/>
              </a:rPr>
              <a:t>→</a:t>
            </a:r>
            <a:r>
              <a:rPr lang="en-US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  <a:r>
              <a:rPr lang="en-US" i="1" dirty="0" smtClean="0">
                <a:ea typeface="Cambria Math" pitchFamily="18" charset="0"/>
                <a:sym typeface="Wingdings" pitchFamily="2" charset="2"/>
              </a:rPr>
              <a:t>B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/>
              <a:t>can also be defined as a subset of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×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dirty="0" smtClean="0"/>
              <a:t> (a relation). This subset is restricted to be a relation where no two elements of the relation have the same first element. </a:t>
            </a:r>
          </a:p>
          <a:p>
            <a:r>
              <a:rPr lang="en-US" dirty="0" smtClean="0"/>
              <a:t>Specifically, a function </a:t>
            </a:r>
            <a:r>
              <a:rPr lang="en-US" dirty="0" smtClean="0">
                <a:latin typeface="Lucida Calligraphy"/>
              </a:rPr>
              <a:t>f</a:t>
            </a:r>
            <a:r>
              <a:rPr lang="en-US" dirty="0" smtClean="0"/>
              <a:t>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 </a:t>
            </a:r>
            <a:r>
              <a:rPr lang="en-US" dirty="0" smtClean="0"/>
              <a:t>contains one, and only one ordered pair (</a:t>
            </a:r>
            <a:r>
              <a:rPr lang="en-US" i="1" dirty="0" smtClean="0">
                <a:ea typeface="Cambria Math" pitchFamily="18" charset="0"/>
              </a:rPr>
              <a:t>a, b</a:t>
            </a:r>
            <a:r>
              <a:rPr lang="en-US" dirty="0" smtClean="0"/>
              <a:t>) for every element </a:t>
            </a:r>
            <a:r>
              <a:rPr lang="en-US" i="1" dirty="0" smtClean="0"/>
              <a:t>a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and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74482" y="4648200"/>
            <a:ext cx="5740718" cy="382905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447800" y="5638800"/>
            <a:ext cx="6855143" cy="38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800" dirty="0" smtClean="0"/>
              <a:t>Given a function </a:t>
            </a:r>
            <a:r>
              <a:rPr lang="en-US" sz="2800" i="1" dirty="0" smtClean="0"/>
              <a:t>f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→ </a:t>
            </a:r>
            <a:r>
              <a:rPr lang="en-US" sz="2800" i="1" dirty="0" smtClean="0">
                <a:ea typeface="Cambria Math" pitchFamily="18" charset="0"/>
                <a:sym typeface="Wingdings" pitchFamily="2" charset="2"/>
              </a:rPr>
              <a:t>B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We say </a:t>
            </a:r>
            <a:r>
              <a:rPr lang="en-US" sz="2800" i="1" dirty="0" smtClean="0"/>
              <a:t>f</a:t>
            </a:r>
            <a:r>
              <a:rPr lang="en-US" sz="2800" dirty="0" smtClean="0">
                <a:latin typeface="Lucida Calligraphy"/>
              </a:rPr>
              <a:t> </a:t>
            </a:r>
            <a:r>
              <a:rPr lang="en-US" sz="2800" i="1" dirty="0" smtClean="0"/>
              <a:t>maps</a:t>
            </a:r>
            <a:r>
              <a:rPr lang="en-US" sz="2800" dirty="0" smtClean="0"/>
              <a:t> </a:t>
            </a:r>
            <a:r>
              <a:rPr lang="en-US" sz="2800" i="1" dirty="0" smtClean="0"/>
              <a:t>A</a:t>
            </a:r>
            <a:r>
              <a:rPr lang="en-US" sz="2800" dirty="0" smtClean="0"/>
              <a:t> to </a:t>
            </a:r>
            <a:r>
              <a:rPr lang="en-US" sz="2800" i="1" dirty="0" smtClean="0"/>
              <a:t>B or </a:t>
            </a:r>
          </a:p>
          <a:p>
            <a:pPr>
              <a:buNone/>
            </a:pPr>
            <a:r>
              <a:rPr lang="en-US" sz="2800" i="1" dirty="0" smtClean="0"/>
              <a:t>        f </a:t>
            </a:r>
            <a:r>
              <a:rPr lang="en-US" sz="2800" dirty="0" smtClean="0"/>
              <a:t>is a </a:t>
            </a:r>
            <a:r>
              <a:rPr lang="en-US" sz="2800" i="1" dirty="0" smtClean="0"/>
              <a:t>mapping</a:t>
            </a:r>
            <a:r>
              <a:rPr lang="en-US" sz="2800" dirty="0" smtClean="0"/>
              <a:t> from  </a:t>
            </a:r>
            <a:r>
              <a:rPr lang="en-US" sz="2800" i="1" dirty="0" smtClean="0"/>
              <a:t>A</a:t>
            </a:r>
            <a:r>
              <a:rPr lang="en-US" sz="2800" dirty="0" smtClean="0"/>
              <a:t> to </a:t>
            </a:r>
            <a:r>
              <a:rPr lang="en-US" sz="2800" i="1" dirty="0" smtClean="0"/>
              <a:t>B</a:t>
            </a:r>
            <a:r>
              <a:rPr lang="en-US" sz="2800" dirty="0" smtClean="0"/>
              <a:t>.</a:t>
            </a:r>
          </a:p>
          <a:p>
            <a:r>
              <a:rPr lang="en-US" sz="2800" i="1" dirty="0" smtClean="0"/>
              <a:t>A</a:t>
            </a:r>
            <a:r>
              <a:rPr lang="en-US" sz="2800" dirty="0" smtClean="0"/>
              <a:t> is called the </a:t>
            </a:r>
            <a:r>
              <a:rPr lang="en-US" sz="2800" i="1" dirty="0" smtClean="0"/>
              <a:t>domain</a:t>
            </a:r>
            <a:r>
              <a:rPr lang="en-US" sz="2800" dirty="0" smtClean="0"/>
              <a:t> of </a:t>
            </a:r>
            <a:r>
              <a:rPr lang="en-US" sz="2800" i="1" dirty="0" smtClean="0"/>
              <a:t>f</a:t>
            </a:r>
            <a:r>
              <a:rPr lang="en-US" sz="2800" dirty="0" smtClean="0"/>
              <a:t>.</a:t>
            </a:r>
          </a:p>
          <a:p>
            <a:r>
              <a:rPr lang="en-US" sz="2800" i="1" dirty="0" smtClean="0"/>
              <a:t>B</a:t>
            </a:r>
            <a:r>
              <a:rPr lang="en-US" sz="2800" dirty="0" smtClean="0"/>
              <a:t> is called the </a:t>
            </a:r>
            <a:r>
              <a:rPr lang="en-US" sz="2800" i="1" dirty="0" err="1" smtClean="0"/>
              <a:t>codomain</a:t>
            </a:r>
            <a:r>
              <a:rPr lang="en-US" sz="2800" dirty="0" smtClean="0"/>
              <a:t> of </a:t>
            </a:r>
            <a:r>
              <a:rPr lang="en-US" sz="2800" i="1" dirty="0" smtClean="0"/>
              <a:t>f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If </a:t>
            </a:r>
            <a:r>
              <a:rPr lang="en-US" sz="2800" i="1" dirty="0" smtClean="0"/>
              <a:t>f</a:t>
            </a:r>
            <a:r>
              <a:rPr lang="en-US" sz="2800" dirty="0" smtClean="0"/>
              <a:t>(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dirty="0" smtClean="0"/>
              <a:t>)</a:t>
            </a:r>
            <a:r>
              <a:rPr lang="en-US" sz="2800" i="1" dirty="0" smtClean="0"/>
              <a:t> = </a:t>
            </a:r>
            <a:r>
              <a:rPr lang="en-US" sz="2800" i="1" dirty="0" smtClean="0">
                <a:ea typeface="Cambria Math" pitchFamily="18" charset="0"/>
              </a:rPr>
              <a:t>b</a:t>
            </a:r>
            <a:r>
              <a:rPr lang="en-US" sz="2800" dirty="0" smtClean="0"/>
              <a:t>, </a:t>
            </a:r>
          </a:p>
          <a:p>
            <a:pPr lvl="1"/>
            <a:r>
              <a:rPr lang="en-US" sz="2800" dirty="0" smtClean="0"/>
              <a:t>then </a:t>
            </a:r>
            <a:r>
              <a:rPr lang="en-US" sz="2800" i="1" dirty="0" smtClean="0">
                <a:ea typeface="Cambria Math" pitchFamily="18" charset="0"/>
              </a:rPr>
              <a:t>b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/>
              <a:t>is called the </a:t>
            </a:r>
            <a:r>
              <a:rPr lang="en-US" sz="2800" i="1" dirty="0" smtClean="0"/>
              <a:t>image</a:t>
            </a:r>
            <a:r>
              <a:rPr lang="en-US" sz="2800" dirty="0" smtClean="0"/>
              <a:t> of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/>
              <a:t>under </a:t>
            </a:r>
            <a:r>
              <a:rPr lang="en-US" sz="2800" i="1" dirty="0" smtClean="0"/>
              <a:t>f</a:t>
            </a:r>
            <a:r>
              <a:rPr lang="en-US" sz="2800" dirty="0" smtClean="0"/>
              <a:t>.</a:t>
            </a:r>
          </a:p>
          <a:p>
            <a:pPr lvl="1"/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dirty="0" smtClean="0"/>
              <a:t> is called the </a:t>
            </a:r>
            <a:r>
              <a:rPr lang="en-US" sz="2800" i="1" dirty="0" err="1" smtClean="0"/>
              <a:t>preimage</a:t>
            </a:r>
            <a:r>
              <a:rPr lang="en-US" sz="2800" dirty="0" smtClean="0"/>
              <a:t> of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b.</a:t>
            </a:r>
          </a:p>
          <a:p>
            <a:r>
              <a:rPr lang="en-US" sz="2800" dirty="0" smtClean="0"/>
              <a:t>The range of </a:t>
            </a:r>
            <a:r>
              <a:rPr lang="en-US" sz="2800" i="1" dirty="0" smtClean="0">
                <a:latin typeface="Constantia" pitchFamily="18" charset="0"/>
              </a:rPr>
              <a:t>f</a:t>
            </a:r>
            <a:r>
              <a:rPr lang="en-US" sz="2800" dirty="0" smtClean="0"/>
              <a:t> is the set of all images of points in </a:t>
            </a:r>
            <a:r>
              <a:rPr lang="en-US" sz="2800" b="1" dirty="0" smtClean="0"/>
              <a:t>A</a:t>
            </a:r>
            <a:r>
              <a:rPr lang="en-US" sz="2800" dirty="0" smtClean="0"/>
              <a:t> under </a:t>
            </a:r>
            <a:r>
              <a:rPr lang="en-US" sz="2800" i="1" dirty="0" smtClean="0"/>
              <a:t>f</a:t>
            </a:r>
            <a:r>
              <a:rPr lang="en-US" sz="2800" dirty="0" smtClean="0"/>
              <a:t>. We denote it by </a:t>
            </a:r>
            <a:r>
              <a:rPr lang="en-US" sz="2800" i="1" dirty="0" smtClean="0"/>
              <a:t>f</a:t>
            </a:r>
            <a:r>
              <a:rPr lang="en-US" sz="2800" dirty="0" smtClean="0"/>
              <a:t>(</a:t>
            </a:r>
            <a:r>
              <a:rPr lang="en-US" sz="2800" i="1" dirty="0" smtClean="0"/>
              <a:t>A</a:t>
            </a:r>
            <a:r>
              <a:rPr lang="en-US" sz="2800" dirty="0" smtClean="0"/>
              <a:t>).</a:t>
            </a:r>
          </a:p>
          <a:p>
            <a:r>
              <a:rPr lang="en-US" sz="2800" dirty="0" smtClean="0"/>
              <a:t>Two functions are </a:t>
            </a:r>
            <a:r>
              <a:rPr lang="en-US" sz="2800" i="1" dirty="0" smtClean="0"/>
              <a:t>equal </a:t>
            </a:r>
            <a:r>
              <a:rPr lang="en-US" sz="2800" dirty="0" smtClean="0"/>
              <a:t>when they have the same domain, the same </a:t>
            </a:r>
            <a:r>
              <a:rPr lang="en-US" sz="2800" dirty="0" err="1" smtClean="0"/>
              <a:t>codomain</a:t>
            </a:r>
            <a:r>
              <a:rPr lang="en-US" sz="2800" dirty="0" smtClean="0"/>
              <a:t> and map each element of the domain to the same element of the </a:t>
            </a:r>
            <a:r>
              <a:rPr lang="en-US" sz="2800" dirty="0" err="1" smtClean="0"/>
              <a:t>codomain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02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1981200"/>
            <a:ext cx="2711196" cy="95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Functions may be specified in different ways:</a:t>
            </a:r>
          </a:p>
          <a:p>
            <a:pPr lvl="1"/>
            <a:r>
              <a:rPr lang="en-US" dirty="0" smtClean="0"/>
              <a:t>An explicit statement of the assignment.</a:t>
            </a:r>
          </a:p>
          <a:p>
            <a:pPr lvl="2">
              <a:buNone/>
            </a:pPr>
            <a:r>
              <a:rPr lang="en-US" dirty="0" smtClean="0"/>
              <a:t>Students and grades example.</a:t>
            </a:r>
          </a:p>
          <a:p>
            <a:pPr lvl="1"/>
            <a:r>
              <a:rPr lang="en-US" dirty="0" smtClean="0"/>
              <a:t>A formula. </a:t>
            </a:r>
          </a:p>
          <a:p>
            <a:pPr lvl="2">
              <a:buNone/>
            </a:pP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+ 1</a:t>
            </a:r>
            <a:endParaRPr lang="en-US" dirty="0" smtClean="0"/>
          </a:p>
          <a:p>
            <a:pPr lvl="1"/>
            <a:r>
              <a:rPr lang="en-US" dirty="0" smtClean="0"/>
              <a:t>A computer program.</a:t>
            </a:r>
          </a:p>
          <a:p>
            <a:pPr lvl="2"/>
            <a:r>
              <a:rPr lang="en-US" dirty="0" smtClean="0"/>
              <a:t>A Java program that when given an integer </a:t>
            </a:r>
            <a:r>
              <a:rPr lang="en-US" i="1" dirty="0" smtClean="0"/>
              <a:t>n</a:t>
            </a:r>
            <a:r>
              <a:rPr lang="en-US" dirty="0" smtClean="0"/>
              <a:t>, produces the </a:t>
            </a:r>
            <a:r>
              <a:rPr lang="en-US" i="1" dirty="0" smtClean="0"/>
              <a:t>n</a:t>
            </a:r>
            <a:r>
              <a:rPr lang="en-US" dirty="0" smtClean="0"/>
              <a:t>th Fibonacci Number (covered in the next section and also in Chapter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" y="19050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f</a:t>
            </a:r>
            <a:r>
              <a:rPr lang="en-US" sz="3200" dirty="0" smtClean="0"/>
              <a:t>(a) = ?</a:t>
            </a:r>
            <a:endParaRPr lang="en-US" sz="32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5257800" y="1752600"/>
            <a:ext cx="2667000" cy="3200400"/>
            <a:chOff x="3048000" y="1219200"/>
            <a:chExt cx="3276600" cy="3733800"/>
          </a:xfrm>
        </p:grpSpPr>
        <p:sp>
          <p:nvSpPr>
            <p:cNvPr id="9" name="Flowchart: Connector 8"/>
            <p:cNvSpPr/>
            <p:nvPr/>
          </p:nvSpPr>
          <p:spPr>
            <a:xfrm>
              <a:off x="5715000" y="32766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lowchart: Connector 3"/>
            <p:cNvSpPr/>
            <p:nvPr/>
          </p:nvSpPr>
          <p:spPr>
            <a:xfrm>
              <a:off x="3124200" y="2971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lowchart: Connector 4"/>
            <p:cNvSpPr/>
            <p:nvPr/>
          </p:nvSpPr>
          <p:spPr>
            <a:xfrm>
              <a:off x="3124200" y="3733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Connector 5"/>
            <p:cNvSpPr/>
            <p:nvPr/>
          </p:nvSpPr>
          <p:spPr>
            <a:xfrm>
              <a:off x="3124200" y="2057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Connector 6"/>
            <p:cNvSpPr/>
            <p:nvPr/>
          </p:nvSpPr>
          <p:spPr>
            <a:xfrm>
              <a:off x="3124200" y="4495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5715000" y="2438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5715000" y="4343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00" y="1219200"/>
              <a:ext cx="685800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i="1" dirty="0" smtClean="0"/>
                <a:t>A</a:t>
              </a:r>
              <a:endParaRPr lang="en-US" sz="400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38800" y="1219200"/>
              <a:ext cx="685800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i="1" dirty="0" smtClean="0"/>
                <a:t>B</a:t>
              </a:r>
              <a:endParaRPr lang="en-US" sz="40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00400" y="2133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00400" y="3048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00400" y="3810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0400" y="4495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91200" y="2514600"/>
              <a:ext cx="304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91200" y="3352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91200" y="4419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3657600" y="3200400"/>
              <a:ext cx="19812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6" idx="6"/>
            </p:cNvCxnSpPr>
            <p:nvPr/>
          </p:nvCxnSpPr>
          <p:spPr>
            <a:xfrm>
              <a:off x="3581400" y="2286000"/>
              <a:ext cx="2209800" cy="1981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3733800" y="4038600"/>
              <a:ext cx="19050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657600" y="4724400"/>
              <a:ext cx="1828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2133600" y="1828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z</a:t>
            </a:r>
            <a:endParaRPr lang="en-US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152400" y="25908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image of d is ?</a:t>
            </a:r>
            <a:endParaRPr lang="en-US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3733800" y="25908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z</a:t>
            </a:r>
            <a:endParaRPr lang="en-US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304800" y="33528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domain of f is ?</a:t>
            </a:r>
            <a:endParaRPr lang="en-US" sz="3200" dirty="0"/>
          </a:p>
        </p:txBody>
      </p:sp>
      <p:sp>
        <p:nvSpPr>
          <p:cNvPr id="38" name="TextBox 37"/>
          <p:cNvSpPr txBox="1"/>
          <p:nvPr/>
        </p:nvSpPr>
        <p:spPr>
          <a:xfrm>
            <a:off x="3962400" y="33528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A</a:t>
            </a:r>
            <a:endParaRPr lang="en-US" sz="32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52400" y="40386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err="1" smtClean="0"/>
              <a:t>codomain</a:t>
            </a:r>
            <a:r>
              <a:rPr lang="en-US" sz="3200" dirty="0" smtClean="0"/>
              <a:t> of f is ?</a:t>
            </a:r>
            <a:endParaRPr lang="en-US" sz="3200" dirty="0"/>
          </a:p>
        </p:txBody>
      </p:sp>
      <p:sp>
        <p:nvSpPr>
          <p:cNvPr id="40" name="TextBox 39"/>
          <p:cNvSpPr txBox="1"/>
          <p:nvPr/>
        </p:nvSpPr>
        <p:spPr>
          <a:xfrm>
            <a:off x="4267200" y="4038600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B</a:t>
            </a:r>
            <a:endParaRPr lang="en-US" sz="32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7244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err="1" smtClean="0"/>
              <a:t>preimage</a:t>
            </a:r>
            <a:r>
              <a:rPr lang="en-US" sz="3200" dirty="0" smtClean="0"/>
              <a:t> of y is ?</a:t>
            </a:r>
            <a:endParaRPr lang="en-US" sz="3200" dirty="0"/>
          </a:p>
        </p:txBody>
      </p:sp>
      <p:sp>
        <p:nvSpPr>
          <p:cNvPr id="42" name="TextBox 41"/>
          <p:cNvSpPr txBox="1"/>
          <p:nvPr/>
        </p:nvSpPr>
        <p:spPr>
          <a:xfrm>
            <a:off x="4114800" y="4724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</a:t>
            </a:r>
            <a:endParaRPr lang="en-US" sz="3200" dirty="0"/>
          </a:p>
        </p:txBody>
      </p:sp>
      <p:sp>
        <p:nvSpPr>
          <p:cNvPr id="43" name="TextBox 42"/>
          <p:cNvSpPr txBox="1"/>
          <p:nvPr/>
        </p:nvSpPr>
        <p:spPr>
          <a:xfrm>
            <a:off x="457200" y="54864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f</a:t>
            </a:r>
            <a:r>
              <a:rPr lang="en-US" sz="3200" dirty="0" smtClean="0"/>
              <a:t>(</a:t>
            </a:r>
            <a:r>
              <a:rPr lang="en-US" sz="3200" i="1" dirty="0" smtClean="0"/>
              <a:t>A</a:t>
            </a:r>
            <a:r>
              <a:rPr lang="en-US" sz="3200" dirty="0" smtClean="0"/>
              <a:t>) = ?</a:t>
            </a:r>
            <a:endParaRPr lang="en-US" sz="3200" dirty="0"/>
          </a:p>
        </p:txBody>
      </p:sp>
      <p:sp>
        <p:nvSpPr>
          <p:cNvPr id="44" name="TextBox 43"/>
          <p:cNvSpPr txBox="1"/>
          <p:nvPr/>
        </p:nvSpPr>
        <p:spPr>
          <a:xfrm>
            <a:off x="6477000" y="60198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{</a:t>
            </a:r>
            <a:r>
              <a:rPr lang="en-US" sz="3200" dirty="0" err="1" smtClean="0"/>
              <a:t>a,c,d</a:t>
            </a:r>
            <a:r>
              <a:rPr lang="en-US" sz="3200" dirty="0" smtClean="0"/>
              <a:t>}</a:t>
            </a:r>
            <a:endParaRPr lang="en-US" sz="3200" dirty="0"/>
          </a:p>
        </p:txBody>
      </p:sp>
      <p:sp>
        <p:nvSpPr>
          <p:cNvPr id="45" name="TextBox 44"/>
          <p:cNvSpPr txBox="1"/>
          <p:nvPr/>
        </p:nvSpPr>
        <p:spPr>
          <a:xfrm>
            <a:off x="304800" y="6096000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err="1" smtClean="0"/>
              <a:t>preimage</a:t>
            </a:r>
            <a:r>
              <a:rPr lang="en-US" sz="3200" dirty="0" smtClean="0"/>
              <a:t>(s) of z is (are) 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5" grpId="0"/>
      <p:bldP spid="36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on Functions and Sets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                        and  S is a subset of A, then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514600" y="2895600"/>
            <a:ext cx="3317558" cy="382905"/>
          </a:xfrm>
          <a:prstGeom prst="rect">
            <a:avLst/>
          </a:prstGeo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143000" y="2057400"/>
            <a:ext cx="1688783" cy="34575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943600" y="2971800"/>
            <a:ext cx="2667000" cy="3200400"/>
            <a:chOff x="3048000" y="1219200"/>
            <a:chExt cx="3276600" cy="3733800"/>
          </a:xfrm>
        </p:grpSpPr>
        <p:sp>
          <p:nvSpPr>
            <p:cNvPr id="7" name="Flowchart: Connector 6"/>
            <p:cNvSpPr/>
            <p:nvPr/>
          </p:nvSpPr>
          <p:spPr>
            <a:xfrm>
              <a:off x="5715000" y="32766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3124200" y="2971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3124200" y="3733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3124200" y="2057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3124200" y="44958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5715000" y="2438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Connector 12"/>
            <p:cNvSpPr/>
            <p:nvPr/>
          </p:nvSpPr>
          <p:spPr>
            <a:xfrm>
              <a:off x="5715000" y="4343400"/>
              <a:ext cx="457200" cy="457200"/>
            </a:xfrm>
            <a:prstGeom prst="flowChartConnector">
              <a:avLst/>
            </a:prstGeom>
            <a:solidFill>
              <a:srgbClr val="4F81BD">
                <a:alpha val="2705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8000" y="1219200"/>
              <a:ext cx="685800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i="1" dirty="0" smtClean="0"/>
                <a:t>A</a:t>
              </a:r>
              <a:endParaRPr lang="en-US" sz="4000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38800" y="1219200"/>
              <a:ext cx="685800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i="1" dirty="0" smtClean="0"/>
                <a:t>B</a:t>
              </a:r>
              <a:endParaRPr lang="en-US" sz="4000" i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00400" y="2133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00400" y="3048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00400" y="3810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00400" y="4495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91200" y="2514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1200" y="3352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91200" y="4419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657600" y="3200400"/>
              <a:ext cx="19812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0" idx="6"/>
            </p:cNvCxnSpPr>
            <p:nvPr/>
          </p:nvCxnSpPr>
          <p:spPr>
            <a:xfrm>
              <a:off x="3581400" y="2286000"/>
              <a:ext cx="2209800" cy="1981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733800" y="4038600"/>
              <a:ext cx="19050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657600" y="4724400"/>
              <a:ext cx="1828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524000" y="46482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f </a:t>
            </a:r>
            <a:r>
              <a:rPr lang="en-US" sz="3200" dirty="0" smtClean="0"/>
              <a:t>{</a:t>
            </a:r>
            <a:r>
              <a:rPr lang="en-US" sz="3200" dirty="0" err="1" smtClean="0"/>
              <a:t>c,d</a:t>
            </a:r>
            <a:r>
              <a:rPr lang="en-US" sz="3200" dirty="0" smtClean="0"/>
              <a:t>} is ?</a:t>
            </a:r>
            <a:endParaRPr lang="en-US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3962400" y="3810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{</a:t>
            </a:r>
            <a:r>
              <a:rPr lang="en-US" sz="2400" dirty="0" err="1" smtClean="0"/>
              <a:t>y,z</a:t>
            </a:r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1524000" y="37338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f </a:t>
            </a:r>
            <a:r>
              <a:rPr lang="en-US" sz="3200" dirty="0" smtClean="0"/>
              <a:t>{</a:t>
            </a:r>
            <a:r>
              <a:rPr lang="en-US" sz="3200" dirty="0" err="1" smtClean="0"/>
              <a:t>a,b,c</a:t>
            </a:r>
            <a:r>
              <a:rPr lang="en-US" sz="3200" dirty="0" smtClean="0"/>
              <a:t>,} is ?</a:t>
            </a:r>
            <a:endParaRPr lang="en-US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4038600" y="4724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{</a:t>
            </a:r>
            <a:r>
              <a:rPr lang="en-US" sz="2400" i="1" dirty="0" smtClean="0"/>
              <a:t>z</a:t>
            </a:r>
            <a:r>
              <a:rPr lang="en-US" sz="2400" dirty="0" smtClean="0"/>
              <a:t>}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forall x [x \in A \rightarrow \exists y[y \in B \wedge (x,y) \in f]]$&#10;&#10;\end{document}"/>
  <p:tag name="IGUANATEXSIZE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^{-1}$&#10;&#10;&#10;&#10;\end{document}"/>
  <p:tag name="IGUANATEXSIZE" val="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 f(x) = x^{2}$&#10;&#10;&#10;&#10;\end{document}"/>
  <p:tag name="IGUANATEXSIZE" val="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\circ g$&#10;&#10;&#10;&#10;\end{document}"/>
  <p:tag name="IGUANATEXSIZE" val="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\circ g(x)\; = \; f(g(x))$&#10;&#10;&#10;&#10;\end{document}"/>
  <p:tag name="IGUANATEXSIZE" val="3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\circ g$&#10;&#10;&#10;&#10;\end{document}"/>
  <p:tag name="IGUANATEXSIZE" val="3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(x) = x^{2}$&#10;&#10;&#10;&#10;\end{document}"/>
  <p:tag name="IGUANATEXSIZE" val="3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g(x) = 2x + 1$&#10;&#10;&#10;&#10;\end{document}"/>
  <p:tag name="IGUANATEXSIZE" val="3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(g(x)) = (2x + 1)^{2}$&#10;&#10;&#10;&#10;\end{document}"/>
  <p:tag name="IGUANATEXSIZE" val="3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g(f(x)) = 2x^{2} + 1$&#10;&#10;&#10;&#10;\end{document}"/>
  <p:tag name="IGUANATEXSIZE" val="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(x) = \lfloor x\rfloor$&#10;&#10;&#10;&#10;\end{document}"/>
  <p:tag name="IGUANATEXSIZE" val="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forall x, y_1, y_2 [[(x,y_1) \in f \wedge (x,y_2)] \rightarrow y_1 = y_2]$&#10;&#10;\end{document}"/>
  <p:tag name="IGUANATEXSIZE" val="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(x) = \lceil x\rceil$&#10;&#10;&#10;&#10;\end{document}"/>
  <p:tag name="IGUANATEXSIZE" val="3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lceil 3.5\rceil = 4$&#10;&#10;&#10;&#10;\end{document}"/>
  <p:tag name="IGUANATEXSIZE" val="3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lfloor 3.5\rfloor = 3$&#10;&#10;&#10;&#10;\end{document}"/>
  <p:tag name="IGUANATEXSIZE" val="3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lceil -1.5\rceil = -1$&#10;&#10;&#10;&#10;\end{document}"/>
  <p:tag name="IGUANATEXSIZE" val="3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lfloor -1.5\rfloor = -2$&#10;&#10;&#10;&#10;\end{document}"/>
  <p:tag name="IGUANATEXSIZE" val="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f(S) = \{f(s) | s \in S\}$&#10;&#10;\end{document}"/>
  <p:tag name="IGUANATEXSIZE" val="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f: A \rightarrow B$&#10;&#10;\end{document}"/>
  <p:tag name="IGUANATEXSIZE" val="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b \in B$&#10;&#10;\end{document}"/>
  <p:tag name="IGUANATEXSIZE" val="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a \in A$&#10;&#10;\end{document}"/>
  <p:tag name="IGUANATEXSIZE" val="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f(a) = b$&#10;&#10;\end{document}"/>
  <p:tag name="IGUANATEXSIZE" val="3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^{-1}$&#10;&#10;&#10;&#10;\end{document}"/>
  <p:tag name="IGUANATEXSIZE" val="3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f^{-1}(y) = x\; \mbox{iff}\; f(x) = y$&#10;&#10;&#10;&#10;\end{document}"/>
  <p:tag name="IGUANATEXSIZE" val="3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34138</TotalTime>
  <Words>1537</Words>
  <Application>Microsoft Office PowerPoint</Application>
  <PresentationFormat>On-screen Show (4:3)</PresentationFormat>
  <Paragraphs>240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Calibri</vt:lpstr>
      <vt:lpstr>Wingdings</vt:lpstr>
      <vt:lpstr>Cambria Math</vt:lpstr>
      <vt:lpstr>Constantia</vt:lpstr>
      <vt:lpstr>Wingdings 2</vt:lpstr>
      <vt:lpstr>Lucida Calligraphy</vt:lpstr>
      <vt:lpstr>Flow</vt:lpstr>
      <vt:lpstr>Basic Structures: Sets, Functions, Sequences, Sums, and Matrices</vt:lpstr>
      <vt:lpstr>Functions</vt:lpstr>
      <vt:lpstr>Section Summary</vt:lpstr>
      <vt:lpstr>Functions</vt:lpstr>
      <vt:lpstr>Functions </vt:lpstr>
      <vt:lpstr>Functions</vt:lpstr>
      <vt:lpstr>Representing Functions</vt:lpstr>
      <vt:lpstr>Questions</vt:lpstr>
      <vt:lpstr>Question on Functions and Sets </vt:lpstr>
      <vt:lpstr>Injections</vt:lpstr>
      <vt:lpstr>Surjections</vt:lpstr>
      <vt:lpstr>Bijections</vt:lpstr>
      <vt:lpstr>Showing that f is one-to-one or onto</vt:lpstr>
      <vt:lpstr>Showing that f is one-to-one or onto</vt:lpstr>
      <vt:lpstr>Inverse Functions</vt:lpstr>
      <vt:lpstr>Inverse Functions </vt:lpstr>
      <vt:lpstr>Questions</vt:lpstr>
      <vt:lpstr>Questions</vt:lpstr>
      <vt:lpstr>Questions</vt:lpstr>
      <vt:lpstr>Composition</vt:lpstr>
      <vt:lpstr>Composition </vt:lpstr>
      <vt:lpstr>Composition</vt:lpstr>
      <vt:lpstr>Composition Questions</vt:lpstr>
      <vt:lpstr>Composition Questions</vt:lpstr>
      <vt:lpstr>Graphs of Functions</vt:lpstr>
      <vt:lpstr>Some Important Functions</vt:lpstr>
      <vt:lpstr>Floor and Ceiling Functions </vt:lpstr>
      <vt:lpstr>Floor and Ceiling Functions </vt:lpstr>
    </vt:vector>
  </TitlesOfParts>
  <Company>Monmouth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Foundations: Logic and Proofs</dc:title>
  <dc:creator>Richard Scherl</dc:creator>
  <cp:lastModifiedBy>Jonathan Cazalas</cp:lastModifiedBy>
  <cp:revision>2000</cp:revision>
  <dcterms:created xsi:type="dcterms:W3CDTF">2011-03-27T19:09:13Z</dcterms:created>
  <dcterms:modified xsi:type="dcterms:W3CDTF">2014-09-04T03:29:51Z</dcterms:modified>
</cp:coreProperties>
</file>