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28" r:id="rId1"/>
  </p:sldMasterIdLst>
  <p:sldIdLst>
    <p:sldId id="256" r:id="rId2"/>
    <p:sldId id="282" r:id="rId3"/>
    <p:sldId id="315" r:id="rId4"/>
    <p:sldId id="258" r:id="rId5"/>
    <p:sldId id="284" r:id="rId6"/>
    <p:sldId id="285" r:id="rId7"/>
    <p:sldId id="286" r:id="rId8"/>
    <p:sldId id="372" r:id="rId9"/>
    <p:sldId id="259" r:id="rId10"/>
    <p:sldId id="263" r:id="rId11"/>
    <p:sldId id="266" r:id="rId12"/>
    <p:sldId id="270" r:id="rId13"/>
    <p:sldId id="368" r:id="rId14"/>
    <p:sldId id="271" r:id="rId15"/>
    <p:sldId id="288" r:id="rId16"/>
    <p:sldId id="287" r:id="rId17"/>
    <p:sldId id="373" r:id="rId18"/>
    <p:sldId id="289" r:id="rId19"/>
    <p:sldId id="369" r:id="rId20"/>
    <p:sldId id="277" r:id="rId21"/>
    <p:sldId id="367" r:id="rId22"/>
    <p:sldId id="374" r:id="rId23"/>
    <p:sldId id="383" r:id="rId24"/>
    <p:sldId id="275" r:id="rId25"/>
    <p:sldId id="276" r:id="rId26"/>
    <p:sldId id="381" r:id="rId27"/>
    <p:sldId id="317" r:id="rId28"/>
    <p:sldId id="278" r:id="rId29"/>
    <p:sldId id="293" r:id="rId30"/>
    <p:sldId id="294" r:id="rId31"/>
    <p:sldId id="292" r:id="rId32"/>
    <p:sldId id="281" r:id="rId33"/>
    <p:sldId id="295" r:id="rId34"/>
    <p:sldId id="296" r:id="rId35"/>
    <p:sldId id="297" r:id="rId36"/>
    <p:sldId id="298" r:id="rId37"/>
    <p:sldId id="300" r:id="rId38"/>
    <p:sldId id="302" r:id="rId39"/>
    <p:sldId id="382" r:id="rId40"/>
    <p:sldId id="304" r:id="rId41"/>
    <p:sldId id="321" r:id="rId42"/>
    <p:sldId id="358" r:id="rId43"/>
    <p:sldId id="322" r:id="rId44"/>
    <p:sldId id="325" r:id="rId45"/>
    <p:sldId id="326" r:id="rId46"/>
    <p:sldId id="328" r:id="rId47"/>
    <p:sldId id="332" r:id="rId48"/>
    <p:sldId id="360" r:id="rId49"/>
    <p:sldId id="376" r:id="rId50"/>
    <p:sldId id="341" r:id="rId51"/>
    <p:sldId id="342" r:id="rId52"/>
    <p:sldId id="365" r:id="rId53"/>
    <p:sldId id="371" r:id="rId54"/>
    <p:sldId id="377" r:id="rId55"/>
    <p:sldId id="378" r:id="rId56"/>
    <p:sldId id="379" r:id="rId57"/>
  </p:sldIdLst>
  <p:sldSz cx="9144000" cy="6858000" type="screen4x3"/>
  <p:notesSz cx="6858000" cy="9144000"/>
  <p:embeddedFontLst>
    <p:embeddedFont>
      <p:font typeface="Comic Sans MS" panose="030F0702030302020204" pitchFamily="66" charset="0"/>
      <p:regular r:id="rId58"/>
      <p:bold r:id="rId59"/>
    </p:embeddedFont>
    <p:embeddedFont>
      <p:font typeface="Calibri" panose="020F0502020204030204" pitchFamily="34" charset="0"/>
      <p:regular r:id="rId60"/>
      <p:bold r:id="rId61"/>
      <p:italic r:id="rId62"/>
      <p:boldItalic r:id="rId63"/>
    </p:embeddedFont>
    <p:embeddedFont>
      <p:font typeface="MS PGothic" panose="020B0600070205080204" pitchFamily="34" charset="-128"/>
      <p:regular r:id="rId64"/>
    </p:embeddedFont>
    <p:embeddedFont>
      <p:font typeface="Wingdings 2" panose="05020102010507070707" pitchFamily="18" charset="2"/>
      <p:regular r:id="rId65"/>
    </p:embeddedFont>
    <p:embeddedFont>
      <p:font typeface="Times" panose="02020603050405020304" pitchFamily="18" charset="0"/>
      <p:regular r:id="rId66"/>
      <p:bold r:id="rId67"/>
      <p:italic r:id="rId68"/>
      <p:boldItalic r:id="rId69"/>
    </p:embeddedFont>
    <p:embeddedFont>
      <p:font typeface="Constantia" panose="02030602050306030303" pitchFamily="18" charset="0"/>
      <p:regular r:id="rId70"/>
      <p:bold r:id="rId71"/>
      <p:italic r:id="rId72"/>
      <p:boldItalic r:id="rId73"/>
    </p:embeddedFont>
    <p:embeddedFont>
      <p:font typeface="Cambria Math" panose="02040503050406030204" pitchFamily="18" charset="0"/>
      <p:regular r:id="rId7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5CBC"/>
    <a:srgbClr val="1F0B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7" autoAdjust="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6.fntdata"/><Relationship Id="rId68" Type="http://schemas.openxmlformats.org/officeDocument/2006/relationships/font" Target="fonts/font11.fntdata"/><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1.fntdata"/><Relationship Id="rId66" Type="http://schemas.openxmlformats.org/officeDocument/2006/relationships/font" Target="fonts/font9.fntdata"/><Relationship Id="rId74"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3.fntdata"/><Relationship Id="rId65" Type="http://schemas.openxmlformats.org/officeDocument/2006/relationships/font" Target="fonts/font8.fntdata"/><Relationship Id="rId73" Type="http://schemas.openxmlformats.org/officeDocument/2006/relationships/font" Target="fonts/font16.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7.fntdata"/><Relationship Id="rId69" Type="http://schemas.openxmlformats.org/officeDocument/2006/relationships/font" Target="fonts/font12.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2.fntdata"/><Relationship Id="rId67"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5.fntdata"/><Relationship Id="rId70" Type="http://schemas.openxmlformats.org/officeDocument/2006/relationships/font" Target="fonts/font13.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15220D-0BB5-4C71-B862-812B075D02FE}" type="datetimeFigureOut">
              <a:rPr lang="en-US" smtClean="0"/>
              <a:pPr/>
              <a:t>1/25/2016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15220D-0BB5-4C71-B862-812B075D02FE}" type="datetimeFigureOut">
              <a:rPr lang="en-US" smtClean="0"/>
              <a:pPr/>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15220D-0BB5-4C71-B862-812B075D02FE}" type="datetimeFigureOut">
              <a:rPr lang="en-US" smtClean="0"/>
              <a:pPr/>
              <a:t>1/25/2016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5220D-0BB5-4C71-B862-812B075D02FE}" type="datetimeFigureOut">
              <a:rPr lang="en-US" smtClean="0"/>
              <a:pPr/>
              <a:t>1/25/2016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5220D-0BB5-4C71-B862-812B075D02FE}" type="datetimeFigureOut">
              <a:rPr lang="en-US" smtClean="0"/>
              <a:pPr/>
              <a:t>1/25/2016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5220D-0BB5-4C71-B862-812B075D02FE}" type="datetimeFigureOut">
              <a:rPr lang="en-US" smtClean="0"/>
              <a:pPr/>
              <a:t>1/25/2016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A217EF-0505-4C33-BB20-8A8DF203902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15220D-0BB5-4C71-B862-812B075D02FE}" type="datetimeFigureOut">
              <a:rPr lang="en-US" smtClean="0"/>
              <a:pPr/>
              <a:t>1/25/2016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A217EF-0505-4C33-BB20-8A8DF203902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Microsoft_Word_97_-_2003_Document1.doc"/></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46.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tags" Target="../tags/tag6.xml"/><Relationship Id="rId16" Type="http://schemas.openxmlformats.org/officeDocument/2006/relationships/image" Target="../media/image14.png"/><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image" Target="../media/image9.png"/><Relationship Id="rId5" Type="http://schemas.openxmlformats.org/officeDocument/2006/relationships/tags" Target="../tags/tag9.xml"/><Relationship Id="rId15" Type="http://schemas.openxmlformats.org/officeDocument/2006/relationships/image" Target="../media/image13.png"/><Relationship Id="rId10" Type="http://schemas.openxmlformats.org/officeDocument/2006/relationships/slideLayout" Target="../slideLayouts/slideLayout2.xml"/><Relationship Id="rId19" Type="http://schemas.openxmlformats.org/officeDocument/2006/relationships/image" Target="../media/image17.png"/><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12.png"/></Relationships>
</file>

<file path=ppt/slides/_rels/slide47.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image" Target="../media/image21.png"/><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media/image20.png"/><Relationship Id="rId17" Type="http://schemas.openxmlformats.org/officeDocument/2006/relationships/image" Target="../media/image25.png"/><Relationship Id="rId2" Type="http://schemas.openxmlformats.org/officeDocument/2006/relationships/tags" Target="../tags/tag15.xml"/><Relationship Id="rId16" Type="http://schemas.openxmlformats.org/officeDocument/2006/relationships/image" Target="../media/image24.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9.png"/><Relationship Id="rId5" Type="http://schemas.openxmlformats.org/officeDocument/2006/relationships/tags" Target="../tags/tag18.xml"/><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tags" Target="../tags/tag17.xml"/><Relationship Id="rId9" Type="http://schemas.openxmlformats.org/officeDocument/2006/relationships/slideLayout" Target="../slideLayouts/slideLayout2.xml"/><Relationship Id="rId14" Type="http://schemas.openxmlformats.org/officeDocument/2006/relationships/image" Target="../media/image22.png"/></Relationships>
</file>

<file path=ppt/slides/_rels/slide4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30.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33.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35.png"/><Relationship Id="rId4" Type="http://schemas.openxmlformats.org/officeDocument/2006/relationships/image" Target="../media/image34.png"/></Relationships>
</file>

<file path=ppt/slides/_rels/slide53.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Foundations: Logic and Proofs</a:t>
            </a:r>
            <a:endParaRPr lang="en-US" dirty="0"/>
          </a:p>
        </p:txBody>
      </p:sp>
      <p:sp>
        <p:nvSpPr>
          <p:cNvPr id="3" name="Subtitle 2"/>
          <p:cNvSpPr>
            <a:spLocks noGrp="1"/>
          </p:cNvSpPr>
          <p:nvPr>
            <p:ph type="subTitle" idx="1"/>
          </p:nvPr>
        </p:nvSpPr>
        <p:spPr/>
        <p:txBody>
          <a:bodyPr/>
          <a:lstStyle/>
          <a:p>
            <a:r>
              <a:rPr lang="en-US" dirty="0" smtClean="0"/>
              <a:t>Chapter </a:t>
            </a:r>
            <a:r>
              <a:rPr lang="en-US" dirty="0" smtClean="0">
                <a:latin typeface="Cambria Math" pitchFamily="18" charset="0"/>
                <a:ea typeface="Cambria Math" pitchFamily="18" charset="0"/>
              </a:rPr>
              <a:t>1</a:t>
            </a:r>
            <a:r>
              <a:rPr lang="en-US" dirty="0" smtClean="0"/>
              <a:t>, Part I: Propositional Logic</a:t>
            </a:r>
            <a:endParaRPr lang="en-US" dirty="0"/>
          </a:p>
        </p:txBody>
      </p:sp>
      <p:sp>
        <p:nvSpPr>
          <p:cNvPr id="5" name="TextBox 4"/>
          <p:cNvSpPr txBox="1"/>
          <p:nvPr/>
        </p:nvSpPr>
        <p:spPr>
          <a:xfrm>
            <a:off x="2286000" y="4953000"/>
            <a:ext cx="4191000" cy="369332"/>
          </a:xfrm>
          <a:prstGeom prst="rect">
            <a:avLst/>
          </a:prstGeom>
          <a:noFill/>
        </p:spPr>
        <p:txBody>
          <a:bodyPr wrap="square" rtlCol="0">
            <a:spAutoFit/>
          </a:bodyPr>
          <a:lstStyle/>
          <a:p>
            <a:r>
              <a:rPr lang="en-US" dirty="0" smtClean="0"/>
              <a:t>With Question/Answer Animations</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Conjunction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i="1" dirty="0" smtClean="0"/>
              <a:t>conjunction</a:t>
            </a:r>
            <a:r>
              <a:rPr lang="en-US" dirty="0" smtClean="0"/>
              <a:t> of propositions  </a:t>
            </a:r>
            <a:r>
              <a:rPr lang="en-US" i="1" dirty="0" smtClean="0">
                <a:latin typeface="Cambria Math" pitchFamily="18" charset="0"/>
                <a:ea typeface="Cambria Math" pitchFamily="18" charset="0"/>
              </a:rPr>
              <a:t>p</a:t>
            </a:r>
            <a:r>
              <a:rPr lang="en-US" dirty="0" smtClean="0"/>
              <a:t>  and  </a:t>
            </a:r>
            <a:r>
              <a:rPr lang="en-US" i="1" dirty="0" smtClean="0">
                <a:latin typeface="Cambria Math" pitchFamily="18" charset="0"/>
                <a:ea typeface="Cambria Math" pitchFamily="18" charset="0"/>
              </a:rPr>
              <a:t>q</a:t>
            </a:r>
            <a:r>
              <a:rPr lang="en-US" dirty="0" smtClean="0"/>
              <a:t>  is denoted by </a:t>
            </a:r>
            <a:r>
              <a:rPr lang="en-US" i="1" dirty="0" smtClean="0">
                <a:latin typeface="Cambria Math" pitchFamily="18" charset="0"/>
                <a:ea typeface="Cambria Math" pitchFamily="18" charset="0"/>
              </a:rPr>
              <a:t>p </a:t>
            </a: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q  </a:t>
            </a:r>
            <a:r>
              <a:rPr lang="en-US" dirty="0" smtClean="0"/>
              <a:t>and has this truth table:</a:t>
            </a:r>
          </a:p>
          <a:p>
            <a:endParaRPr lang="en-US" dirty="0" smtClean="0"/>
          </a:p>
          <a:p>
            <a:endParaRPr lang="en-US" dirty="0" smtClean="0"/>
          </a:p>
          <a:p>
            <a:endParaRPr lang="en-US" dirty="0" smtClean="0"/>
          </a:p>
          <a:p>
            <a:endParaRPr lang="en-US" dirty="0" smtClean="0"/>
          </a:p>
          <a:p>
            <a:endParaRPr lang="en-US" b="1" dirty="0" smtClean="0"/>
          </a:p>
          <a:p>
            <a:r>
              <a:rPr lang="en-US" b="1" dirty="0" smtClean="0"/>
              <a:t>Example</a:t>
            </a:r>
            <a:r>
              <a:rPr lang="en-US" dirty="0" smtClean="0"/>
              <a:t>:  If </a:t>
            </a:r>
            <a:r>
              <a:rPr lang="en-US" i="1" dirty="0" smtClean="0">
                <a:latin typeface="Cambria Math" pitchFamily="18" charset="0"/>
                <a:ea typeface="Cambria Math" pitchFamily="18" charset="0"/>
              </a:rPr>
              <a:t>p</a:t>
            </a:r>
            <a:r>
              <a:rPr lang="en-US" dirty="0" smtClean="0"/>
              <a:t>  denotes “I am at home.” and </a:t>
            </a:r>
            <a:r>
              <a:rPr lang="en-US" i="1" dirty="0" smtClean="0">
                <a:latin typeface="Cambria Math" pitchFamily="18" charset="0"/>
                <a:ea typeface="Cambria Math" pitchFamily="18" charset="0"/>
              </a:rPr>
              <a:t>q</a:t>
            </a:r>
            <a:r>
              <a:rPr lang="en-US" dirty="0" smtClean="0"/>
              <a:t>  denotes “It is raining.” then </a:t>
            </a:r>
            <a:r>
              <a:rPr lang="en-US" i="1" dirty="0" smtClean="0">
                <a:latin typeface="Cambria Math" pitchFamily="18" charset="0"/>
                <a:ea typeface="Cambria Math" pitchFamily="18" charset="0"/>
              </a:rPr>
              <a:t>p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q</a:t>
            </a:r>
            <a:r>
              <a:rPr lang="en-US" dirty="0" smtClean="0"/>
              <a:t>   denotes “I am at home and it is raining.”</a:t>
            </a:r>
          </a:p>
        </p:txBody>
      </p:sp>
      <p:graphicFrame>
        <p:nvGraphicFramePr>
          <p:cNvPr id="10" name="Content Placeholder 3"/>
          <p:cNvGraphicFramePr>
            <a:graphicFrameLocks/>
          </p:cNvGraphicFramePr>
          <p:nvPr/>
        </p:nvGraphicFramePr>
        <p:xfrm>
          <a:off x="1295400" y="2819400"/>
          <a:ext cx="6096000" cy="1828800"/>
        </p:xfrm>
        <a:graphic>
          <a:graphicData uri="http://schemas.openxmlformats.org/drawingml/2006/table">
            <a:tbl>
              <a:tblPr firstRow="1" bandRow="1">
                <a:tableStyleId>{5C22544A-7EE6-4342-B048-85BDC9FD1C3A}</a:tableStyleId>
              </a:tblPr>
              <a:tblGrid>
                <a:gridCol w="2032000"/>
                <a:gridCol w="2032000"/>
                <a:gridCol w="2032000"/>
              </a:tblGrid>
              <a:tr h="304800">
                <a:tc>
                  <a:txBody>
                    <a:bodyPr/>
                    <a:lstStyle/>
                    <a:p>
                      <a:r>
                        <a:rPr lang="en-US" i="1" dirty="0" smtClean="0">
                          <a:latin typeface="Cambria Math" pitchFamily="18" charset="0"/>
                          <a:ea typeface="Cambria Math" pitchFamily="18" charset="0"/>
                        </a:rPr>
                        <a:t>p</a:t>
                      </a:r>
                      <a:endParaRPr lang="en-US" dirty="0"/>
                    </a:p>
                  </a:txBody>
                  <a:tcPr marL="91441" marR="91441"/>
                </a:tc>
                <a:tc>
                  <a:txBody>
                    <a:bodyPr/>
                    <a:lstStyle/>
                    <a:p>
                      <a:r>
                        <a:rPr lang="en-US" i="1" dirty="0" smtClean="0">
                          <a:latin typeface="Cambria Math" pitchFamily="18" charset="0"/>
                          <a:ea typeface="Cambria Math" pitchFamily="18" charset="0"/>
                        </a:rPr>
                        <a:t>q</a:t>
                      </a:r>
                      <a:endParaRPr lang="en-US" dirty="0"/>
                    </a:p>
                  </a:txBody>
                  <a:tcPr marL="91441" marR="91441"/>
                </a:tc>
                <a:tc>
                  <a:txBody>
                    <a:bodyPr/>
                    <a:lstStyle/>
                    <a:p>
                      <a:r>
                        <a:rPr lang="en-US" i="1" baseline="0" dirty="0" smtClean="0">
                          <a:latin typeface="Cambria Math" pitchFamily="18" charset="0"/>
                          <a:ea typeface="Cambria Math" pitchFamily="18" charset="0"/>
                        </a:rPr>
                        <a:t>p </a:t>
                      </a: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q </a:t>
                      </a:r>
                      <a:endParaRPr lang="en-US" dirty="0"/>
                    </a:p>
                  </a:txBody>
                  <a:tcPr marL="91441" marR="91441"/>
                </a:tc>
              </a:tr>
              <a:tr h="304800">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304800">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r>
              <a:tr h="304800">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r>
              <a:tr h="304800">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Disjunction</a:t>
            </a:r>
            <a:endParaRPr lang="en-US" dirty="0"/>
          </a:p>
        </p:txBody>
      </p:sp>
      <p:sp>
        <p:nvSpPr>
          <p:cNvPr id="3" name="Content Placeholder 2"/>
          <p:cNvSpPr>
            <a:spLocks noGrp="1"/>
          </p:cNvSpPr>
          <p:nvPr>
            <p:ph idx="1"/>
          </p:nvPr>
        </p:nvSpPr>
        <p:spPr>
          <a:xfrm>
            <a:off x="457200" y="1935480"/>
            <a:ext cx="8229600" cy="4693920"/>
          </a:xfrm>
        </p:spPr>
        <p:txBody>
          <a:bodyPr/>
          <a:lstStyle/>
          <a:p>
            <a:r>
              <a:rPr lang="en-US" dirty="0" smtClean="0"/>
              <a:t>The </a:t>
            </a:r>
            <a:r>
              <a:rPr lang="en-US" i="1" dirty="0" smtClean="0"/>
              <a:t>disjunction</a:t>
            </a:r>
            <a:r>
              <a:rPr lang="en-US" dirty="0" smtClean="0"/>
              <a:t> of propositions  </a:t>
            </a:r>
            <a:r>
              <a:rPr lang="en-US" i="1" dirty="0" smtClean="0">
                <a:latin typeface="Cambria Math" pitchFamily="18" charset="0"/>
                <a:ea typeface="Cambria Math" pitchFamily="18" charset="0"/>
              </a:rPr>
              <a:t>p</a:t>
            </a:r>
            <a:r>
              <a:rPr lang="en-US" dirty="0" smtClean="0"/>
              <a:t>  and </a:t>
            </a:r>
            <a:r>
              <a:rPr lang="en-US" i="1" dirty="0" smtClean="0">
                <a:latin typeface="Cambria Math" pitchFamily="18" charset="0"/>
                <a:ea typeface="Cambria Math" pitchFamily="18" charset="0"/>
              </a:rPr>
              <a:t>q</a:t>
            </a:r>
            <a:r>
              <a:rPr lang="en-US" dirty="0" smtClean="0"/>
              <a:t>   is denoted by  </a:t>
            </a:r>
            <a:r>
              <a:rPr lang="en-US" i="1" dirty="0" smtClean="0">
                <a:latin typeface="Cambria Math" pitchFamily="18" charset="0"/>
                <a:ea typeface="Cambria Math" pitchFamily="18" charset="0"/>
              </a:rPr>
              <a:t>p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q</a:t>
            </a:r>
            <a:r>
              <a:rPr lang="en-US" dirty="0" smtClean="0"/>
              <a:t> and has this truth table:</a:t>
            </a:r>
          </a:p>
          <a:p>
            <a:endParaRPr lang="en-US" dirty="0" smtClean="0"/>
          </a:p>
          <a:p>
            <a:endParaRPr lang="en-US" dirty="0" smtClean="0"/>
          </a:p>
          <a:p>
            <a:endParaRPr lang="en-US" dirty="0" smtClean="0"/>
          </a:p>
          <a:p>
            <a:pPr>
              <a:buNone/>
            </a:pPr>
            <a:endParaRPr lang="en-US" b="1" dirty="0" smtClean="0"/>
          </a:p>
          <a:p>
            <a:endParaRPr lang="en-US" b="1" dirty="0" smtClean="0"/>
          </a:p>
          <a:p>
            <a:r>
              <a:rPr lang="en-US" b="1" dirty="0" smtClean="0"/>
              <a:t>Example</a:t>
            </a:r>
            <a:r>
              <a:rPr lang="en-US" dirty="0" smtClean="0"/>
              <a:t>:  If </a:t>
            </a:r>
            <a:r>
              <a:rPr lang="en-US" i="1" dirty="0" smtClean="0">
                <a:latin typeface="Cambria Math" pitchFamily="18" charset="0"/>
                <a:ea typeface="Cambria Math" pitchFamily="18" charset="0"/>
              </a:rPr>
              <a:t>p</a:t>
            </a:r>
            <a:r>
              <a:rPr lang="en-US" dirty="0" smtClean="0"/>
              <a:t>  denotes “I am at home.” and </a:t>
            </a:r>
            <a:r>
              <a:rPr lang="en-US" i="1" dirty="0" smtClean="0">
                <a:latin typeface="Cambria Math" pitchFamily="18" charset="0"/>
                <a:ea typeface="Cambria Math" pitchFamily="18" charset="0"/>
              </a:rPr>
              <a:t>q</a:t>
            </a:r>
            <a:r>
              <a:rPr lang="en-US" dirty="0" smtClean="0"/>
              <a:t>  denotes “It is raining.” then </a:t>
            </a:r>
            <a:r>
              <a:rPr lang="en-US" i="1" dirty="0" smtClean="0">
                <a:latin typeface="Cambria Math" pitchFamily="18" charset="0"/>
                <a:ea typeface="Cambria Math" pitchFamily="18" charset="0"/>
              </a:rPr>
              <a:t>p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q</a:t>
            </a:r>
            <a:r>
              <a:rPr lang="en-US" dirty="0" smtClean="0"/>
              <a:t> denotes “I am at home or it is raining.”</a:t>
            </a:r>
          </a:p>
        </p:txBody>
      </p:sp>
      <p:graphicFrame>
        <p:nvGraphicFramePr>
          <p:cNvPr id="12" name="Content Placeholder 3"/>
          <p:cNvGraphicFramePr>
            <a:graphicFrameLocks/>
          </p:cNvGraphicFramePr>
          <p:nvPr/>
        </p:nvGraphicFramePr>
        <p:xfrm>
          <a:off x="1524000" y="3124200"/>
          <a:ext cx="5638800" cy="1828800"/>
        </p:xfrm>
        <a:graphic>
          <a:graphicData uri="http://schemas.openxmlformats.org/drawingml/2006/table">
            <a:tbl>
              <a:tblPr firstRow="1" bandRow="1">
                <a:tableStyleId>{5C22544A-7EE6-4342-B048-85BDC9FD1C3A}</a:tableStyleId>
              </a:tblPr>
              <a:tblGrid>
                <a:gridCol w="1879600"/>
                <a:gridCol w="1879600"/>
                <a:gridCol w="1879600"/>
              </a:tblGrid>
              <a:tr h="213360">
                <a:tc>
                  <a:txBody>
                    <a:bodyPr/>
                    <a:lstStyle/>
                    <a:p>
                      <a:r>
                        <a:rPr lang="en-US" i="1" dirty="0" smtClean="0">
                          <a:latin typeface="Cambria Math" pitchFamily="18" charset="0"/>
                          <a:ea typeface="Cambria Math" pitchFamily="18" charset="0"/>
                        </a:rPr>
                        <a:t>p</a:t>
                      </a:r>
                      <a:endParaRPr lang="en-US" dirty="0"/>
                    </a:p>
                  </a:txBody>
                  <a:tcPr marL="91441" marR="91441"/>
                </a:tc>
                <a:tc>
                  <a:txBody>
                    <a:bodyPr/>
                    <a:lstStyle/>
                    <a:p>
                      <a:r>
                        <a:rPr lang="en-US" i="1" dirty="0" smtClean="0">
                          <a:latin typeface="Cambria Math" pitchFamily="18" charset="0"/>
                          <a:ea typeface="Cambria Math" pitchFamily="18" charset="0"/>
                        </a:rPr>
                        <a:t>q</a:t>
                      </a:r>
                      <a:r>
                        <a:rPr lang="en-US" dirty="0" smtClean="0"/>
                        <a:t> </a:t>
                      </a:r>
                      <a:endParaRPr lang="en-US" dirty="0"/>
                    </a:p>
                  </a:txBody>
                  <a:tcPr marL="91441" marR="91441"/>
                </a:tc>
                <a:tc>
                  <a:txBody>
                    <a:bodyPr/>
                    <a:lstStyle/>
                    <a:p>
                      <a:r>
                        <a:rPr lang="en-US" i="1" dirty="0" smtClean="0">
                          <a:latin typeface="Cambria Math" pitchFamily="18" charset="0"/>
                          <a:ea typeface="Cambria Math" pitchFamily="18" charset="0"/>
                        </a:rPr>
                        <a:t>p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q</a:t>
                      </a:r>
                      <a:endParaRPr lang="en-US" dirty="0"/>
                    </a:p>
                  </a:txBody>
                  <a:tcPr marL="91441" marR="91441"/>
                </a:tc>
              </a:tr>
              <a:tr h="304800">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304800">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r>
              <a:tr h="304800">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304800">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
            </a:r>
            <a:br>
              <a:rPr lang="en-US" dirty="0" smtClean="0"/>
            </a:br>
            <a:r>
              <a:rPr lang="en-US" dirty="0" smtClean="0"/>
              <a:t>The Connective Or in English</a:t>
            </a:r>
            <a:endParaRPr lang="en-US" dirty="0"/>
          </a:p>
        </p:txBody>
      </p:sp>
      <p:sp>
        <p:nvSpPr>
          <p:cNvPr id="3" name="Content Placeholder 2"/>
          <p:cNvSpPr>
            <a:spLocks noGrp="1"/>
          </p:cNvSpPr>
          <p:nvPr>
            <p:ph idx="1"/>
          </p:nvPr>
        </p:nvSpPr>
        <p:spPr>
          <a:xfrm>
            <a:off x="381000" y="1752600"/>
            <a:ext cx="8229600" cy="4389120"/>
          </a:xfrm>
        </p:spPr>
        <p:txBody>
          <a:bodyPr/>
          <a:lstStyle/>
          <a:p>
            <a:r>
              <a:rPr lang="en-US" dirty="0" smtClean="0"/>
              <a:t>In English “or” has two distinct meanings.</a:t>
            </a:r>
          </a:p>
          <a:p>
            <a:pPr lvl="1"/>
            <a:r>
              <a:rPr lang="en-US" sz="1800" dirty="0" smtClean="0"/>
              <a:t> “Inclusive Or”  - In the sentence “Students who have taken CS</a:t>
            </a:r>
            <a:r>
              <a:rPr lang="en-US" sz="1800" dirty="0" smtClean="0">
                <a:latin typeface="Cambria Math" pitchFamily="18" charset="0"/>
                <a:ea typeface="Cambria Math" pitchFamily="18" charset="0"/>
              </a:rPr>
              <a:t>202 </a:t>
            </a:r>
            <a:r>
              <a:rPr lang="en-US" sz="1800" dirty="0" smtClean="0"/>
              <a:t>or Math</a:t>
            </a:r>
            <a:r>
              <a:rPr lang="en-US" sz="1800" dirty="0" smtClean="0">
                <a:latin typeface="Cambria Math" pitchFamily="18" charset="0"/>
                <a:ea typeface="Cambria Math" pitchFamily="18" charset="0"/>
              </a:rPr>
              <a:t>120</a:t>
            </a:r>
            <a:r>
              <a:rPr lang="en-US" sz="1800" dirty="0" smtClean="0"/>
              <a:t> may take this class,” we assume that students need to have taken one of the prerequisites, but may have taken both. This is the meaning of </a:t>
            </a:r>
            <a:r>
              <a:rPr lang="en-US" sz="1800" dirty="0" smtClean="0">
                <a:latin typeface="Cambria Math" pitchFamily="18" charset="0"/>
                <a:ea typeface="Cambria Math" pitchFamily="18" charset="0"/>
              </a:rPr>
              <a:t>disjunction. For </a:t>
            </a:r>
            <a:r>
              <a:rPr lang="en-US" sz="1800" i="1" dirty="0" smtClean="0">
                <a:latin typeface="Cambria Math" pitchFamily="18" charset="0"/>
                <a:ea typeface="Cambria Math" pitchFamily="18" charset="0"/>
              </a:rPr>
              <a:t>p </a:t>
            </a:r>
            <a:r>
              <a:rPr lang="en-US" sz="1800" dirty="0" smtClean="0">
                <a:latin typeface="Cambria Math"/>
                <a:ea typeface="Cambria Math"/>
              </a:rPr>
              <a:t>∨</a:t>
            </a:r>
            <a:r>
              <a:rPr lang="en-US" sz="1800" i="1" dirty="0" smtClean="0">
                <a:latin typeface="Cambria Math"/>
                <a:ea typeface="Cambria Math"/>
              </a:rPr>
              <a:t>q</a:t>
            </a:r>
            <a:r>
              <a:rPr lang="en-US" sz="1800" dirty="0" smtClean="0">
                <a:latin typeface="Cambria Math" pitchFamily="18" charset="0"/>
                <a:ea typeface="Cambria Math" pitchFamily="18" charset="0"/>
              </a:rPr>
              <a:t>  to be true, either one or both of </a:t>
            </a:r>
            <a:r>
              <a:rPr lang="en-US" sz="1800" i="1" dirty="0" smtClean="0">
                <a:latin typeface="Cambria Math" pitchFamily="18" charset="0"/>
                <a:ea typeface="Cambria Math" pitchFamily="18" charset="0"/>
              </a:rPr>
              <a:t>p</a:t>
            </a:r>
            <a:r>
              <a:rPr lang="en-US" sz="1800" dirty="0" smtClean="0">
                <a:latin typeface="Cambria Math" pitchFamily="18" charset="0"/>
                <a:ea typeface="Cambria Math" pitchFamily="18" charset="0"/>
              </a:rPr>
              <a:t> and </a:t>
            </a:r>
            <a:r>
              <a:rPr lang="en-US" sz="1800" i="1" dirty="0" smtClean="0">
                <a:latin typeface="Cambria Math" pitchFamily="18" charset="0"/>
                <a:ea typeface="Cambria Math" pitchFamily="18" charset="0"/>
              </a:rPr>
              <a:t>q </a:t>
            </a:r>
            <a:r>
              <a:rPr lang="en-US" sz="1800" dirty="0" smtClean="0">
                <a:latin typeface="Cambria Math" pitchFamily="18" charset="0"/>
                <a:ea typeface="Cambria Math" pitchFamily="18" charset="0"/>
              </a:rPr>
              <a:t>must be true.</a:t>
            </a:r>
            <a:endParaRPr lang="en-US" sz="1800" dirty="0" smtClean="0"/>
          </a:p>
          <a:p>
            <a:pPr lvl="1"/>
            <a:r>
              <a:rPr lang="en-US" sz="1800" dirty="0" smtClean="0"/>
              <a:t>“Exclusive Or”  - When reading the sentence “Soup or salad comes with this entrée,” we do not expect to be able to get both soup and salad. This is the meaning of Exclusive Or (</a:t>
            </a:r>
            <a:r>
              <a:rPr lang="en-US" sz="1800" dirty="0" err="1" smtClean="0"/>
              <a:t>Xor</a:t>
            </a:r>
            <a:r>
              <a:rPr lang="en-US" sz="1800" dirty="0" smtClean="0"/>
              <a:t>). In </a:t>
            </a:r>
            <a:r>
              <a:rPr lang="en-US" sz="1800" i="1" dirty="0" smtClean="0"/>
              <a:t>p</a:t>
            </a:r>
            <a:r>
              <a:rPr lang="en-US" sz="1800" dirty="0" smtClean="0">
                <a:latin typeface="Cambria Math"/>
                <a:ea typeface="Cambria Math"/>
              </a:rPr>
              <a:t> ⊕ </a:t>
            </a:r>
            <a:r>
              <a:rPr lang="en-US" sz="1800" i="1" dirty="0" smtClean="0">
                <a:latin typeface="Cambria Math"/>
                <a:ea typeface="Cambria Math"/>
              </a:rPr>
              <a:t>q , </a:t>
            </a:r>
            <a:r>
              <a:rPr lang="en-US" sz="1800" dirty="0" smtClean="0">
                <a:ea typeface="Cambria Math"/>
              </a:rPr>
              <a:t>one of </a:t>
            </a:r>
            <a:r>
              <a:rPr lang="en-US" sz="1800" i="1" dirty="0" smtClean="0">
                <a:ea typeface="Cambria Math"/>
              </a:rPr>
              <a:t>p</a:t>
            </a:r>
            <a:r>
              <a:rPr lang="en-US" sz="1800" dirty="0" smtClean="0">
                <a:ea typeface="Cambria Math"/>
              </a:rPr>
              <a:t> and </a:t>
            </a:r>
            <a:r>
              <a:rPr lang="en-US" sz="1800" i="1" dirty="0" smtClean="0">
                <a:ea typeface="Cambria Math"/>
              </a:rPr>
              <a:t>q</a:t>
            </a:r>
            <a:r>
              <a:rPr lang="en-US" sz="1800" dirty="0" smtClean="0">
                <a:ea typeface="Cambria Math"/>
              </a:rPr>
              <a:t> must be true</a:t>
            </a:r>
            <a:r>
              <a:rPr lang="en-US" sz="1800" dirty="0" smtClean="0">
                <a:latin typeface="Cambria Math"/>
                <a:ea typeface="Cambria Math"/>
              </a:rPr>
              <a:t>, but not both.  The truth table for ⊕ is:</a:t>
            </a:r>
            <a:endParaRPr lang="en-US" sz="1800" i="1" dirty="0" smtClean="0"/>
          </a:p>
          <a:p>
            <a:pPr lvl="1"/>
            <a:endParaRPr lang="en-US" sz="1800" dirty="0" smtClean="0"/>
          </a:p>
        </p:txBody>
      </p:sp>
      <p:graphicFrame>
        <p:nvGraphicFramePr>
          <p:cNvPr id="4" name="Content Placeholder 3"/>
          <p:cNvGraphicFramePr>
            <a:graphicFrameLocks/>
          </p:cNvGraphicFramePr>
          <p:nvPr/>
        </p:nvGraphicFramePr>
        <p:xfrm>
          <a:off x="1905000" y="4648200"/>
          <a:ext cx="4648200" cy="1828800"/>
        </p:xfrm>
        <a:graphic>
          <a:graphicData uri="http://schemas.openxmlformats.org/drawingml/2006/table">
            <a:tbl>
              <a:tblPr firstRow="1" bandRow="1">
                <a:tableStyleId>{5C22544A-7EE6-4342-B048-85BDC9FD1C3A}</a:tableStyleId>
              </a:tblPr>
              <a:tblGrid>
                <a:gridCol w="1549400"/>
                <a:gridCol w="1549400"/>
                <a:gridCol w="1549400"/>
              </a:tblGrid>
              <a:tr h="274320">
                <a:tc>
                  <a:txBody>
                    <a:bodyPr/>
                    <a:lstStyle/>
                    <a:p>
                      <a:r>
                        <a:rPr lang="en-US" i="1" dirty="0" smtClean="0">
                          <a:latin typeface="Cambria Math" pitchFamily="18" charset="0"/>
                          <a:ea typeface="Cambria Math" pitchFamily="18" charset="0"/>
                        </a:rPr>
                        <a:t>p </a:t>
                      </a:r>
                      <a:endParaRPr lang="en-US" dirty="0"/>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latin typeface="Cambria Math" pitchFamily="18" charset="0"/>
                          <a:ea typeface="Cambria Math" pitchFamily="18" charset="0"/>
                        </a:rPr>
                        <a:t>q</a:t>
                      </a:r>
                      <a:endParaRPr lang="en-US" dirty="0" smtClean="0"/>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latin typeface="Cambria Math" pitchFamily="18" charset="0"/>
                          <a:ea typeface="Cambria Math" pitchFamily="18" charset="0"/>
                        </a:rPr>
                        <a:t>p </a:t>
                      </a:r>
                      <a:r>
                        <a:rPr lang="en-US" i="0" dirty="0" smtClean="0">
                          <a:latin typeface="Cambria Math"/>
                          <a:ea typeface="Cambria Math"/>
                        </a:rPr>
                        <a:t>⊕</a:t>
                      </a:r>
                      <a:r>
                        <a:rPr lang="en-US" i="1" dirty="0" smtClean="0">
                          <a:latin typeface="Cambria Math" pitchFamily="18" charset="0"/>
                          <a:ea typeface="Cambria Math" pitchFamily="18" charset="0"/>
                        </a:rPr>
                        <a:t>q</a:t>
                      </a:r>
                      <a:endParaRPr lang="en-US" dirty="0" smtClean="0"/>
                    </a:p>
                  </a:txBody>
                  <a:tcPr marL="91441" marR="91441"/>
                </a:tc>
              </a:tr>
              <a:tr h="274320">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r>
              <a:tr h="274320">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r>
              <a:tr h="274320">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274320">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
            </a:r>
            <a:br>
              <a:rPr lang="en-US" dirty="0" smtClean="0"/>
            </a:br>
            <a:r>
              <a:rPr lang="en-US" dirty="0" smtClean="0"/>
              <a:t>The Connective Or in English</a:t>
            </a:r>
            <a:endParaRPr lang="en-US" dirty="0"/>
          </a:p>
        </p:txBody>
      </p:sp>
      <p:sp>
        <p:nvSpPr>
          <p:cNvPr id="3" name="Content Placeholder 2"/>
          <p:cNvSpPr>
            <a:spLocks noGrp="1"/>
          </p:cNvSpPr>
          <p:nvPr>
            <p:ph idx="1"/>
          </p:nvPr>
        </p:nvSpPr>
        <p:spPr>
          <a:xfrm>
            <a:off x="381000" y="1752600"/>
            <a:ext cx="8229600" cy="4389120"/>
          </a:xfrm>
        </p:spPr>
        <p:txBody>
          <a:bodyPr/>
          <a:lstStyle/>
          <a:p>
            <a:r>
              <a:rPr lang="en-US" sz="2800" dirty="0" smtClean="0">
                <a:solidFill>
                  <a:srgbClr val="00B050"/>
                </a:solidFill>
                <a:sym typeface="Symbol" pitchFamily="18" charset="2"/>
              </a:rPr>
              <a:t>Check</a:t>
            </a:r>
            <a:endParaRPr lang="en-US" dirty="0" smtClean="0"/>
          </a:p>
          <a:p>
            <a:endParaRPr lang="en-US" dirty="0" smtClean="0"/>
          </a:p>
          <a:p>
            <a:pPr lvl="1"/>
            <a:endParaRPr lang="en-US" sz="1800" dirty="0" smtClean="0"/>
          </a:p>
        </p:txBody>
      </p:sp>
      <p:sp>
        <p:nvSpPr>
          <p:cNvPr id="6" name="Rectangle 5"/>
          <p:cNvSpPr/>
          <p:nvPr/>
        </p:nvSpPr>
        <p:spPr>
          <a:xfrm>
            <a:off x="1752600" y="2286000"/>
            <a:ext cx="5257800" cy="523220"/>
          </a:xfrm>
          <a:prstGeom prst="rect">
            <a:avLst/>
          </a:prstGeom>
        </p:spPr>
        <p:txBody>
          <a:bodyPr wrap="square">
            <a:spAutoFit/>
          </a:bodyPr>
          <a:lstStyle/>
          <a:p>
            <a:pPr>
              <a:spcBef>
                <a:spcPct val="50000"/>
              </a:spcBef>
              <a:defRPr/>
            </a:pPr>
            <a:r>
              <a:rPr lang="en-US" sz="2800" i="1" dirty="0" smtClean="0"/>
              <a:t>p</a:t>
            </a:r>
            <a:r>
              <a:rPr lang="en-US" sz="2800" dirty="0" smtClean="0">
                <a:latin typeface="Cambria Math"/>
                <a:ea typeface="Cambria Math"/>
              </a:rPr>
              <a:t> ⊕ </a:t>
            </a:r>
            <a:r>
              <a:rPr lang="en-US" sz="2800" i="1" dirty="0" smtClean="0">
                <a:latin typeface="Cambria Math"/>
                <a:ea typeface="Cambria Math"/>
              </a:rPr>
              <a:t>q </a:t>
            </a:r>
            <a:r>
              <a:rPr lang="en-US" sz="2800" dirty="0" smtClean="0">
                <a:latin typeface="Comic Sans MS" pitchFamily="66" charset="0"/>
                <a:sym typeface="Symbol" pitchFamily="18" charset="2"/>
              </a:rPr>
              <a:t></a:t>
            </a:r>
            <a:r>
              <a:rPr lang="en-US" sz="2800" i="1" dirty="0" smtClean="0">
                <a:latin typeface="Cambria Math"/>
                <a:ea typeface="Cambria Math"/>
              </a:rPr>
              <a:t> </a:t>
            </a:r>
            <a:r>
              <a:rPr lang="en-US" sz="2800" dirty="0" smtClean="0">
                <a:effectLst>
                  <a:outerShdw blurRad="38100" dist="38100" dir="2700000" algn="tl">
                    <a:srgbClr val="000000"/>
                  </a:outerShdw>
                </a:effectLst>
                <a:latin typeface="Constantia" pitchFamily="18" charset="0"/>
              </a:rPr>
              <a:t>(</a:t>
            </a:r>
            <a:r>
              <a:rPr lang="en-US" sz="2800" dirty="0" smtClean="0">
                <a:effectLst>
                  <a:outerShdw blurRad="38100" dist="38100" dir="2700000" algn="tl">
                    <a:srgbClr val="000000"/>
                  </a:outerShdw>
                </a:effectLst>
                <a:latin typeface="Constantia" pitchFamily="18" charset="0"/>
                <a:ea typeface="MS PGothic" pitchFamily="34" charset="-128"/>
                <a:sym typeface="Symbol" pitchFamily="18" charset="2"/>
              </a:rPr>
              <a:t></a:t>
            </a:r>
            <a:r>
              <a:rPr lang="en-US" sz="2800" dirty="0" err="1" smtClean="0">
                <a:effectLst>
                  <a:outerShdw blurRad="38100" dist="38100" dir="2700000" algn="tl">
                    <a:srgbClr val="000000"/>
                  </a:outerShdw>
                </a:effectLst>
                <a:latin typeface="Constantia" pitchFamily="18" charset="0"/>
              </a:rPr>
              <a:t>p</a:t>
            </a:r>
            <a:r>
              <a:rPr lang="en-US" sz="2800" dirty="0" err="1" smtClean="0">
                <a:effectLst>
                  <a:outerShdw blurRad="38100" dist="38100" dir="2700000" algn="tl">
                    <a:srgbClr val="000000"/>
                  </a:outerShdw>
                </a:effectLst>
                <a:latin typeface="Constantia" pitchFamily="18" charset="0"/>
                <a:ea typeface="MS PGothic" pitchFamily="34" charset="-128"/>
                <a:sym typeface="Symbol" pitchFamily="18" charset="2"/>
              </a:rPr>
              <a:t>q</a:t>
            </a:r>
            <a:r>
              <a:rPr lang="en-US" sz="2800" dirty="0" smtClean="0">
                <a:effectLst>
                  <a:outerShdw blurRad="38100" dist="38100" dir="2700000" algn="tl">
                    <a:srgbClr val="000000"/>
                  </a:outerShdw>
                </a:effectLst>
                <a:latin typeface="Constantia" pitchFamily="18" charset="0"/>
                <a:ea typeface="MS PGothic" pitchFamily="34" charset="-128"/>
                <a:sym typeface="Symbol" pitchFamily="18" charset="2"/>
              </a:rPr>
              <a:t>) </a:t>
            </a:r>
            <a:r>
              <a:rPr lang="en-US" sz="2800" dirty="0" smtClean="0">
                <a:effectLst>
                  <a:outerShdw blurRad="38100" dist="38100" dir="2700000" algn="tl">
                    <a:srgbClr val="000000"/>
                  </a:outerShdw>
                </a:effectLst>
                <a:latin typeface="Constantia" pitchFamily="18" charset="0"/>
                <a:sym typeface="Symbol" pitchFamily="18" charset="2"/>
              </a:rPr>
              <a:t> </a:t>
            </a:r>
            <a:r>
              <a:rPr lang="en-US" sz="2800" dirty="0" smtClean="0">
                <a:effectLst>
                  <a:outerShdw blurRad="38100" dist="38100" dir="2700000" algn="tl">
                    <a:srgbClr val="000000"/>
                  </a:outerShdw>
                </a:effectLst>
                <a:latin typeface="Constantia" pitchFamily="18" charset="0"/>
                <a:ea typeface="MS PGothic" pitchFamily="34" charset="-128"/>
              </a:rPr>
              <a:t>(</a:t>
            </a:r>
            <a:r>
              <a:rPr lang="en-US" sz="2800" dirty="0" smtClean="0">
                <a:effectLst>
                  <a:outerShdw blurRad="38100" dist="38100" dir="2700000" algn="tl">
                    <a:srgbClr val="000000"/>
                  </a:outerShdw>
                </a:effectLst>
                <a:latin typeface="Constantia" pitchFamily="18" charset="0"/>
              </a:rPr>
              <a:t>p</a:t>
            </a:r>
            <a:r>
              <a:rPr lang="en-US" sz="2800" dirty="0" smtClean="0">
                <a:effectLst>
                  <a:outerShdw blurRad="38100" dist="38100" dir="2700000" algn="tl">
                    <a:srgbClr val="000000"/>
                  </a:outerShdw>
                </a:effectLst>
                <a:latin typeface="Constantia" pitchFamily="18" charset="0"/>
                <a:ea typeface="MS PGothic" pitchFamily="34" charset="-128"/>
                <a:sym typeface="Symbol" pitchFamily="18" charset="2"/>
              </a:rPr>
              <a:t>q) </a:t>
            </a:r>
            <a:endParaRPr lang="en-US" sz="2800" dirty="0">
              <a:effectLst>
                <a:outerShdw blurRad="38100" dist="38100" dir="2700000" algn="tl">
                  <a:srgbClr val="000000"/>
                </a:outerShdw>
              </a:effectLst>
              <a:latin typeface="Constantia" pitchFamily="18" charset="0"/>
              <a:ea typeface="MS PGothic" pitchFamily="34" charset="-128"/>
              <a:sym typeface="Symbol" pitchFamily="18" charset="2"/>
            </a:endParaRPr>
          </a:p>
        </p:txBody>
      </p:sp>
      <p:sp>
        <p:nvSpPr>
          <p:cNvPr id="7" name="Rectangle 6"/>
          <p:cNvSpPr/>
          <p:nvPr/>
        </p:nvSpPr>
        <p:spPr>
          <a:xfrm>
            <a:off x="609600" y="3105835"/>
            <a:ext cx="7543800" cy="523220"/>
          </a:xfrm>
          <a:prstGeom prst="rect">
            <a:avLst/>
          </a:prstGeom>
        </p:spPr>
        <p:txBody>
          <a:bodyPr wrap="square">
            <a:spAutoFit/>
          </a:bodyPr>
          <a:lstStyle/>
          <a:p>
            <a:r>
              <a:rPr lang="en-US" sz="2800" b="1" dirty="0" smtClean="0">
                <a:effectLst>
                  <a:outerShdw blurRad="38100" dist="38100" dir="2700000" algn="tl">
                    <a:srgbClr val="000000"/>
                  </a:outerShdw>
                </a:effectLst>
                <a:latin typeface="Times New Roman" pitchFamily="18" charset="0"/>
                <a:ea typeface="MS PGothic" pitchFamily="34" charset="-128"/>
                <a:cs typeface="Times New Roman" pitchFamily="18" charset="0"/>
              </a:rPr>
              <a:t>Tonight I will stay home or go out to a movie</a:t>
            </a:r>
            <a:r>
              <a:rPr lang="en-US" sz="2800" dirty="0" smtClean="0">
                <a:latin typeface="Times New Roman" pitchFamily="18" charset="0"/>
                <a:ea typeface="MS PGothic" pitchFamily="34" charset="-128"/>
                <a:cs typeface="Times New Roman" pitchFamily="18" charset="0"/>
              </a:rPr>
              <a:t>.”</a:t>
            </a:r>
            <a:endParaRPr lang="en-US" sz="2800" dirty="0"/>
          </a:p>
        </p:txBody>
      </p:sp>
      <p:sp>
        <p:nvSpPr>
          <p:cNvPr id="8" name="Rectangle 7"/>
          <p:cNvSpPr/>
          <p:nvPr/>
        </p:nvSpPr>
        <p:spPr>
          <a:xfrm>
            <a:off x="990600" y="4114800"/>
            <a:ext cx="6858000" cy="1717393"/>
          </a:xfrm>
          <a:prstGeom prst="rect">
            <a:avLst/>
          </a:prstGeom>
        </p:spPr>
        <p:txBody>
          <a:bodyPr wrap="square">
            <a:spAutoFit/>
          </a:bodyPr>
          <a:lstStyle/>
          <a:p>
            <a:pPr marL="342900" lvl="0" indent="-342900">
              <a:spcBef>
                <a:spcPct val="20000"/>
              </a:spcBef>
              <a:buFont typeface="Arial" pitchFamily="34" charset="0"/>
              <a:buChar char="•"/>
              <a:defRPr/>
            </a:pPr>
            <a:r>
              <a:rPr lang="en-US" sz="2400" i="1" dirty="0" smtClean="0">
                <a:solidFill>
                  <a:srgbClr val="C00000"/>
                </a:solidFill>
              </a:rPr>
              <a:t>p</a:t>
            </a:r>
            <a:r>
              <a:rPr lang="en-US" sz="2400" dirty="0" smtClean="0">
                <a:solidFill>
                  <a:srgbClr val="C00000"/>
                </a:solidFill>
              </a:rPr>
              <a:t> = “I will earn an A in this course,”</a:t>
            </a:r>
          </a:p>
          <a:p>
            <a:pPr marL="342900" lvl="0" indent="-342900">
              <a:spcBef>
                <a:spcPct val="20000"/>
              </a:spcBef>
              <a:buFont typeface="Arial" pitchFamily="34" charset="0"/>
              <a:buChar char="•"/>
              <a:defRPr/>
            </a:pPr>
            <a:r>
              <a:rPr lang="en-US" sz="2400" i="1" dirty="0" smtClean="0">
                <a:solidFill>
                  <a:srgbClr val="C00000"/>
                </a:solidFill>
              </a:rPr>
              <a:t>q</a:t>
            </a:r>
            <a:r>
              <a:rPr lang="en-US" sz="2400" dirty="0" smtClean="0">
                <a:solidFill>
                  <a:srgbClr val="C00000"/>
                </a:solidFill>
              </a:rPr>
              <a:t> =</a:t>
            </a:r>
            <a:r>
              <a:rPr lang="en-US" sz="2400" i="1" dirty="0" smtClean="0">
                <a:solidFill>
                  <a:srgbClr val="C00000"/>
                </a:solidFill>
              </a:rPr>
              <a:t> </a:t>
            </a:r>
            <a:r>
              <a:rPr lang="en-US" sz="2400" dirty="0" smtClean="0">
                <a:solidFill>
                  <a:srgbClr val="C00000"/>
                </a:solidFill>
              </a:rPr>
              <a:t>“I will drop this course,”</a:t>
            </a:r>
            <a:endParaRPr lang="en-US" sz="2400" i="1" dirty="0" smtClean="0">
              <a:solidFill>
                <a:srgbClr val="C00000"/>
              </a:solidFill>
            </a:endParaRPr>
          </a:p>
          <a:p>
            <a:pPr marL="342900" lvl="0" indent="-342900">
              <a:spcBef>
                <a:spcPct val="20000"/>
              </a:spcBef>
              <a:buFont typeface="Arial" pitchFamily="34" charset="0"/>
              <a:buChar char="•"/>
              <a:defRPr/>
            </a:pPr>
            <a:r>
              <a:rPr lang="en-US" sz="2400" i="1" dirty="0" smtClean="0">
                <a:solidFill>
                  <a:srgbClr val="C00000"/>
                </a:solidFill>
              </a:rPr>
              <a:t>p</a:t>
            </a:r>
            <a:r>
              <a:rPr lang="en-US" sz="2400" dirty="0" smtClean="0">
                <a:solidFill>
                  <a:srgbClr val="C00000"/>
                </a:solidFill>
              </a:rPr>
              <a:t> </a:t>
            </a:r>
            <a:r>
              <a:rPr lang="en-US" sz="2400" dirty="0" smtClean="0">
                <a:solidFill>
                  <a:srgbClr val="C00000"/>
                </a:solidFill>
                <a:sym typeface="Symbol" pitchFamily="18" charset="2"/>
              </a:rPr>
              <a:t> </a:t>
            </a:r>
            <a:r>
              <a:rPr lang="en-US" sz="2400" i="1" dirty="0" smtClean="0">
                <a:solidFill>
                  <a:srgbClr val="C00000"/>
                </a:solidFill>
                <a:sym typeface="Symbol" pitchFamily="18" charset="2"/>
              </a:rPr>
              <a:t>q </a:t>
            </a:r>
            <a:r>
              <a:rPr lang="en-US" sz="2400" dirty="0" smtClean="0">
                <a:solidFill>
                  <a:srgbClr val="C00000"/>
                </a:solidFill>
              </a:rPr>
              <a:t>= “I will either earn an A in this course, or I will drop it (but not both!)”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Implication</a:t>
            </a:r>
            <a:endParaRPr lang="en-US" dirty="0"/>
          </a:p>
        </p:txBody>
      </p:sp>
      <p:sp>
        <p:nvSpPr>
          <p:cNvPr id="3" name="Content Placeholder 2"/>
          <p:cNvSpPr>
            <a:spLocks noGrp="1"/>
          </p:cNvSpPr>
          <p:nvPr>
            <p:ph idx="1"/>
          </p:nvPr>
        </p:nvSpPr>
        <p:spPr/>
        <p:txBody>
          <a:bodyPr>
            <a:normAutofit/>
          </a:bodyPr>
          <a:lstStyle/>
          <a:p>
            <a:r>
              <a:rPr lang="en-US" sz="2000" dirty="0" smtClean="0"/>
              <a:t>If </a:t>
            </a:r>
            <a:r>
              <a:rPr lang="en-US" sz="2000" i="1" dirty="0" smtClean="0">
                <a:latin typeface="Cambria Math" pitchFamily="18" charset="0"/>
                <a:ea typeface="Cambria Math" pitchFamily="18" charset="0"/>
              </a:rPr>
              <a:t>p</a:t>
            </a:r>
            <a:r>
              <a:rPr lang="en-US" sz="2000" dirty="0" smtClean="0"/>
              <a:t>  and </a:t>
            </a:r>
            <a:r>
              <a:rPr lang="en-US" sz="2000" i="1" dirty="0" smtClean="0">
                <a:latin typeface="Cambria Math" pitchFamily="18" charset="0"/>
                <a:ea typeface="Cambria Math" pitchFamily="18" charset="0"/>
              </a:rPr>
              <a:t>q</a:t>
            </a:r>
            <a:r>
              <a:rPr lang="en-US" sz="2000" dirty="0" smtClean="0"/>
              <a:t>  are propositions, then </a:t>
            </a:r>
            <a:r>
              <a:rPr lang="en-US" sz="2000" i="1" dirty="0" smtClean="0">
                <a:latin typeface="Cambria Math" pitchFamily="18" charset="0"/>
                <a:ea typeface="Cambria Math" pitchFamily="18" charset="0"/>
              </a:rPr>
              <a:t>p </a:t>
            </a:r>
            <a:r>
              <a:rPr lang="en-US" sz="2000" dirty="0" smtClean="0">
                <a:latin typeface="Cambria Math"/>
                <a:ea typeface="Cambria Math"/>
              </a:rPr>
              <a:t>→</a:t>
            </a:r>
            <a:r>
              <a:rPr lang="en-US" sz="2000" i="1" dirty="0" smtClean="0">
                <a:latin typeface="Cambria Math" pitchFamily="18" charset="0"/>
                <a:ea typeface="Cambria Math" pitchFamily="18" charset="0"/>
              </a:rPr>
              <a:t>q</a:t>
            </a:r>
            <a:r>
              <a:rPr lang="en-US" sz="2000" dirty="0" smtClean="0"/>
              <a:t> is a </a:t>
            </a:r>
            <a:r>
              <a:rPr lang="en-US" sz="2000" i="1" dirty="0" smtClean="0"/>
              <a:t>conditional statement </a:t>
            </a:r>
            <a:r>
              <a:rPr lang="en-US" sz="2000" dirty="0" smtClean="0"/>
              <a:t>or </a:t>
            </a:r>
            <a:r>
              <a:rPr lang="en-US" sz="2000" i="1" dirty="0" smtClean="0"/>
              <a:t>implication </a:t>
            </a:r>
            <a:r>
              <a:rPr lang="en-US" sz="2000" dirty="0" smtClean="0"/>
              <a:t> which is read as “if </a:t>
            </a:r>
            <a:r>
              <a:rPr lang="en-US" sz="2000" i="1" dirty="0" smtClean="0">
                <a:latin typeface="Cambria Math" pitchFamily="18" charset="0"/>
                <a:ea typeface="Cambria Math" pitchFamily="18" charset="0"/>
              </a:rPr>
              <a:t>p</a:t>
            </a:r>
            <a:r>
              <a:rPr lang="en-US" sz="2000" dirty="0" smtClean="0"/>
              <a:t>, then </a:t>
            </a:r>
            <a:r>
              <a:rPr lang="en-US" sz="2000" i="1" dirty="0" smtClean="0">
                <a:latin typeface="Cambria Math" pitchFamily="18" charset="0"/>
                <a:ea typeface="Cambria Math" pitchFamily="18" charset="0"/>
              </a:rPr>
              <a:t>q</a:t>
            </a:r>
            <a:r>
              <a:rPr lang="en-US" sz="2000" dirty="0" smtClean="0"/>
              <a:t> ” and has this truth table:</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200" b="1" dirty="0" smtClean="0"/>
              <a:t>Example</a:t>
            </a:r>
            <a:r>
              <a:rPr lang="en-US" sz="2200" dirty="0" smtClean="0"/>
              <a:t>: If </a:t>
            </a:r>
            <a:r>
              <a:rPr lang="en-US" sz="2200" i="1" dirty="0" smtClean="0">
                <a:latin typeface="Cambria Math" pitchFamily="18" charset="0"/>
                <a:ea typeface="Cambria Math" pitchFamily="18" charset="0"/>
              </a:rPr>
              <a:t>p</a:t>
            </a:r>
            <a:r>
              <a:rPr lang="en-US" sz="2200" dirty="0" smtClean="0"/>
              <a:t>  denotes “I am at home.” and </a:t>
            </a:r>
            <a:r>
              <a:rPr lang="en-US" sz="2200" i="1" dirty="0" smtClean="0">
                <a:latin typeface="Cambria Math" pitchFamily="18" charset="0"/>
                <a:ea typeface="Cambria Math" pitchFamily="18" charset="0"/>
              </a:rPr>
              <a:t>q</a:t>
            </a:r>
            <a:r>
              <a:rPr lang="en-US" sz="2200" dirty="0" smtClean="0"/>
              <a:t>  denotes “It is raining.” then   </a:t>
            </a:r>
            <a:r>
              <a:rPr lang="en-US" sz="2200" i="1" dirty="0" smtClean="0">
                <a:latin typeface="Cambria Math" pitchFamily="18" charset="0"/>
                <a:ea typeface="Cambria Math" pitchFamily="18" charset="0"/>
              </a:rPr>
              <a:t>p </a:t>
            </a:r>
            <a:r>
              <a:rPr lang="en-US" sz="2200" dirty="0" smtClean="0">
                <a:latin typeface="Cambria Math"/>
                <a:ea typeface="Cambria Math"/>
              </a:rPr>
              <a:t>→</a:t>
            </a:r>
            <a:r>
              <a:rPr lang="en-US" sz="2200" i="1" dirty="0" smtClean="0">
                <a:latin typeface="Cambria Math" pitchFamily="18" charset="0"/>
                <a:ea typeface="Cambria Math" pitchFamily="18" charset="0"/>
              </a:rPr>
              <a:t>q</a:t>
            </a:r>
            <a:r>
              <a:rPr lang="en-US" sz="2200" dirty="0" smtClean="0"/>
              <a:t>  denotes “If I am at home then it is raining.” </a:t>
            </a:r>
          </a:p>
          <a:p>
            <a:r>
              <a:rPr lang="en-US" sz="2200" dirty="0" smtClean="0"/>
              <a:t>In </a:t>
            </a:r>
            <a:r>
              <a:rPr lang="en-US" sz="2200" i="1" dirty="0" smtClean="0">
                <a:latin typeface="Cambria Math" pitchFamily="18" charset="0"/>
                <a:ea typeface="Cambria Math" pitchFamily="18" charset="0"/>
              </a:rPr>
              <a:t>p </a:t>
            </a:r>
            <a:r>
              <a:rPr lang="en-US" sz="2200" dirty="0" smtClean="0">
                <a:latin typeface="Cambria Math"/>
                <a:ea typeface="Cambria Math"/>
              </a:rPr>
              <a:t>→</a:t>
            </a:r>
            <a:r>
              <a:rPr lang="en-US" sz="2200" i="1" dirty="0" smtClean="0">
                <a:latin typeface="Cambria Math" pitchFamily="18" charset="0"/>
                <a:ea typeface="Cambria Math" pitchFamily="18" charset="0"/>
              </a:rPr>
              <a:t>q</a:t>
            </a:r>
            <a:r>
              <a:rPr lang="en-US" sz="2200" dirty="0" smtClean="0"/>
              <a:t> , </a:t>
            </a:r>
            <a:r>
              <a:rPr lang="en-US" sz="2000" i="1" dirty="0" smtClean="0">
                <a:latin typeface="Cambria Math" pitchFamily="18" charset="0"/>
                <a:ea typeface="Cambria Math" pitchFamily="18" charset="0"/>
              </a:rPr>
              <a:t>p</a:t>
            </a:r>
            <a:r>
              <a:rPr lang="en-US" sz="2200" dirty="0" smtClean="0"/>
              <a:t>  is the </a:t>
            </a:r>
            <a:r>
              <a:rPr lang="en-US" sz="2200" i="1" dirty="0" smtClean="0"/>
              <a:t>hypothesis</a:t>
            </a:r>
            <a:r>
              <a:rPr lang="en-US" sz="2200" dirty="0" smtClean="0"/>
              <a:t> (</a:t>
            </a:r>
            <a:r>
              <a:rPr lang="en-US" sz="2200" i="1" dirty="0" smtClean="0"/>
              <a:t>antecedent</a:t>
            </a:r>
            <a:r>
              <a:rPr lang="en-US" sz="2200" dirty="0" smtClean="0"/>
              <a:t> or </a:t>
            </a:r>
            <a:r>
              <a:rPr lang="en-US" sz="2200" i="1" dirty="0" smtClean="0"/>
              <a:t>premise</a:t>
            </a:r>
            <a:r>
              <a:rPr lang="en-US" sz="2200" dirty="0" smtClean="0"/>
              <a:t>) and </a:t>
            </a:r>
            <a:r>
              <a:rPr lang="en-US" sz="2000" i="1" dirty="0" smtClean="0">
                <a:latin typeface="Cambria Math" pitchFamily="18" charset="0"/>
                <a:ea typeface="Cambria Math" pitchFamily="18" charset="0"/>
              </a:rPr>
              <a:t>q</a:t>
            </a:r>
            <a:r>
              <a:rPr lang="en-US" sz="2200" dirty="0" smtClean="0"/>
              <a:t>  is the </a:t>
            </a:r>
            <a:r>
              <a:rPr lang="en-US" sz="2200" i="1" dirty="0" smtClean="0"/>
              <a:t>conclusion</a:t>
            </a:r>
            <a:r>
              <a:rPr lang="en-US" sz="2200" dirty="0" smtClean="0"/>
              <a:t> (or </a:t>
            </a:r>
            <a:r>
              <a:rPr lang="en-US" sz="2200" i="1" dirty="0" smtClean="0"/>
              <a:t>consequence</a:t>
            </a:r>
            <a:r>
              <a:rPr lang="en-US" sz="2200" dirty="0" smtClean="0"/>
              <a:t>). </a:t>
            </a:r>
          </a:p>
          <a:p>
            <a:pPr lvl="1"/>
            <a:endParaRPr lang="en-US" sz="2000" dirty="0" smtClean="0"/>
          </a:p>
        </p:txBody>
      </p:sp>
      <p:graphicFrame>
        <p:nvGraphicFramePr>
          <p:cNvPr id="18" name="Content Placeholder 3"/>
          <p:cNvGraphicFramePr>
            <a:graphicFrameLocks/>
          </p:cNvGraphicFramePr>
          <p:nvPr/>
        </p:nvGraphicFramePr>
        <p:xfrm>
          <a:off x="1981200" y="2743200"/>
          <a:ext cx="5181601" cy="1828800"/>
        </p:xfrm>
        <a:graphic>
          <a:graphicData uri="http://schemas.openxmlformats.org/drawingml/2006/table">
            <a:tbl>
              <a:tblPr firstRow="1" bandRow="1">
                <a:tableStyleId>{5C22544A-7EE6-4342-B048-85BDC9FD1C3A}</a:tableStyleId>
              </a:tblPr>
              <a:tblGrid>
                <a:gridCol w="1843903"/>
                <a:gridCol w="1843903"/>
                <a:gridCol w="1493795"/>
              </a:tblGrid>
              <a:tr h="350520">
                <a:tc>
                  <a:txBody>
                    <a:bodyPr/>
                    <a:lstStyle/>
                    <a:p>
                      <a:r>
                        <a:rPr lang="en-US" sz="1800" i="1" dirty="0" smtClean="0">
                          <a:latin typeface="Cambria Math" pitchFamily="18" charset="0"/>
                          <a:ea typeface="Cambria Math" pitchFamily="18" charset="0"/>
                        </a:rPr>
                        <a:t>p</a:t>
                      </a:r>
                      <a:r>
                        <a:rPr lang="en-US" sz="1800" dirty="0" smtClean="0"/>
                        <a:t> </a:t>
                      </a:r>
                      <a:endParaRPr lang="en-US" dirty="0"/>
                    </a:p>
                  </a:txBody>
                  <a:tcPr marL="91441" marR="91441"/>
                </a:tc>
                <a:tc>
                  <a:txBody>
                    <a:bodyPr/>
                    <a:lstStyle/>
                    <a:p>
                      <a:r>
                        <a:rPr lang="en-US" sz="1800" i="1" dirty="0" smtClean="0">
                          <a:latin typeface="Cambria Math" pitchFamily="18" charset="0"/>
                          <a:ea typeface="Cambria Math" pitchFamily="18" charset="0"/>
                        </a:rPr>
                        <a:t>q</a:t>
                      </a:r>
                      <a:endParaRPr lang="en-US" dirty="0"/>
                    </a:p>
                  </a:txBody>
                  <a:tcPr marL="91441" marR="91441"/>
                </a:tc>
                <a:tc>
                  <a:txBody>
                    <a:bodyPr/>
                    <a:lstStyle/>
                    <a:p>
                      <a:r>
                        <a:rPr lang="en-US" sz="1800" i="1" dirty="0" smtClean="0">
                          <a:latin typeface="Cambria Math" pitchFamily="18" charset="0"/>
                          <a:ea typeface="Cambria Math" pitchFamily="18" charset="0"/>
                        </a:rPr>
                        <a:t>p </a:t>
                      </a:r>
                      <a:r>
                        <a:rPr lang="en-US" sz="1800" dirty="0" smtClean="0">
                          <a:latin typeface="Cambria Math"/>
                          <a:ea typeface="Cambria Math"/>
                        </a:rPr>
                        <a:t>→</a:t>
                      </a:r>
                      <a:r>
                        <a:rPr lang="en-US" sz="1800" i="1" dirty="0" smtClean="0">
                          <a:latin typeface="Cambria Math" pitchFamily="18" charset="0"/>
                          <a:ea typeface="Cambria Math" pitchFamily="18" charset="0"/>
                        </a:rPr>
                        <a:t>q</a:t>
                      </a:r>
                      <a:endParaRPr lang="en-US" dirty="0"/>
                    </a:p>
                  </a:txBody>
                  <a:tcPr marL="91441" marR="91441"/>
                </a:tc>
              </a:tr>
              <a:tr h="350520">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350520">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r>
              <a:tr h="350520">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350520">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linds(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blinds(horizontal)">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Understanding Implication</a:t>
            </a:r>
            <a:endParaRPr lang="en-US" dirty="0"/>
          </a:p>
        </p:txBody>
      </p:sp>
      <p:sp>
        <p:nvSpPr>
          <p:cNvPr id="3" name="Content Placeholder 2"/>
          <p:cNvSpPr>
            <a:spLocks noGrp="1"/>
          </p:cNvSpPr>
          <p:nvPr>
            <p:ph idx="1"/>
          </p:nvPr>
        </p:nvSpPr>
        <p:spPr/>
        <p:txBody>
          <a:bodyPr>
            <a:normAutofit lnSpcReduction="10000"/>
          </a:bodyPr>
          <a:lstStyle/>
          <a:p>
            <a:pPr marL="274320" lvl="1" indent="-274320">
              <a:buClr>
                <a:schemeClr val="accent3"/>
              </a:buClr>
              <a:buSzPct val="95000"/>
            </a:pPr>
            <a:r>
              <a:rPr lang="en-US" sz="2600" dirty="0" smtClean="0"/>
              <a:t>In </a:t>
            </a:r>
            <a:r>
              <a:rPr lang="en-US" sz="2600" i="1" dirty="0" smtClean="0">
                <a:latin typeface="Cambria Math" pitchFamily="18" charset="0"/>
                <a:ea typeface="Cambria Math" pitchFamily="18" charset="0"/>
              </a:rPr>
              <a:t>p </a:t>
            </a:r>
            <a:r>
              <a:rPr lang="en-US" sz="2600" dirty="0" smtClean="0">
                <a:latin typeface="Cambria Math"/>
                <a:ea typeface="Cambria Math"/>
              </a:rPr>
              <a:t>→</a:t>
            </a:r>
            <a:r>
              <a:rPr lang="en-US" sz="2600" i="1" dirty="0" smtClean="0">
                <a:latin typeface="Cambria Math" pitchFamily="18" charset="0"/>
                <a:ea typeface="Cambria Math" pitchFamily="18" charset="0"/>
              </a:rPr>
              <a:t>q </a:t>
            </a:r>
            <a:r>
              <a:rPr lang="en-US" sz="2600" dirty="0" smtClean="0">
                <a:ea typeface="Cambria Math" pitchFamily="18" charset="0"/>
              </a:rPr>
              <a:t>there does not need to be any connection between the antecedent or the consequent</a:t>
            </a:r>
            <a:r>
              <a:rPr lang="en-US" sz="2600" dirty="0" smtClean="0">
                <a:latin typeface="Cambria Math" pitchFamily="18" charset="0"/>
                <a:ea typeface="Cambria Math" pitchFamily="18" charset="0"/>
              </a:rPr>
              <a:t>. The “meaning” of </a:t>
            </a:r>
            <a:r>
              <a:rPr lang="en-US" sz="2600" i="1" dirty="0" smtClean="0">
                <a:latin typeface="Cambria Math" pitchFamily="18" charset="0"/>
                <a:ea typeface="Cambria Math" pitchFamily="18" charset="0"/>
              </a:rPr>
              <a:t>p </a:t>
            </a:r>
            <a:r>
              <a:rPr lang="en-US" sz="2600" dirty="0" smtClean="0">
                <a:latin typeface="Cambria Math"/>
                <a:ea typeface="Cambria Math"/>
              </a:rPr>
              <a:t>→</a:t>
            </a:r>
            <a:r>
              <a:rPr lang="en-US" sz="2600" i="1" dirty="0" smtClean="0">
                <a:latin typeface="Cambria Math" pitchFamily="18" charset="0"/>
                <a:ea typeface="Cambria Math" pitchFamily="18" charset="0"/>
              </a:rPr>
              <a:t>q </a:t>
            </a:r>
            <a:r>
              <a:rPr lang="en-US" sz="2600" dirty="0" smtClean="0">
                <a:ea typeface="Cambria Math" pitchFamily="18" charset="0"/>
              </a:rPr>
              <a:t>depends only on the truth values of </a:t>
            </a:r>
            <a:r>
              <a:rPr lang="en-US" sz="2600" i="1" dirty="0" smtClean="0">
                <a:latin typeface="Cambria Math" pitchFamily="18" charset="0"/>
                <a:ea typeface="Cambria Math" pitchFamily="18" charset="0"/>
              </a:rPr>
              <a:t>p</a:t>
            </a:r>
            <a:r>
              <a:rPr lang="en-US" sz="2600" dirty="0" smtClean="0">
                <a:ea typeface="Cambria Math" pitchFamily="18" charset="0"/>
              </a:rPr>
              <a:t> and </a:t>
            </a:r>
            <a:r>
              <a:rPr lang="en-US" sz="2600" i="1" dirty="0" smtClean="0">
                <a:latin typeface="Cambria Math" pitchFamily="18" charset="0"/>
                <a:ea typeface="Cambria Math" pitchFamily="18" charset="0"/>
              </a:rPr>
              <a:t>q</a:t>
            </a:r>
            <a:r>
              <a:rPr lang="en-US" sz="2600" dirty="0" smtClean="0">
                <a:ea typeface="Cambria Math" pitchFamily="18" charset="0"/>
              </a:rPr>
              <a:t>. </a:t>
            </a:r>
            <a:endParaRPr lang="en-US" sz="2600" dirty="0" smtClean="0"/>
          </a:p>
          <a:p>
            <a:r>
              <a:rPr lang="en-US" dirty="0" smtClean="0"/>
              <a:t>These implications are perfectly fine, but would not be used in ordinary English.</a:t>
            </a:r>
          </a:p>
          <a:p>
            <a:pPr lvl="1"/>
            <a:r>
              <a:rPr lang="en-US" dirty="0" smtClean="0"/>
              <a:t>“If the moon is made of green cheese, then I have more money than Bill Gates. ”</a:t>
            </a:r>
          </a:p>
          <a:p>
            <a:pPr lvl="1"/>
            <a:r>
              <a:rPr lang="en-US" dirty="0" smtClean="0"/>
              <a:t> “If the moon is made of green cheese then I’m on welfare.”</a:t>
            </a:r>
          </a:p>
          <a:p>
            <a:pPr lvl="1"/>
            <a:r>
              <a:rPr lang="en-US" dirty="0" smtClean="0"/>
              <a:t>“If 1 + 1 = 3, then your grandma wears combat boots.”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Implication (cont)</a:t>
            </a:r>
            <a:endParaRPr lang="en-US" dirty="0"/>
          </a:p>
        </p:txBody>
      </p:sp>
      <p:sp>
        <p:nvSpPr>
          <p:cNvPr id="3" name="Content Placeholder 2"/>
          <p:cNvSpPr>
            <a:spLocks noGrp="1"/>
          </p:cNvSpPr>
          <p:nvPr>
            <p:ph idx="1"/>
          </p:nvPr>
        </p:nvSpPr>
        <p:spPr/>
        <p:txBody>
          <a:bodyPr>
            <a:normAutofit lnSpcReduction="10000"/>
          </a:bodyPr>
          <a:lstStyle/>
          <a:p>
            <a:r>
              <a:rPr lang="en-US" dirty="0" smtClean="0"/>
              <a:t>One way to view the logical conditional is to think of an obligation or contract.</a:t>
            </a:r>
          </a:p>
          <a:p>
            <a:pPr lvl="1"/>
            <a:r>
              <a:rPr lang="en-US" dirty="0" smtClean="0"/>
              <a:t>“If I am elected, then I will lower taxes.”</a:t>
            </a:r>
          </a:p>
          <a:p>
            <a:pPr lvl="1"/>
            <a:r>
              <a:rPr lang="en-US" dirty="0" smtClean="0"/>
              <a:t>“If you get 100% on the final, then you will get an A.”</a:t>
            </a:r>
          </a:p>
          <a:p>
            <a:r>
              <a:rPr lang="en-US" dirty="0" smtClean="0"/>
              <a:t>If the politician is elected and does not lower taxes, then the voters can say that he or she has broken the campaign pledge. Something similar holds for the professor. This corresponds to the case where </a:t>
            </a:r>
            <a:r>
              <a:rPr lang="en-US" i="1" dirty="0" smtClean="0">
                <a:latin typeface="Cambria Math" pitchFamily="18" charset="0"/>
                <a:ea typeface="Cambria Math" pitchFamily="18" charset="0"/>
              </a:rPr>
              <a:t>p</a:t>
            </a:r>
            <a:r>
              <a:rPr lang="en-US" dirty="0" smtClean="0"/>
              <a:t> is true and </a:t>
            </a:r>
            <a:r>
              <a:rPr lang="en-US" i="1" dirty="0" smtClean="0">
                <a:latin typeface="Cambria Math" pitchFamily="18" charset="0"/>
                <a:ea typeface="Cambria Math" pitchFamily="18" charset="0"/>
              </a:rPr>
              <a:t>q</a:t>
            </a:r>
            <a:r>
              <a:rPr lang="en-US" dirty="0" smtClean="0"/>
              <a:t> is false. </a:t>
            </a:r>
          </a:p>
          <a:p>
            <a:pPr>
              <a:buNone/>
            </a:pPr>
            <a:endParaRPr lang="en-US" dirty="0" smtClean="0"/>
          </a:p>
          <a:p>
            <a:pPr>
              <a:buNone/>
            </a:pPr>
            <a:r>
              <a:rPr lang="en-US" dirty="0" smtClean="0"/>
              <a:t>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Understanding Implication (cont)</a:t>
            </a:r>
            <a:endParaRPr lang="en-US" dirty="0"/>
          </a:p>
        </p:txBody>
      </p:sp>
      <p:sp>
        <p:nvSpPr>
          <p:cNvPr id="5" name="Rectangle 4"/>
          <p:cNvSpPr/>
          <p:nvPr/>
        </p:nvSpPr>
        <p:spPr>
          <a:xfrm>
            <a:off x="990600" y="1828800"/>
            <a:ext cx="7467600" cy="4598182"/>
          </a:xfrm>
          <a:prstGeom prst="rect">
            <a:avLst/>
          </a:prstGeom>
        </p:spPr>
        <p:txBody>
          <a:bodyPr wrap="square">
            <a:spAutoFit/>
          </a:bodyPr>
          <a:lstStyle/>
          <a:p>
            <a:pPr marL="342900" lvl="0" indent="-342900">
              <a:spcBef>
                <a:spcPct val="20000"/>
              </a:spcBef>
              <a:buFont typeface="Arial" pitchFamily="34" charset="0"/>
              <a:buChar char="•"/>
              <a:defRPr/>
            </a:pPr>
            <a:r>
              <a:rPr lang="en-US" dirty="0" smtClean="0"/>
              <a:t>“</a:t>
            </a:r>
            <a:r>
              <a:rPr lang="en-US" sz="2400" dirty="0" smtClean="0"/>
              <a:t>If this lecture ever ends, then the sun will rise tomorrow.” </a:t>
            </a:r>
            <a:r>
              <a:rPr lang="en-US" sz="2400" i="1" u="sng" dirty="0" smtClean="0">
                <a:solidFill>
                  <a:srgbClr val="C00000"/>
                </a:solidFill>
              </a:rPr>
              <a:t>True</a:t>
            </a:r>
            <a:r>
              <a:rPr lang="en-US" sz="2400" u="sng" dirty="0" smtClean="0">
                <a:solidFill>
                  <a:srgbClr val="C00000"/>
                </a:solidFill>
              </a:rPr>
              <a:t> </a:t>
            </a:r>
            <a:r>
              <a:rPr lang="en-US" sz="2400" dirty="0" smtClean="0">
                <a:solidFill>
                  <a:srgbClr val="C00000"/>
                </a:solidFill>
              </a:rPr>
              <a:t>or </a:t>
            </a:r>
            <a:r>
              <a:rPr lang="en-US" sz="2400" i="1" dirty="0" smtClean="0">
                <a:solidFill>
                  <a:srgbClr val="C00000"/>
                </a:solidFill>
              </a:rPr>
              <a:t>False</a:t>
            </a:r>
            <a:r>
              <a:rPr lang="en-US" sz="2400" dirty="0" smtClean="0">
                <a:solidFill>
                  <a:srgbClr val="C00000"/>
                </a:solidFill>
              </a:rPr>
              <a:t>?</a:t>
            </a:r>
          </a:p>
          <a:p>
            <a:pPr marL="342900" lvl="0" indent="-342900">
              <a:spcBef>
                <a:spcPct val="20000"/>
              </a:spcBef>
              <a:buFont typeface="Arial" pitchFamily="34" charset="0"/>
              <a:buChar char="•"/>
              <a:defRPr/>
            </a:pPr>
            <a:endParaRPr lang="tr-TR" sz="2400" dirty="0" smtClean="0"/>
          </a:p>
          <a:p>
            <a:pPr marL="342900" lvl="0" indent="-342900">
              <a:spcBef>
                <a:spcPct val="20000"/>
              </a:spcBef>
              <a:buFont typeface="Arial" pitchFamily="34" charset="0"/>
              <a:buChar char="•"/>
              <a:defRPr/>
            </a:pPr>
            <a:r>
              <a:rPr lang="en-US" sz="2400" dirty="0" smtClean="0"/>
              <a:t>“If Tuesday is a day of the week, then I am a penguin.” </a:t>
            </a:r>
            <a:r>
              <a:rPr lang="en-US" sz="2400" i="1" dirty="0" smtClean="0">
                <a:solidFill>
                  <a:srgbClr val="C00000"/>
                </a:solidFill>
              </a:rPr>
              <a:t>True</a:t>
            </a:r>
            <a:r>
              <a:rPr lang="en-US" sz="2400" dirty="0" smtClean="0">
                <a:solidFill>
                  <a:srgbClr val="C00000"/>
                </a:solidFill>
              </a:rPr>
              <a:t> or </a:t>
            </a:r>
            <a:r>
              <a:rPr lang="en-US" sz="2400" i="1" u="sng" dirty="0" smtClean="0">
                <a:solidFill>
                  <a:srgbClr val="C00000"/>
                </a:solidFill>
              </a:rPr>
              <a:t>False</a:t>
            </a:r>
            <a:r>
              <a:rPr lang="en-US" sz="2400" dirty="0" smtClean="0">
                <a:solidFill>
                  <a:srgbClr val="C00000"/>
                </a:solidFill>
              </a:rPr>
              <a:t>?</a:t>
            </a:r>
          </a:p>
          <a:p>
            <a:pPr marL="342900" lvl="0" indent="-342900">
              <a:spcBef>
                <a:spcPct val="20000"/>
              </a:spcBef>
              <a:buFont typeface="Arial" pitchFamily="34" charset="0"/>
              <a:buChar char="•"/>
              <a:defRPr/>
            </a:pPr>
            <a:endParaRPr lang="tr-TR" sz="2400" dirty="0" smtClean="0"/>
          </a:p>
          <a:p>
            <a:pPr marL="342900" lvl="0" indent="-342900">
              <a:spcBef>
                <a:spcPct val="20000"/>
              </a:spcBef>
              <a:buFont typeface="Arial" pitchFamily="34" charset="0"/>
              <a:buChar char="•"/>
              <a:defRPr/>
            </a:pPr>
            <a:r>
              <a:rPr lang="en-US" sz="2400" dirty="0" smtClean="0"/>
              <a:t>“If 1+1=6, then Bush is president.” </a:t>
            </a:r>
            <a:br>
              <a:rPr lang="en-US" sz="2400" dirty="0" smtClean="0"/>
            </a:br>
            <a:r>
              <a:rPr lang="en-US" sz="2400" i="1" u="sng" dirty="0" smtClean="0">
                <a:solidFill>
                  <a:srgbClr val="FF0000"/>
                </a:solidFill>
              </a:rPr>
              <a:t>True</a:t>
            </a:r>
            <a:r>
              <a:rPr lang="en-US" sz="2400" dirty="0" smtClean="0">
                <a:solidFill>
                  <a:srgbClr val="FF0000"/>
                </a:solidFill>
              </a:rPr>
              <a:t> or </a:t>
            </a:r>
            <a:r>
              <a:rPr lang="en-US" sz="2400" i="1" dirty="0" smtClean="0">
                <a:solidFill>
                  <a:srgbClr val="FF0000"/>
                </a:solidFill>
              </a:rPr>
              <a:t>False</a:t>
            </a:r>
            <a:r>
              <a:rPr lang="en-US" sz="2400" dirty="0" smtClean="0">
                <a:solidFill>
                  <a:srgbClr val="FF0000"/>
                </a:solidFill>
              </a:rPr>
              <a:t>?</a:t>
            </a:r>
          </a:p>
          <a:p>
            <a:pPr marL="342900" lvl="0" indent="-342900">
              <a:spcBef>
                <a:spcPct val="20000"/>
              </a:spcBef>
              <a:buFont typeface="Arial" pitchFamily="34" charset="0"/>
              <a:buChar char="•"/>
              <a:defRPr/>
            </a:pPr>
            <a:endParaRPr lang="tr-TR" sz="2400" dirty="0" smtClean="0"/>
          </a:p>
          <a:p>
            <a:pPr marL="342900" lvl="0" indent="-342900">
              <a:spcBef>
                <a:spcPct val="20000"/>
              </a:spcBef>
              <a:buFont typeface="Arial" pitchFamily="34" charset="0"/>
              <a:buChar char="•"/>
              <a:defRPr/>
            </a:pPr>
            <a:r>
              <a:rPr lang="en-US" sz="2400" dirty="0" smtClean="0"/>
              <a:t>“If the moon is made of green cheese, then I am richer than Bill Gates.” </a:t>
            </a:r>
            <a:r>
              <a:rPr lang="en-US" sz="2400" i="1" u="sng" dirty="0" smtClean="0">
                <a:solidFill>
                  <a:srgbClr val="C00000"/>
                </a:solidFill>
              </a:rPr>
              <a:t>True</a:t>
            </a:r>
            <a:r>
              <a:rPr lang="en-US" sz="2400" i="1" dirty="0" smtClean="0">
                <a:solidFill>
                  <a:srgbClr val="C00000"/>
                </a:solidFill>
              </a:rPr>
              <a:t> </a:t>
            </a:r>
            <a:r>
              <a:rPr lang="en-US" sz="2400" dirty="0" smtClean="0">
                <a:solidFill>
                  <a:srgbClr val="C00000"/>
                </a:solidFill>
              </a:rPr>
              <a:t>or</a:t>
            </a:r>
            <a:r>
              <a:rPr lang="en-US" sz="2400" i="1" dirty="0" smtClean="0">
                <a:solidFill>
                  <a:srgbClr val="C00000"/>
                </a:solidFill>
              </a:rPr>
              <a:t> False</a:t>
            </a:r>
            <a:r>
              <a:rPr lang="en-US" sz="2400" dirty="0" smtClean="0">
                <a:solidFill>
                  <a:srgbClr val="C00000"/>
                </a:solidFil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blinds(horizontal)">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blinds(horizontal)">
                                      <p:cBhvr>
                                        <p:cTn id="32" dur="5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blinds(horizontal)">
                                      <p:cBhvr>
                                        <p:cTn id="4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Different Ways of Expressing </a:t>
            </a:r>
            <a:r>
              <a:rPr lang="en-US" sz="5400" i="1" dirty="0" smtClean="0">
                <a:latin typeface="Cambria Math" pitchFamily="18" charset="0"/>
                <a:ea typeface="Cambria Math" pitchFamily="18" charset="0"/>
              </a:rPr>
              <a:t>p </a:t>
            </a:r>
            <a:r>
              <a:rPr lang="en-US" sz="5400" dirty="0" smtClean="0">
                <a:latin typeface="Cambria Math"/>
                <a:ea typeface="Cambria Math"/>
              </a:rPr>
              <a:t>→</a:t>
            </a:r>
            <a:r>
              <a:rPr lang="en-US" sz="5400" i="1" dirty="0" smtClean="0">
                <a:latin typeface="Cambria Math" pitchFamily="18" charset="0"/>
                <a:ea typeface="Cambria Math" pitchFamily="18" charset="0"/>
              </a:rPr>
              <a:t>q</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p>
          <a:p>
            <a:pPr>
              <a:buNone/>
            </a:pPr>
            <a:r>
              <a:rPr lang="en-US" b="1" dirty="0" smtClean="0"/>
              <a:t>    if</a:t>
            </a:r>
            <a:r>
              <a:rPr lang="en-US" dirty="0" smtClean="0"/>
              <a:t> </a:t>
            </a:r>
            <a:r>
              <a:rPr lang="en-US" i="1" dirty="0" smtClean="0">
                <a:latin typeface="Cambria Math" pitchFamily="18" charset="0"/>
                <a:ea typeface="Cambria Math" pitchFamily="18" charset="0"/>
              </a:rPr>
              <a:t>p</a:t>
            </a:r>
            <a:r>
              <a:rPr lang="en-US" dirty="0" smtClean="0"/>
              <a:t>, </a:t>
            </a:r>
            <a:r>
              <a:rPr lang="en-US" b="1" dirty="0" smtClean="0"/>
              <a:t>then</a:t>
            </a:r>
            <a:r>
              <a:rPr lang="en-US" dirty="0" smtClean="0"/>
              <a:t> </a:t>
            </a:r>
            <a:r>
              <a:rPr lang="en-US" i="1" dirty="0" smtClean="0">
                <a:latin typeface="Cambria Math" pitchFamily="18" charset="0"/>
                <a:ea typeface="Cambria Math" pitchFamily="18" charset="0"/>
              </a:rPr>
              <a:t>q</a:t>
            </a:r>
            <a:r>
              <a:rPr lang="en-US" dirty="0" smtClean="0"/>
              <a:t>                     </a:t>
            </a:r>
            <a:r>
              <a:rPr lang="en-US" i="1" dirty="0" smtClean="0">
                <a:latin typeface="Cambria Math" pitchFamily="18" charset="0"/>
                <a:ea typeface="Cambria Math" pitchFamily="18" charset="0"/>
              </a:rPr>
              <a:t>p</a:t>
            </a:r>
            <a:r>
              <a:rPr lang="en-US" dirty="0" smtClean="0"/>
              <a:t> </a:t>
            </a:r>
            <a:r>
              <a:rPr lang="en-US" b="1" dirty="0" smtClean="0"/>
              <a:t>implies</a:t>
            </a:r>
            <a:r>
              <a:rPr lang="en-US" dirty="0" smtClean="0"/>
              <a:t> </a:t>
            </a:r>
            <a:r>
              <a:rPr lang="en-US" i="1" dirty="0" smtClean="0">
                <a:latin typeface="Cambria Math" pitchFamily="18" charset="0"/>
                <a:ea typeface="Cambria Math" pitchFamily="18" charset="0"/>
              </a:rPr>
              <a:t>q</a:t>
            </a:r>
            <a:r>
              <a:rPr lang="en-US" dirty="0" smtClean="0"/>
              <a:t> </a:t>
            </a:r>
          </a:p>
          <a:p>
            <a:pPr>
              <a:buNone/>
            </a:pPr>
            <a:r>
              <a:rPr lang="en-US" dirty="0" smtClean="0"/>
              <a:t>    </a:t>
            </a:r>
            <a:r>
              <a:rPr lang="en-US" b="1" dirty="0" smtClean="0"/>
              <a:t>if </a:t>
            </a:r>
            <a:r>
              <a:rPr lang="en-US" i="1" dirty="0" smtClean="0">
                <a:latin typeface="Cambria Math" pitchFamily="18" charset="0"/>
                <a:ea typeface="Cambria Math" pitchFamily="18" charset="0"/>
              </a:rPr>
              <a:t>p</a:t>
            </a:r>
            <a:r>
              <a:rPr lang="en-US" dirty="0" smtClean="0"/>
              <a:t>, </a:t>
            </a:r>
            <a:r>
              <a:rPr lang="en-US" i="1" dirty="0" smtClean="0">
                <a:latin typeface="Cambria Math" pitchFamily="18" charset="0"/>
                <a:ea typeface="Cambria Math" pitchFamily="18" charset="0"/>
              </a:rPr>
              <a:t>q</a:t>
            </a:r>
            <a:r>
              <a:rPr lang="en-US" dirty="0" smtClean="0"/>
              <a:t>                              </a:t>
            </a:r>
            <a:r>
              <a:rPr lang="en-US" i="1" dirty="0" smtClean="0">
                <a:latin typeface="Cambria Math" pitchFamily="18" charset="0"/>
                <a:ea typeface="Cambria Math" pitchFamily="18" charset="0"/>
              </a:rPr>
              <a:t>p</a:t>
            </a:r>
            <a:r>
              <a:rPr lang="en-US" dirty="0" smtClean="0"/>
              <a:t> </a:t>
            </a:r>
            <a:r>
              <a:rPr lang="en-US" b="1" dirty="0" smtClean="0"/>
              <a:t>only if </a:t>
            </a:r>
            <a:r>
              <a:rPr lang="en-US" i="1" dirty="0" smtClean="0">
                <a:latin typeface="Cambria Math" pitchFamily="18" charset="0"/>
                <a:ea typeface="Cambria Math" pitchFamily="18" charset="0"/>
              </a:rPr>
              <a:t>q</a:t>
            </a:r>
            <a:r>
              <a:rPr lang="en-US" dirty="0" smtClean="0"/>
              <a:t>         </a:t>
            </a:r>
          </a:p>
          <a:p>
            <a:pPr>
              <a:buNone/>
            </a:pPr>
            <a:r>
              <a:rPr lang="en-US" dirty="0" smtClean="0">
                <a:latin typeface="Cambria Math" pitchFamily="18" charset="0"/>
                <a:ea typeface="Cambria Math" pitchFamily="18" charset="0"/>
              </a:rPr>
              <a:t>     q</a:t>
            </a:r>
            <a:r>
              <a:rPr lang="en-US" dirty="0" smtClean="0"/>
              <a:t> </a:t>
            </a:r>
            <a:r>
              <a:rPr lang="en-US" b="1" dirty="0" smtClean="0"/>
              <a:t>unless </a:t>
            </a:r>
            <a:r>
              <a:rPr lang="en-US" dirty="0" smtClean="0"/>
              <a:t> </a:t>
            </a:r>
            <a:r>
              <a:rPr lang="en-US" i="1" dirty="0" smtClean="0">
                <a:latin typeface="Cambria Math" pitchFamily="18" charset="0"/>
                <a:ea typeface="Cambria Math" pitchFamily="18" charset="0"/>
              </a:rPr>
              <a:t>¬p</a:t>
            </a:r>
            <a:r>
              <a:rPr lang="en-US" dirty="0" smtClean="0"/>
              <a:t>                 </a:t>
            </a:r>
            <a:r>
              <a:rPr lang="en-US" i="1" dirty="0" smtClean="0">
                <a:latin typeface="Cambria Math" pitchFamily="18" charset="0"/>
                <a:ea typeface="Cambria Math" pitchFamily="18" charset="0"/>
              </a:rPr>
              <a:t>q</a:t>
            </a:r>
            <a:r>
              <a:rPr lang="en-US" dirty="0" smtClean="0"/>
              <a:t> </a:t>
            </a:r>
            <a:r>
              <a:rPr lang="en-US" b="1" dirty="0" smtClean="0"/>
              <a:t>when</a:t>
            </a:r>
            <a:r>
              <a:rPr lang="en-US" dirty="0" smtClean="0"/>
              <a:t> </a:t>
            </a:r>
            <a:r>
              <a:rPr lang="en-US" i="1" dirty="0" smtClean="0">
                <a:latin typeface="Cambria Math" pitchFamily="18" charset="0"/>
                <a:ea typeface="Cambria Math" pitchFamily="18" charset="0"/>
              </a:rPr>
              <a:t>p</a:t>
            </a:r>
            <a:endParaRPr lang="en-US" dirty="0" smtClean="0"/>
          </a:p>
          <a:p>
            <a:pPr>
              <a:buNone/>
            </a:pPr>
            <a:r>
              <a:rPr lang="en-US" dirty="0" smtClean="0"/>
              <a:t>    </a:t>
            </a:r>
            <a:r>
              <a:rPr lang="en-US" i="1" dirty="0" smtClean="0">
                <a:latin typeface="Cambria Math" pitchFamily="18" charset="0"/>
                <a:ea typeface="Cambria Math" pitchFamily="18" charset="0"/>
              </a:rPr>
              <a:t>q</a:t>
            </a:r>
            <a:r>
              <a:rPr lang="en-US" dirty="0" smtClean="0"/>
              <a:t> </a:t>
            </a:r>
            <a:r>
              <a:rPr lang="en-US" b="1" dirty="0" smtClean="0"/>
              <a:t>if</a:t>
            </a:r>
            <a:r>
              <a:rPr lang="en-US" dirty="0" smtClean="0"/>
              <a:t> </a:t>
            </a:r>
            <a:r>
              <a:rPr lang="en-US" i="1" dirty="0" smtClean="0">
                <a:latin typeface="Cambria Math" pitchFamily="18" charset="0"/>
                <a:ea typeface="Cambria Math" pitchFamily="18" charset="0"/>
              </a:rPr>
              <a:t>p</a:t>
            </a:r>
            <a:endParaRPr lang="en-US" dirty="0" smtClean="0"/>
          </a:p>
          <a:p>
            <a:pPr>
              <a:buNone/>
            </a:pPr>
            <a:r>
              <a:rPr lang="en-US" dirty="0" smtClean="0"/>
              <a:t>    </a:t>
            </a:r>
            <a:r>
              <a:rPr lang="en-US" i="1" dirty="0" smtClean="0">
                <a:latin typeface="Cambria Math" pitchFamily="18" charset="0"/>
                <a:ea typeface="Cambria Math" pitchFamily="18" charset="0"/>
              </a:rPr>
              <a:t>q</a:t>
            </a:r>
            <a:r>
              <a:rPr lang="en-US" dirty="0" smtClean="0"/>
              <a:t> </a:t>
            </a:r>
            <a:r>
              <a:rPr lang="en-US" b="1" dirty="0" smtClean="0"/>
              <a:t>whenever</a:t>
            </a:r>
            <a:r>
              <a:rPr lang="en-US" dirty="0" smtClean="0"/>
              <a:t> </a:t>
            </a:r>
            <a:r>
              <a:rPr lang="en-US" i="1" dirty="0" smtClean="0">
                <a:latin typeface="Cambria Math" pitchFamily="18" charset="0"/>
                <a:ea typeface="Cambria Math" pitchFamily="18" charset="0"/>
              </a:rPr>
              <a:t>p</a:t>
            </a:r>
            <a:r>
              <a:rPr lang="en-US" dirty="0" smtClean="0"/>
              <a:t>         </a:t>
            </a:r>
            <a:r>
              <a:rPr lang="en-US" i="1" dirty="0" smtClean="0">
                <a:latin typeface="Cambria Math" pitchFamily="18" charset="0"/>
                <a:ea typeface="Cambria Math" pitchFamily="18" charset="0"/>
              </a:rPr>
              <a:t>        </a:t>
            </a:r>
            <a:r>
              <a:rPr lang="en-US" i="1" dirty="0" err="1" smtClean="0">
                <a:latin typeface="Cambria Math" pitchFamily="18" charset="0"/>
                <a:ea typeface="Cambria Math" pitchFamily="18" charset="0"/>
              </a:rPr>
              <a:t>p</a:t>
            </a:r>
            <a:r>
              <a:rPr lang="en-US" dirty="0" smtClean="0"/>
              <a:t> </a:t>
            </a:r>
            <a:r>
              <a:rPr lang="en-US" b="1" dirty="0" smtClean="0"/>
              <a:t>is sufficient for </a:t>
            </a:r>
            <a:r>
              <a:rPr lang="en-US" i="1" dirty="0" smtClean="0">
                <a:latin typeface="Cambria Math" pitchFamily="18" charset="0"/>
                <a:ea typeface="Cambria Math" pitchFamily="18" charset="0"/>
              </a:rPr>
              <a:t>q</a:t>
            </a:r>
            <a:r>
              <a:rPr lang="en-US" dirty="0" smtClean="0"/>
              <a:t> </a:t>
            </a:r>
          </a:p>
          <a:p>
            <a:pPr>
              <a:buNone/>
            </a:pPr>
            <a:r>
              <a:rPr lang="en-US" dirty="0" smtClean="0"/>
              <a:t>    </a:t>
            </a:r>
            <a:r>
              <a:rPr lang="en-US" i="1" dirty="0" smtClean="0">
                <a:latin typeface="Cambria Math" pitchFamily="18" charset="0"/>
                <a:ea typeface="Cambria Math" pitchFamily="18" charset="0"/>
              </a:rPr>
              <a:t>q</a:t>
            </a:r>
            <a:r>
              <a:rPr lang="en-US" dirty="0" smtClean="0"/>
              <a:t> </a:t>
            </a:r>
            <a:r>
              <a:rPr lang="en-US" b="1" dirty="0" smtClean="0"/>
              <a:t>follows from </a:t>
            </a:r>
            <a:r>
              <a:rPr lang="en-US" i="1" dirty="0" smtClean="0">
                <a:latin typeface="Cambria Math" pitchFamily="18" charset="0"/>
                <a:ea typeface="Cambria Math" pitchFamily="18" charset="0"/>
              </a:rPr>
              <a:t>p</a:t>
            </a:r>
            <a:r>
              <a:rPr lang="en-US" dirty="0" smtClean="0"/>
              <a:t>          </a:t>
            </a:r>
            <a:r>
              <a:rPr lang="en-US" i="1" dirty="0" smtClean="0">
                <a:latin typeface="Cambria Math" pitchFamily="18" charset="0"/>
                <a:ea typeface="Cambria Math" pitchFamily="18" charset="0"/>
              </a:rPr>
              <a:t>q</a:t>
            </a:r>
            <a:r>
              <a:rPr lang="en-US" dirty="0" smtClean="0"/>
              <a:t> </a:t>
            </a:r>
            <a:r>
              <a:rPr lang="en-US" b="1" dirty="0" smtClean="0"/>
              <a:t>is necessary for </a:t>
            </a:r>
            <a:r>
              <a:rPr lang="en-US" i="1" dirty="0" smtClean="0">
                <a:latin typeface="Cambria Math" pitchFamily="18" charset="0"/>
                <a:ea typeface="Cambria Math" pitchFamily="18" charset="0"/>
              </a:rPr>
              <a:t>p</a:t>
            </a:r>
          </a:p>
          <a:p>
            <a:pPr>
              <a:buNone/>
            </a:pPr>
            <a:endParaRPr lang="en-US" dirty="0" smtClean="0"/>
          </a:p>
          <a:p>
            <a:pPr>
              <a:buNone/>
            </a:pPr>
            <a:r>
              <a:rPr lang="en-US" dirty="0" smtClean="0"/>
              <a:t>     </a:t>
            </a:r>
            <a:r>
              <a:rPr lang="en-US" b="1" dirty="0" smtClean="0"/>
              <a:t>a necessary condition for </a:t>
            </a:r>
            <a:r>
              <a:rPr lang="en-US" i="1" dirty="0" smtClean="0">
                <a:latin typeface="Cambria Math" pitchFamily="18" charset="0"/>
                <a:ea typeface="Cambria Math" pitchFamily="18" charset="0"/>
              </a:rPr>
              <a:t>p</a:t>
            </a:r>
            <a:r>
              <a:rPr lang="en-US" dirty="0" smtClean="0"/>
              <a:t> </a:t>
            </a:r>
            <a:r>
              <a:rPr lang="en-US" b="1" dirty="0" smtClean="0"/>
              <a:t>is</a:t>
            </a:r>
            <a:r>
              <a:rPr lang="en-US" dirty="0" smtClean="0"/>
              <a:t> </a:t>
            </a:r>
            <a:r>
              <a:rPr lang="en-US" i="1" dirty="0" smtClean="0"/>
              <a:t>q</a:t>
            </a:r>
            <a:endParaRPr lang="en-US" dirty="0" smtClean="0"/>
          </a:p>
          <a:p>
            <a:pPr>
              <a:buNone/>
            </a:pPr>
            <a:r>
              <a:rPr lang="en-US" dirty="0" smtClean="0"/>
              <a:t>     </a:t>
            </a:r>
            <a:r>
              <a:rPr lang="en-US" b="1" dirty="0" smtClean="0"/>
              <a:t>a sufficient condition for </a:t>
            </a:r>
            <a:r>
              <a:rPr lang="en-US" i="1" dirty="0" smtClean="0">
                <a:latin typeface="Cambria Math" pitchFamily="18" charset="0"/>
                <a:ea typeface="Cambria Math" pitchFamily="18" charset="0"/>
              </a:rPr>
              <a:t>q</a:t>
            </a:r>
            <a:r>
              <a:rPr lang="en-US" dirty="0" smtClean="0"/>
              <a:t> </a:t>
            </a:r>
            <a:r>
              <a:rPr lang="en-US" b="1" dirty="0" smtClean="0"/>
              <a:t>is</a:t>
            </a:r>
            <a:r>
              <a:rPr lang="en-US" dirty="0" smtClean="0"/>
              <a:t> </a:t>
            </a:r>
            <a:r>
              <a:rPr lang="en-US" i="1" dirty="0" smtClean="0">
                <a:latin typeface="Cambria Math" pitchFamily="18" charset="0"/>
                <a:ea typeface="Cambria Math" pitchFamily="18" charset="0"/>
              </a:rPr>
              <a:t>p</a:t>
            </a:r>
            <a:endParaRPr lang="en-US" dirty="0" smtClean="0"/>
          </a:p>
          <a:p>
            <a:pPr>
              <a:buNone/>
            </a:pPr>
            <a:endParaRPr lang="en-US" dirty="0"/>
          </a:p>
        </p:txBody>
      </p:sp>
      <p:sp>
        <p:nvSpPr>
          <p:cNvPr id="6" name="Oval 5"/>
          <p:cNvSpPr/>
          <p:nvPr/>
        </p:nvSpPr>
        <p:spPr>
          <a:xfrm>
            <a:off x="533400" y="25146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33400" y="28956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33400" y="3352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3400" y="3733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33400" y="4114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33400" y="4495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33400" y="53340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33400" y="57150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581400" y="25146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81400" y="3733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581400" y="32766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581400" y="4495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581400" y="41148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3581400" y="2895600"/>
            <a:ext cx="76200" cy="762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743712"/>
          </a:xfrm>
        </p:spPr>
        <p:txBody>
          <a:bodyPr>
            <a:normAutofit fontScale="90000"/>
          </a:bodyPr>
          <a:lstStyle/>
          <a:p>
            <a:r>
              <a:rPr lang="en-US" dirty="0" smtClean="0"/>
              <a:t>Different Ways of Expressing </a:t>
            </a:r>
            <a:r>
              <a:rPr lang="en-US" sz="5400" i="1" dirty="0" smtClean="0">
                <a:latin typeface="Cambria Math" pitchFamily="18" charset="0"/>
                <a:ea typeface="Cambria Math" pitchFamily="18" charset="0"/>
              </a:rPr>
              <a:t>p </a:t>
            </a:r>
            <a:r>
              <a:rPr lang="en-US" sz="5400" dirty="0" smtClean="0">
                <a:latin typeface="Cambria Math"/>
                <a:ea typeface="Cambria Math"/>
              </a:rPr>
              <a:t>→</a:t>
            </a:r>
            <a:r>
              <a:rPr lang="en-US" sz="5400" i="1" dirty="0" smtClean="0">
                <a:latin typeface="Cambria Math" pitchFamily="18" charset="0"/>
                <a:ea typeface="Cambria Math" pitchFamily="18" charset="0"/>
              </a:rPr>
              <a:t>q</a:t>
            </a:r>
            <a:r>
              <a:rPr lang="en-US" dirty="0" smtClean="0"/>
              <a:t>  </a:t>
            </a:r>
            <a:endParaRPr lang="en-US" dirty="0"/>
          </a:p>
        </p:txBody>
      </p:sp>
      <p:sp>
        <p:nvSpPr>
          <p:cNvPr id="27" name="Rectangle 26"/>
          <p:cNvSpPr/>
          <p:nvPr/>
        </p:nvSpPr>
        <p:spPr>
          <a:xfrm>
            <a:off x="914400" y="1927419"/>
            <a:ext cx="7315200" cy="4265783"/>
          </a:xfrm>
          <a:prstGeom prst="rect">
            <a:avLst/>
          </a:prstGeom>
        </p:spPr>
        <p:txBody>
          <a:bodyPr wrap="square">
            <a:spAutoFit/>
          </a:bodyPr>
          <a:lstStyle/>
          <a:p>
            <a:pPr marL="457200" indent="-457200">
              <a:lnSpc>
                <a:spcPct val="90000"/>
              </a:lnSpc>
              <a:spcBef>
                <a:spcPct val="20000"/>
              </a:spcBef>
              <a:buClr>
                <a:srgbClr val="FF3300"/>
              </a:buClr>
              <a:buFont typeface="Wingdings" pitchFamily="2" charset="2"/>
              <a:buNone/>
              <a:defRPr/>
            </a:pP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p</a:t>
            </a:r>
            <a:r>
              <a:rPr lang="en-US" sz="2400" b="1" dirty="0" smtClean="0">
                <a:solidFill>
                  <a:srgbClr val="FF0000"/>
                </a:solidFill>
                <a:latin typeface="Comic Sans MS" pitchFamily="66" charset="0"/>
                <a:ea typeface="MS PGothic" pitchFamily="34" charset="-128"/>
              </a:rPr>
              <a:t> is the proposition “Ahmed learns discrete mathematics”</a:t>
            </a:r>
          </a:p>
          <a:p>
            <a:pPr marL="457200" indent="-457200">
              <a:lnSpc>
                <a:spcPct val="90000"/>
              </a:lnSpc>
              <a:spcBef>
                <a:spcPct val="20000"/>
              </a:spcBef>
              <a:defRPr/>
            </a:pP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q</a:t>
            </a:r>
            <a:r>
              <a:rPr lang="en-US" sz="2400" b="1" dirty="0" smtClean="0">
                <a:solidFill>
                  <a:srgbClr val="FF0000"/>
                </a:solidFill>
                <a:latin typeface="Comic Sans MS" pitchFamily="66" charset="0"/>
                <a:ea typeface="MS PGothic" pitchFamily="34" charset="-128"/>
              </a:rPr>
              <a:t> is the proposition “Ahmed will find a good job”</a:t>
            </a:r>
          </a:p>
          <a:p>
            <a:pPr marL="457200" indent="-457200">
              <a:lnSpc>
                <a:spcPct val="90000"/>
              </a:lnSpc>
              <a:spcBef>
                <a:spcPct val="20000"/>
              </a:spcBef>
              <a:defRPr/>
            </a:pPr>
            <a:r>
              <a:rPr lang="en-US" sz="2400" b="1" dirty="0" smtClean="0">
                <a:solidFill>
                  <a:srgbClr val="FF0000"/>
                </a:solidFill>
                <a:latin typeface="Comic Sans MS" pitchFamily="66" charset="0"/>
                <a:ea typeface="MS PGothic" pitchFamily="34" charset="-128"/>
              </a:rPr>
              <a:t>The </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rPr>
              <a:t>p</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rPr>
              <a:t>q</a:t>
            </a:r>
            <a:r>
              <a:rPr lang="en-US" sz="2400" b="1" dirty="0" smtClean="0">
                <a:solidFill>
                  <a:srgbClr val="FF0000"/>
                </a:solidFill>
                <a:latin typeface="Comic Sans MS" pitchFamily="66" charset="0"/>
                <a:ea typeface="MS PGothic" pitchFamily="34" charset="-128"/>
              </a:rPr>
              <a:t> is proposition </a:t>
            </a:r>
          </a:p>
          <a:p>
            <a:pPr marL="457200" indent="-457200">
              <a:lnSpc>
                <a:spcPct val="90000"/>
              </a:lnSpc>
              <a:spcBef>
                <a:spcPct val="20000"/>
              </a:spcBef>
              <a:defRPr/>
            </a:pPr>
            <a:r>
              <a:rPr lang="en-US" sz="2400" b="1" dirty="0" smtClean="0">
                <a:solidFill>
                  <a:srgbClr val="FF0000"/>
                </a:solidFill>
                <a:latin typeface="Comic Sans MS" pitchFamily="66" charset="0"/>
                <a:ea typeface="MS PGothic" pitchFamily="34" charset="-128"/>
              </a:rPr>
              <a:t>“ if Ahmed learns discrete mathematics, then he will find a good job”</a:t>
            </a:r>
          </a:p>
          <a:p>
            <a:pPr marL="457200" indent="-457200">
              <a:lnSpc>
                <a:spcPct val="90000"/>
              </a:lnSpc>
              <a:spcBef>
                <a:spcPct val="20000"/>
              </a:spcBef>
              <a:defRPr/>
            </a:pPr>
            <a:endParaRPr lang="en-US" sz="2400" b="1" dirty="0" smtClean="0">
              <a:solidFill>
                <a:srgbClr val="FF0000"/>
              </a:solidFill>
              <a:latin typeface="Comic Sans MS" pitchFamily="66" charset="0"/>
              <a:ea typeface="MS PGothic" pitchFamily="34" charset="-128"/>
            </a:endParaRPr>
          </a:p>
          <a:p>
            <a:pPr marL="457200" indent="-457200">
              <a:lnSpc>
                <a:spcPct val="90000"/>
              </a:lnSpc>
              <a:spcBef>
                <a:spcPct val="20000"/>
              </a:spcBef>
              <a:defRPr/>
            </a:pPr>
            <a:r>
              <a:rPr lang="en-US" sz="2400" b="1" dirty="0" smtClean="0">
                <a:solidFill>
                  <a:srgbClr val="FF0000"/>
                </a:solidFill>
                <a:latin typeface="Comic Sans MS" pitchFamily="66" charset="0"/>
                <a:ea typeface="MS PGothic" pitchFamily="34" charset="-128"/>
              </a:rPr>
              <a:t>This proposition</a:t>
            </a:r>
          </a:p>
          <a:p>
            <a:pPr marL="457200" indent="-457200">
              <a:lnSpc>
                <a:spcPct val="90000"/>
              </a:lnSpc>
              <a:spcBef>
                <a:spcPct val="20000"/>
              </a:spcBef>
              <a:defRPr/>
            </a:pPr>
            <a:r>
              <a:rPr lang="en-US" sz="2400" b="1" dirty="0" smtClean="0">
                <a:solidFill>
                  <a:srgbClr val="FF0000"/>
                </a:solidFill>
                <a:latin typeface="Comic Sans MS" pitchFamily="66" charset="0"/>
                <a:ea typeface="MS PGothic" pitchFamily="34" charset="-128"/>
              </a:rPr>
              <a:t>Is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false</a:t>
            </a:r>
            <a:r>
              <a:rPr lang="en-US" sz="2400" b="1" dirty="0" smtClean="0">
                <a:solidFill>
                  <a:srgbClr val="FF0000"/>
                </a:solidFill>
                <a:latin typeface="Comic Sans MS" pitchFamily="66" charset="0"/>
                <a:ea typeface="MS PGothic" pitchFamily="34" charset="-128"/>
              </a:rPr>
              <a:t> when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p</a:t>
            </a:r>
            <a:r>
              <a:rPr lang="en-US" sz="2400" b="1" dirty="0" smtClean="0">
                <a:solidFill>
                  <a:srgbClr val="FF0000"/>
                </a:solidFill>
                <a:latin typeface="Comic Sans MS" pitchFamily="66" charset="0"/>
                <a:ea typeface="MS PGothic" pitchFamily="34" charset="-128"/>
              </a:rPr>
              <a:t> is true and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q</a:t>
            </a:r>
            <a:r>
              <a:rPr lang="en-US" sz="2400" b="1" dirty="0" smtClean="0">
                <a:solidFill>
                  <a:srgbClr val="FF0000"/>
                </a:solidFill>
                <a:latin typeface="Comic Sans MS" pitchFamily="66" charset="0"/>
                <a:ea typeface="MS PGothic" pitchFamily="34" charset="-128"/>
              </a:rPr>
              <a:t> is false</a:t>
            </a:r>
          </a:p>
          <a:p>
            <a:pPr marL="457200" indent="-457200">
              <a:lnSpc>
                <a:spcPct val="90000"/>
              </a:lnSpc>
              <a:spcBef>
                <a:spcPct val="20000"/>
              </a:spcBef>
              <a:defRPr/>
            </a:pPr>
            <a:r>
              <a:rPr lang="en-US" sz="2400" b="1" dirty="0" smtClean="0">
                <a:solidFill>
                  <a:srgbClr val="FF0000"/>
                </a:solidFill>
                <a:latin typeface="Comic Sans MS" pitchFamily="66" charset="0"/>
                <a:ea typeface="MS PGothic" pitchFamily="34" charset="-128"/>
              </a:rPr>
              <a:t>Otherwise it is true</a:t>
            </a:r>
            <a:endParaRPr lang="en-US" sz="2400" b="1" dirty="0">
              <a:solidFill>
                <a:srgbClr val="FF0000"/>
              </a:solidFill>
              <a:latin typeface="Comic Sans MS" pitchFamily="66" charset="0"/>
              <a:ea typeface="MS PGothic"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Summary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Propositional Logic</a:t>
            </a:r>
          </a:p>
          <a:p>
            <a:pPr lvl="1"/>
            <a:r>
              <a:rPr lang="en-US" dirty="0" smtClean="0"/>
              <a:t>The Language of Propositions</a:t>
            </a:r>
          </a:p>
          <a:p>
            <a:pPr lvl="1"/>
            <a:r>
              <a:rPr lang="en-US" dirty="0" smtClean="0"/>
              <a:t>Applications</a:t>
            </a:r>
          </a:p>
          <a:p>
            <a:pPr lvl="1"/>
            <a:r>
              <a:rPr lang="en-US" dirty="0" smtClean="0"/>
              <a:t>Logical Equivalences</a:t>
            </a:r>
          </a:p>
          <a:p>
            <a:r>
              <a:rPr lang="en-US" dirty="0" smtClean="0"/>
              <a:t>Predicate Logic</a:t>
            </a:r>
          </a:p>
          <a:p>
            <a:pPr lvl="1"/>
            <a:r>
              <a:rPr lang="en-US" dirty="0" smtClean="0"/>
              <a:t>The Language of Quantifiers</a:t>
            </a:r>
          </a:p>
          <a:p>
            <a:pPr lvl="1"/>
            <a:r>
              <a:rPr lang="en-US" dirty="0" smtClean="0"/>
              <a:t>Logical Equivalences</a:t>
            </a:r>
          </a:p>
          <a:p>
            <a:pPr lvl="1"/>
            <a:r>
              <a:rPr lang="en-US" dirty="0" smtClean="0"/>
              <a:t>Nested Quantifiers</a:t>
            </a:r>
          </a:p>
          <a:p>
            <a:r>
              <a:rPr lang="en-US" dirty="0" smtClean="0"/>
              <a:t>Proofs</a:t>
            </a:r>
          </a:p>
          <a:p>
            <a:pPr lvl="1"/>
            <a:r>
              <a:rPr lang="en-US" dirty="0" smtClean="0"/>
              <a:t>Rules of Inference</a:t>
            </a:r>
          </a:p>
          <a:p>
            <a:pPr lvl="1"/>
            <a:r>
              <a:rPr lang="en-US" dirty="0" smtClean="0"/>
              <a:t>Proof Methods</a:t>
            </a:r>
          </a:p>
          <a:p>
            <a:pPr lvl="1"/>
            <a:r>
              <a:rPr lang="en-US" dirty="0" smtClean="0"/>
              <a:t>Proof Strategy</a:t>
            </a:r>
          </a:p>
          <a:p>
            <a:endParaRPr lang="en-US" dirty="0" smtClean="0"/>
          </a:p>
          <a:p>
            <a:pPr lvl="1">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Converse, </a:t>
            </a:r>
            <a:r>
              <a:rPr lang="en-US" sz="4000" dirty="0" err="1" smtClean="0"/>
              <a:t>Contrapositive</a:t>
            </a:r>
            <a:r>
              <a:rPr lang="en-US" sz="4000" dirty="0" smtClean="0"/>
              <a:t>, and Inverse</a:t>
            </a:r>
            <a:endParaRPr lang="en-US" sz="4000" dirty="0"/>
          </a:p>
        </p:txBody>
      </p:sp>
      <p:sp>
        <p:nvSpPr>
          <p:cNvPr id="3" name="Content Placeholder 2"/>
          <p:cNvSpPr>
            <a:spLocks noGrp="1"/>
          </p:cNvSpPr>
          <p:nvPr>
            <p:ph idx="1"/>
          </p:nvPr>
        </p:nvSpPr>
        <p:spPr/>
        <p:txBody>
          <a:bodyPr>
            <a:normAutofit fontScale="92500" lnSpcReduction="10000"/>
          </a:bodyPr>
          <a:lstStyle/>
          <a:p>
            <a:r>
              <a:rPr lang="en-US" dirty="0" smtClean="0"/>
              <a:t>From </a:t>
            </a:r>
            <a:r>
              <a:rPr lang="en-US" sz="2400" i="1" dirty="0" smtClean="0">
                <a:latin typeface="Cambria Math" pitchFamily="18" charset="0"/>
                <a:ea typeface="Cambria Math" pitchFamily="18" charset="0"/>
              </a:rPr>
              <a:t>p </a:t>
            </a:r>
            <a:r>
              <a:rPr lang="en-US" sz="2400" dirty="0" smtClean="0">
                <a:latin typeface="Cambria Math"/>
                <a:ea typeface="Cambria Math"/>
              </a:rPr>
              <a:t>→</a:t>
            </a:r>
            <a:r>
              <a:rPr lang="en-US" sz="2400" i="1" dirty="0" smtClean="0">
                <a:latin typeface="Cambria Math" pitchFamily="18" charset="0"/>
                <a:ea typeface="Cambria Math" pitchFamily="18" charset="0"/>
              </a:rPr>
              <a:t>q</a:t>
            </a:r>
            <a:r>
              <a:rPr lang="en-US" dirty="0" smtClean="0"/>
              <a:t>  we can form new conditional statements .</a:t>
            </a:r>
          </a:p>
          <a:p>
            <a:pPr lvl="1"/>
            <a:r>
              <a:rPr lang="en-US" dirty="0" smtClean="0"/>
              <a:t> </a:t>
            </a:r>
            <a:r>
              <a:rPr lang="en-US" i="1" dirty="0" smtClean="0">
                <a:latin typeface="Cambria Math" pitchFamily="18" charset="0"/>
                <a:ea typeface="Cambria Math" pitchFamily="18" charset="0"/>
              </a:rPr>
              <a:t>q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is the </a:t>
            </a:r>
            <a:r>
              <a:rPr lang="en-US" b="1" dirty="0" smtClean="0"/>
              <a:t>converse</a:t>
            </a:r>
            <a:r>
              <a:rPr lang="en-US" dirty="0" smtClean="0"/>
              <a:t> of </a:t>
            </a:r>
            <a:r>
              <a:rPr lang="en-US" i="1" dirty="0" smtClean="0">
                <a:latin typeface="Cambria Math" pitchFamily="18" charset="0"/>
                <a:ea typeface="Cambria Math" pitchFamily="18" charset="0"/>
              </a:rPr>
              <a:t>p </a:t>
            </a:r>
            <a:r>
              <a:rPr lang="en-US" dirty="0" smtClean="0">
                <a:latin typeface="Cambria Math"/>
                <a:ea typeface="Cambria Math"/>
              </a:rPr>
              <a:t>→</a:t>
            </a:r>
            <a:r>
              <a:rPr lang="en-US" i="1" dirty="0" smtClean="0">
                <a:latin typeface="Cambria Math" pitchFamily="18" charset="0"/>
                <a:ea typeface="Cambria Math" pitchFamily="18" charset="0"/>
              </a:rPr>
              <a:t>q</a:t>
            </a:r>
            <a:r>
              <a:rPr lang="en-US" dirty="0" smtClean="0"/>
              <a:t> </a:t>
            </a:r>
          </a:p>
          <a:p>
            <a:pPr lvl="1"/>
            <a:r>
              <a:rPr lang="en-US" dirty="0" smtClean="0"/>
              <a:t> </a:t>
            </a:r>
            <a:r>
              <a:rPr lang="en-US" dirty="0" smtClean="0">
                <a:latin typeface="Cambria Math"/>
                <a:ea typeface="Cambria Math"/>
              </a:rPr>
              <a:t>¬</a:t>
            </a:r>
            <a:r>
              <a:rPr lang="en-US" i="1" dirty="0" smtClean="0">
                <a:latin typeface="Cambria Math" pitchFamily="18" charset="0"/>
                <a:ea typeface="Cambria Math" pitchFamily="18" charset="0"/>
              </a:rPr>
              <a:t>q </a:t>
            </a:r>
            <a:r>
              <a:rPr lang="en-US" dirty="0" smtClean="0">
                <a:latin typeface="Cambria Math"/>
                <a:ea typeface="Cambria Math"/>
              </a:rPr>
              <a:t>→ ¬ </a:t>
            </a:r>
            <a:r>
              <a:rPr lang="en-US" i="1" dirty="0" smtClean="0">
                <a:latin typeface="Cambria Math" pitchFamily="18" charset="0"/>
                <a:ea typeface="Cambria Math" pitchFamily="18" charset="0"/>
              </a:rPr>
              <a:t>p</a:t>
            </a:r>
            <a:r>
              <a:rPr lang="en-US" dirty="0" smtClean="0"/>
              <a:t>    is the </a:t>
            </a:r>
            <a:r>
              <a:rPr lang="en-US" b="1" dirty="0" err="1" smtClean="0"/>
              <a:t>contrapositive</a:t>
            </a:r>
            <a:r>
              <a:rPr lang="en-US" dirty="0" smtClean="0"/>
              <a:t>  of </a:t>
            </a:r>
            <a:r>
              <a:rPr lang="en-US" i="1" dirty="0" smtClean="0">
                <a:latin typeface="Cambria Math" pitchFamily="18" charset="0"/>
                <a:ea typeface="Cambria Math" pitchFamily="18" charset="0"/>
              </a:rPr>
              <a:t>p </a:t>
            </a:r>
            <a:r>
              <a:rPr lang="en-US" dirty="0" smtClean="0">
                <a:latin typeface="Cambria Math"/>
                <a:ea typeface="Cambria Math"/>
              </a:rPr>
              <a:t>→</a:t>
            </a:r>
            <a:r>
              <a:rPr lang="en-US" i="1" dirty="0" smtClean="0">
                <a:latin typeface="Cambria Math" pitchFamily="18" charset="0"/>
                <a:ea typeface="Cambria Math" pitchFamily="18" charset="0"/>
              </a:rPr>
              <a:t>q</a:t>
            </a:r>
            <a:endParaRPr lang="en-US" dirty="0" smtClean="0"/>
          </a:p>
          <a:p>
            <a:pPr lvl="1"/>
            <a:r>
              <a:rPr lang="en-US" dirty="0" smtClean="0">
                <a:latin typeface="Cambria Math"/>
                <a:ea typeface="Cambria Math"/>
              </a:rPr>
              <a:t>¬ </a:t>
            </a:r>
            <a:r>
              <a:rPr lang="en-US" i="1" dirty="0" smtClean="0">
                <a:latin typeface="Cambria Math" pitchFamily="18" charset="0"/>
                <a:ea typeface="Cambria Math" pitchFamily="18" charset="0"/>
              </a:rPr>
              <a:t>p </a:t>
            </a:r>
            <a:r>
              <a:rPr lang="en-US" dirty="0" smtClean="0">
                <a:latin typeface="Cambria Math"/>
                <a:ea typeface="Cambria Math"/>
              </a:rPr>
              <a:t>→ ¬ </a:t>
            </a:r>
            <a:r>
              <a:rPr lang="en-US" i="1" dirty="0" smtClean="0">
                <a:latin typeface="Cambria Math" pitchFamily="18" charset="0"/>
                <a:ea typeface="Cambria Math" pitchFamily="18" charset="0"/>
              </a:rPr>
              <a:t>q</a:t>
            </a:r>
            <a:r>
              <a:rPr lang="en-US" dirty="0" smtClean="0"/>
              <a:t>     is the </a:t>
            </a:r>
            <a:r>
              <a:rPr lang="en-US" b="1" dirty="0" smtClean="0"/>
              <a:t>inverse</a:t>
            </a:r>
            <a:r>
              <a:rPr lang="en-US" dirty="0" smtClean="0"/>
              <a:t> of </a:t>
            </a:r>
            <a:r>
              <a:rPr lang="en-US" i="1" dirty="0" smtClean="0">
                <a:latin typeface="Cambria Math" pitchFamily="18" charset="0"/>
                <a:ea typeface="Cambria Math" pitchFamily="18" charset="0"/>
              </a:rPr>
              <a:t>p </a:t>
            </a:r>
            <a:r>
              <a:rPr lang="en-US" dirty="0" smtClean="0">
                <a:latin typeface="Cambria Math"/>
                <a:ea typeface="Cambria Math"/>
              </a:rPr>
              <a:t>→</a:t>
            </a:r>
            <a:r>
              <a:rPr lang="en-US" i="1" dirty="0" smtClean="0">
                <a:latin typeface="Cambria Math" pitchFamily="18" charset="0"/>
                <a:ea typeface="Cambria Math" pitchFamily="18" charset="0"/>
              </a:rPr>
              <a:t>q</a:t>
            </a:r>
            <a:endParaRPr lang="en-US" dirty="0" smtClean="0"/>
          </a:p>
          <a:p>
            <a:pPr>
              <a:buNone/>
            </a:pPr>
            <a:r>
              <a:rPr lang="en-US" b="1" dirty="0" smtClean="0"/>
              <a:t>   Example</a:t>
            </a:r>
            <a:r>
              <a:rPr lang="en-US" dirty="0" smtClean="0"/>
              <a:t>: Find the converse, inverse, and </a:t>
            </a:r>
            <a:r>
              <a:rPr lang="en-US" dirty="0" err="1" smtClean="0"/>
              <a:t>contrapositive</a:t>
            </a:r>
            <a:r>
              <a:rPr lang="en-US" dirty="0" smtClean="0"/>
              <a:t> of “It raining is a sufficient condition for my not going to town.”</a:t>
            </a:r>
          </a:p>
          <a:p>
            <a:pPr>
              <a:buNone/>
            </a:pPr>
            <a:r>
              <a:rPr lang="en-US" b="1" dirty="0" smtClean="0"/>
              <a:t>    Solution:</a:t>
            </a:r>
            <a:r>
              <a:rPr lang="en-US" dirty="0" smtClean="0"/>
              <a:t> </a:t>
            </a:r>
          </a:p>
          <a:p>
            <a:pPr lvl="1">
              <a:buNone/>
            </a:pPr>
            <a:r>
              <a:rPr lang="en-US" b="1" dirty="0" smtClean="0"/>
              <a:t>converse</a:t>
            </a:r>
            <a:r>
              <a:rPr lang="en-US" dirty="0" smtClean="0"/>
              <a:t>: If I do not go to town, then it is  raining.</a:t>
            </a:r>
          </a:p>
          <a:p>
            <a:pPr lvl="1">
              <a:buNone/>
            </a:pPr>
            <a:r>
              <a:rPr lang="en-US" b="1" dirty="0" smtClean="0"/>
              <a:t>inverse</a:t>
            </a:r>
            <a:r>
              <a:rPr lang="en-US" dirty="0" smtClean="0"/>
              <a:t>:  If it is not raining, then I will go to town.</a:t>
            </a:r>
          </a:p>
          <a:p>
            <a:pPr lvl="1">
              <a:buNone/>
            </a:pPr>
            <a:r>
              <a:rPr lang="en-US" b="1" dirty="0" err="1" smtClean="0"/>
              <a:t>contrapositive</a:t>
            </a:r>
            <a:r>
              <a:rPr lang="en-US" dirty="0" smtClean="0"/>
              <a:t>: If I go to town, then it is not raining. </a:t>
            </a:r>
          </a:p>
        </p:txBody>
      </p:sp>
      <p:sp>
        <p:nvSpPr>
          <p:cNvPr id="4" name="Title 1"/>
          <p:cNvSpPr txBox="1">
            <a:spLocks/>
          </p:cNvSpPr>
          <p:nvPr/>
        </p:nvSpPr>
        <p:spPr>
          <a:xfrm>
            <a:off x="457200" y="685800"/>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mj-lt"/>
                <a:ea typeface="+mj-ea"/>
                <a:cs typeface="+mj-cs"/>
              </a:rPr>
              <a:t>Converse, </a:t>
            </a:r>
            <a:r>
              <a:rPr kumimoji="0" lang="en-US" sz="4000" b="0" i="0" u="none" strike="noStrike" kern="1200" cap="none" spc="0" normalizeH="0" baseline="0" noProof="0" dirty="0" err="1" smtClean="0">
                <a:ln>
                  <a:noFill/>
                </a:ln>
                <a:solidFill>
                  <a:schemeClr val="tx2"/>
                </a:solidFill>
                <a:effectLst/>
                <a:uLnTx/>
                <a:uFillTx/>
                <a:latin typeface="+mj-lt"/>
                <a:ea typeface="+mj-ea"/>
                <a:cs typeface="+mj-cs"/>
              </a:rPr>
              <a:t>Contrapositive</a:t>
            </a:r>
            <a:r>
              <a:rPr kumimoji="0" lang="en-US" sz="4000" b="0" i="0" u="none" strike="noStrike" kern="1200" cap="none" spc="0" normalizeH="0" baseline="0" noProof="0" dirty="0" smtClean="0">
                <a:ln>
                  <a:noFill/>
                </a:ln>
                <a:solidFill>
                  <a:schemeClr val="tx2"/>
                </a:solidFill>
                <a:effectLst/>
                <a:uLnTx/>
                <a:uFillTx/>
                <a:latin typeface="+mj-lt"/>
                <a:ea typeface="+mj-ea"/>
                <a:cs typeface="+mj-cs"/>
              </a:rPr>
              <a:t>, and Inverse</a:t>
            </a: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371600"/>
            <a:ext cx="8001000" cy="5152180"/>
          </a:xfrm>
          <a:prstGeom prst="rect">
            <a:avLst/>
          </a:prstGeom>
        </p:spPr>
        <p:txBody>
          <a:bodyPr wrap="square">
            <a:spAutoFit/>
          </a:bodyPr>
          <a:lstStyle/>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latin typeface="Comic Sans MS" pitchFamily="66" charset="0"/>
                <a:ea typeface="MS PGothic" pitchFamily="34" charset="-128"/>
              </a:rPr>
              <a:t>The </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conditional statement</a:t>
            </a:r>
            <a:r>
              <a:rPr lang="en-US" sz="2400" b="1" dirty="0" smtClean="0">
                <a:solidFill>
                  <a:srgbClr val="045CBC"/>
                </a:solidFill>
                <a:latin typeface="Comic Sans MS" pitchFamily="66" charset="0"/>
                <a:ea typeface="MS PGothic" pitchFamily="34" charset="-128"/>
              </a:rPr>
              <a:t> (</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implication) </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p</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q</a:t>
            </a: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“if it is raining, then the home team wins”</a:t>
            </a:r>
          </a:p>
          <a:p>
            <a:pPr marL="457200" indent="-457200">
              <a:lnSpc>
                <a:spcPct val="90000"/>
              </a:lnSpc>
              <a:spcBef>
                <a:spcPct val="20000"/>
              </a:spcBef>
              <a:buClr>
                <a:srgbClr val="FF3300"/>
              </a:buClr>
              <a:buFont typeface="Wingdings" pitchFamily="2" charset="2"/>
              <a:buNone/>
              <a:defRPr/>
            </a:pP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q</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 </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p is called </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rPr>
              <a:t>contrapositive</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  of </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p</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q</a:t>
            </a: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“if the home team does not win, then it is not raining”</a:t>
            </a:r>
          </a:p>
          <a:p>
            <a:pPr marL="457200" indent="-457200">
              <a:lnSpc>
                <a:spcPct val="90000"/>
              </a:lnSpc>
              <a:spcBef>
                <a:spcPct val="20000"/>
              </a:spcBef>
              <a:buClr>
                <a:srgbClr val="FF3300"/>
              </a:buClr>
              <a:buFont typeface="Wingdings" pitchFamily="2" charset="2"/>
              <a:buNone/>
              <a:defRPr/>
            </a:pP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latin typeface="Comic Sans MS" pitchFamily="66" charset="0"/>
                <a:ea typeface="MS PGothic" pitchFamily="34" charset="-128"/>
              </a:rPr>
              <a:t>The proposition </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q</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p</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 is called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converse</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 of </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p</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q</a:t>
            </a: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“if the home team wins, then it is raining”</a:t>
            </a:r>
          </a:p>
          <a:p>
            <a:pPr marL="457200" indent="-457200">
              <a:lnSpc>
                <a:spcPct val="90000"/>
              </a:lnSpc>
              <a:spcBef>
                <a:spcPct val="20000"/>
              </a:spcBef>
              <a:buClr>
                <a:srgbClr val="FF3300"/>
              </a:buClr>
              <a:buFont typeface="Wingdings" pitchFamily="2" charset="2"/>
              <a:buNone/>
              <a:defRPr/>
            </a:pP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p</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 </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q is called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inverse</a:t>
            </a: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  of </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p</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sym typeface="Symbol" pitchFamily="18" charset="2"/>
              </a:rPr>
              <a:t></a:t>
            </a:r>
            <a:r>
              <a:rPr lang="en-US" sz="2400" b="1" dirty="0" err="1" smtClean="0">
                <a:solidFill>
                  <a:srgbClr val="045CBC"/>
                </a:solidFill>
                <a:effectLst>
                  <a:outerShdw blurRad="38100" dist="38100" dir="2700000" algn="tl">
                    <a:srgbClr val="000000"/>
                  </a:outerShdw>
                </a:effectLst>
                <a:latin typeface="Comic Sans MS" pitchFamily="66" charset="0"/>
                <a:ea typeface="MS PGothic" pitchFamily="34" charset="-128"/>
              </a:rPr>
              <a:t>q</a:t>
            </a:r>
            <a:endPar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endParaRPr>
          </a:p>
          <a:p>
            <a:pPr marL="457200" indent="-457200">
              <a:lnSpc>
                <a:spcPct val="90000"/>
              </a:lnSpc>
              <a:spcBef>
                <a:spcPct val="20000"/>
              </a:spcBef>
              <a:buClr>
                <a:srgbClr val="FF3300"/>
              </a:buClr>
              <a:buFont typeface="Wingdings" pitchFamily="2" charset="2"/>
              <a:buNone/>
              <a:defRPr/>
            </a:pPr>
            <a:r>
              <a:rPr lang="en-US" sz="2400" b="1" dirty="0" smtClean="0">
                <a:solidFill>
                  <a:srgbClr val="045CBC"/>
                </a:solidFill>
                <a:effectLst>
                  <a:outerShdw blurRad="38100" dist="38100" dir="2700000" algn="tl">
                    <a:srgbClr val="000000"/>
                  </a:outerShdw>
                </a:effectLst>
                <a:latin typeface="Comic Sans MS" pitchFamily="66" charset="0"/>
                <a:ea typeface="MS PGothic" pitchFamily="34" charset="-128"/>
              </a:rPr>
              <a:t>“if it is not raining, then the home team does not win”</a:t>
            </a:r>
            <a:endParaRPr lang="en-US" sz="2400" b="1" dirty="0">
              <a:solidFill>
                <a:srgbClr val="045CBC"/>
              </a:solidFill>
              <a:effectLst>
                <a:outerShdw blurRad="38100" dist="38100" dir="2700000" algn="tl">
                  <a:srgbClr val="000000"/>
                </a:outerShdw>
              </a:effectLst>
              <a:latin typeface="Comic Sans MS" pitchFamily="66" charset="0"/>
              <a:ea typeface="MS PGothic" pitchFamily="34" charset="-128"/>
            </a:endParaRPr>
          </a:p>
        </p:txBody>
      </p:sp>
      <p:sp>
        <p:nvSpPr>
          <p:cNvPr id="4" name="Rectangle 3"/>
          <p:cNvSpPr/>
          <p:nvPr/>
        </p:nvSpPr>
        <p:spPr>
          <a:xfrm>
            <a:off x="838200" y="457200"/>
            <a:ext cx="7686400" cy="646331"/>
          </a:xfrm>
          <a:prstGeom prst="rect">
            <a:avLst/>
          </a:prstGeom>
        </p:spPr>
        <p:txBody>
          <a:bodyPr wrap="square">
            <a:spAutoFit/>
          </a:bodyPr>
          <a:lstStyle/>
          <a:p>
            <a:pPr lvl="0">
              <a:spcBef>
                <a:spcPct val="0"/>
              </a:spcBef>
              <a:defRPr/>
            </a:pPr>
            <a:r>
              <a:rPr lang="en-US" sz="3600" dirty="0" smtClean="0">
                <a:solidFill>
                  <a:schemeClr val="tx2"/>
                </a:solidFill>
              </a:rPr>
              <a:t>Converse, </a:t>
            </a:r>
            <a:r>
              <a:rPr lang="en-US" sz="3600" dirty="0" err="1" smtClean="0">
                <a:solidFill>
                  <a:schemeClr val="tx2"/>
                </a:solidFill>
              </a:rPr>
              <a:t>Contrapositive</a:t>
            </a:r>
            <a:r>
              <a:rPr lang="en-US" sz="3600" dirty="0" smtClean="0">
                <a:solidFill>
                  <a:schemeClr val="tx2"/>
                </a:solidFill>
              </a:rPr>
              <a:t>, and Inverse</a:t>
            </a:r>
            <a:endParaRPr lang="en-US" sz="360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linds(horizontal)">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blinds(horizontal)">
                                      <p:cBhvr>
                                        <p:cTn id="15" dur="500"/>
                                        <p:tgtEl>
                                          <p:spTgt spid="2">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blinds(horizontal)">
                                      <p:cBhvr>
                                        <p:cTn id="18" dur="500"/>
                                        <p:tgtEl>
                                          <p:spTgt spid="2">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blinds(horizontal)">
                                      <p:cBhvr>
                                        <p:cTn id="23" dur="500"/>
                                        <p:tgtEl>
                                          <p:spTgt spid="2">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blinds(horizontal)">
                                      <p:cBhvr>
                                        <p:cTn id="26" dur="500"/>
                                        <p:tgtEl>
                                          <p:spTgt spid="2">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blinds(horizontal)">
                                      <p:cBhvr>
                                        <p:cTn id="31" dur="500"/>
                                        <p:tgtEl>
                                          <p:spTgt spid="2">
                                            <p:txEl>
                                              <p:pRg st="9" end="9"/>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blinds(horizontal)">
                                      <p:cBhvr>
                                        <p:cTn id="34"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457200"/>
            <a:ext cx="7686400" cy="646331"/>
          </a:xfrm>
          <a:prstGeom prst="rect">
            <a:avLst/>
          </a:prstGeom>
        </p:spPr>
        <p:txBody>
          <a:bodyPr wrap="square">
            <a:spAutoFit/>
          </a:bodyPr>
          <a:lstStyle/>
          <a:p>
            <a:pPr lvl="0">
              <a:spcBef>
                <a:spcPct val="0"/>
              </a:spcBef>
              <a:defRPr/>
            </a:pPr>
            <a:r>
              <a:rPr lang="en-US" sz="3600" dirty="0" smtClean="0">
                <a:solidFill>
                  <a:schemeClr val="tx2"/>
                </a:solidFill>
              </a:rPr>
              <a:t>Converse, </a:t>
            </a:r>
            <a:r>
              <a:rPr lang="en-US" sz="3600" dirty="0" err="1" smtClean="0">
                <a:solidFill>
                  <a:schemeClr val="tx2"/>
                </a:solidFill>
              </a:rPr>
              <a:t>Contrapositive</a:t>
            </a:r>
            <a:r>
              <a:rPr lang="en-US" sz="3600" dirty="0" smtClean="0">
                <a:solidFill>
                  <a:schemeClr val="tx2"/>
                </a:solidFill>
              </a:rPr>
              <a:t>, and Inverse</a:t>
            </a:r>
            <a:endParaRPr lang="en-US" sz="3600" dirty="0">
              <a:solidFill>
                <a:schemeClr val="tx2"/>
              </a:solidFill>
            </a:endParaRPr>
          </a:p>
        </p:txBody>
      </p:sp>
      <p:sp>
        <p:nvSpPr>
          <p:cNvPr id="5" name="Rectangle 4"/>
          <p:cNvSpPr/>
          <p:nvPr/>
        </p:nvSpPr>
        <p:spPr>
          <a:xfrm>
            <a:off x="609600" y="1371600"/>
            <a:ext cx="8077200" cy="4853636"/>
          </a:xfrm>
          <a:prstGeom prst="rect">
            <a:avLst/>
          </a:prstGeom>
        </p:spPr>
        <p:txBody>
          <a:bodyPr wrap="square">
            <a:spAutoFit/>
          </a:bodyPr>
          <a:lstStyle/>
          <a:p>
            <a:pPr marL="342900" lvl="0" indent="-342900">
              <a:lnSpc>
                <a:spcPct val="90000"/>
              </a:lnSpc>
              <a:spcBef>
                <a:spcPct val="20000"/>
              </a:spcBef>
              <a:buFont typeface="Arial" pitchFamily="34" charset="0"/>
              <a:buChar char="•"/>
              <a:defRPr/>
            </a:pPr>
            <a:r>
              <a:rPr lang="en-US" sz="2600" i="1" dirty="0" err="1" smtClean="0">
                <a:latin typeface="Comic Sans MS" pitchFamily="66" charset="0"/>
                <a:sym typeface="Symbol" pitchFamily="18" charset="2"/>
              </a:rPr>
              <a:t>Contrapositives</a:t>
            </a:r>
            <a:r>
              <a:rPr lang="en-US" sz="2600" dirty="0" smtClean="0">
                <a:latin typeface="Comic Sans MS" pitchFamily="66" charset="0"/>
                <a:sym typeface="Symbol" pitchFamily="18" charset="2"/>
              </a:rPr>
              <a:t>:  </a:t>
            </a:r>
            <a:r>
              <a:rPr lang="en-US" sz="2600" i="1" dirty="0" smtClean="0">
                <a:latin typeface="Comic Sans MS" pitchFamily="66" charset="0"/>
                <a:sym typeface="Symbol" pitchFamily="18" charset="2"/>
              </a:rPr>
              <a:t>p </a:t>
            </a:r>
            <a:r>
              <a:rPr lang="en-US" sz="2600" dirty="0" smtClean="0">
                <a:latin typeface="Comic Sans MS" pitchFamily="66" charset="0"/>
                <a:sym typeface="Symbol" pitchFamily="18" charset="2"/>
              </a:rPr>
              <a:t></a:t>
            </a:r>
            <a:r>
              <a:rPr lang="en-US" sz="2600" i="1" dirty="0" smtClean="0">
                <a:latin typeface="Comic Sans MS" pitchFamily="66" charset="0"/>
                <a:sym typeface="Symbol" pitchFamily="18" charset="2"/>
              </a:rPr>
              <a:t> q </a:t>
            </a:r>
            <a:r>
              <a:rPr lang="en-US" sz="2600" dirty="0" smtClean="0">
                <a:latin typeface="Comic Sans MS" pitchFamily="66" charset="0"/>
                <a:sym typeface="Symbol" pitchFamily="18" charset="2"/>
              </a:rPr>
              <a:t> </a:t>
            </a:r>
            <a:r>
              <a:rPr lang="en-US" sz="2600" i="1" dirty="0" smtClean="0">
                <a:latin typeface="Comic Sans MS" pitchFamily="66" charset="0"/>
                <a:sym typeface="Symbol" pitchFamily="18" charset="2"/>
              </a:rPr>
              <a:t>q</a:t>
            </a:r>
            <a:r>
              <a:rPr lang="en-US" sz="2600" dirty="0" smtClean="0">
                <a:latin typeface="Comic Sans MS" pitchFamily="66" charset="0"/>
                <a:sym typeface="Symbol" pitchFamily="18" charset="2"/>
              </a:rPr>
              <a:t>  </a:t>
            </a:r>
            <a:r>
              <a:rPr lang="en-US" sz="2600" i="1" dirty="0" smtClean="0">
                <a:latin typeface="Comic Sans MS" pitchFamily="66" charset="0"/>
                <a:sym typeface="Symbol" pitchFamily="18" charset="2"/>
              </a:rPr>
              <a:t>p </a:t>
            </a:r>
            <a:r>
              <a:rPr lang="en-US" sz="2600" dirty="0" smtClean="0">
                <a:latin typeface="Comic Sans MS" pitchFamily="66" charset="0"/>
                <a:sym typeface="Symbol" pitchFamily="18" charset="2"/>
              </a:rPr>
              <a:t>?</a:t>
            </a:r>
            <a:endParaRPr lang="en-US" sz="2600" i="1" dirty="0" smtClean="0">
              <a:latin typeface="Comic Sans MS" pitchFamily="66" charset="0"/>
              <a:sym typeface="Symbol" pitchFamily="18" charset="2"/>
            </a:endParaRPr>
          </a:p>
          <a:p>
            <a:pPr marL="742950" lvl="1" indent="-285750">
              <a:lnSpc>
                <a:spcPct val="90000"/>
              </a:lnSpc>
              <a:spcBef>
                <a:spcPct val="20000"/>
              </a:spcBef>
              <a:defRPr/>
            </a:pPr>
            <a:r>
              <a:rPr lang="en-US" sz="2600" dirty="0" smtClean="0">
                <a:latin typeface="Comic Sans MS" pitchFamily="66" charset="0"/>
                <a:sym typeface="Symbol" pitchFamily="18" charset="2"/>
              </a:rPr>
              <a:t>Ex.	</a:t>
            </a:r>
            <a:r>
              <a:rPr lang="en-US" sz="2600" dirty="0" smtClean="0">
                <a:latin typeface="Arial"/>
                <a:sym typeface="Symbol" pitchFamily="18" charset="2"/>
              </a:rPr>
              <a:t>“</a:t>
            </a:r>
            <a:r>
              <a:rPr lang="en-US" sz="2600" dirty="0" smtClean="0">
                <a:latin typeface="Comic Sans MS" pitchFamily="66" charset="0"/>
                <a:sym typeface="Symbol" pitchFamily="18" charset="2"/>
              </a:rPr>
              <a:t>If it is noon, then I am hungry.</a:t>
            </a:r>
            <a:r>
              <a:rPr lang="en-US" sz="2600" dirty="0" smtClean="0">
                <a:latin typeface="Arial"/>
                <a:sym typeface="Symbol" pitchFamily="18" charset="2"/>
              </a:rPr>
              <a:t>”</a:t>
            </a:r>
            <a:r>
              <a:rPr lang="en-US" sz="2600" dirty="0" smtClean="0">
                <a:latin typeface="Comic Sans MS" pitchFamily="66" charset="0"/>
                <a:sym typeface="Symbol" pitchFamily="18" charset="2"/>
              </a:rPr>
              <a:t> </a:t>
            </a:r>
          </a:p>
          <a:p>
            <a:pPr marL="742950" lvl="1" indent="-285750">
              <a:lnSpc>
                <a:spcPct val="90000"/>
              </a:lnSpc>
              <a:spcBef>
                <a:spcPct val="20000"/>
              </a:spcBef>
              <a:defRPr/>
            </a:pPr>
            <a:r>
              <a:rPr lang="en-US" sz="2600" dirty="0" smtClean="0">
                <a:latin typeface="Comic Sans MS" pitchFamily="66" charset="0"/>
                <a:sym typeface="Symbol" pitchFamily="18" charset="2"/>
              </a:rPr>
              <a:t>		</a:t>
            </a:r>
            <a:r>
              <a:rPr lang="en-US" sz="2600" dirty="0" smtClean="0">
                <a:latin typeface="Arial"/>
                <a:sym typeface="Symbol" pitchFamily="18" charset="2"/>
              </a:rPr>
              <a:t>“</a:t>
            </a:r>
            <a:r>
              <a:rPr lang="en-US" sz="2600" dirty="0" smtClean="0">
                <a:latin typeface="Comic Sans MS" pitchFamily="66" charset="0"/>
                <a:sym typeface="Symbol" pitchFamily="18" charset="2"/>
              </a:rPr>
              <a:t>If I am not hungry, then it is not noon.</a:t>
            </a:r>
            <a:r>
              <a:rPr lang="en-US" sz="2600" dirty="0" smtClean="0">
                <a:latin typeface="Arial"/>
                <a:sym typeface="Symbol" pitchFamily="18" charset="2"/>
              </a:rPr>
              <a:t>”</a:t>
            </a:r>
            <a:endParaRPr lang="en-US" sz="2600" dirty="0" smtClean="0">
              <a:latin typeface="Comic Sans MS" pitchFamily="66" charset="0"/>
              <a:sym typeface="Symbol" pitchFamily="18" charset="2"/>
            </a:endParaRPr>
          </a:p>
          <a:p>
            <a:pPr marL="742950" lvl="1" indent="-285750">
              <a:lnSpc>
                <a:spcPct val="90000"/>
              </a:lnSpc>
              <a:spcBef>
                <a:spcPct val="20000"/>
              </a:spcBef>
              <a:defRPr/>
            </a:pPr>
            <a:endParaRPr lang="en-US" sz="2600" dirty="0" smtClean="0">
              <a:latin typeface="Comic Sans MS" pitchFamily="66" charset="0"/>
              <a:sym typeface="Symbol" pitchFamily="18" charset="2"/>
            </a:endParaRPr>
          </a:p>
          <a:p>
            <a:pPr marL="342900" lvl="0" indent="-342900">
              <a:lnSpc>
                <a:spcPct val="90000"/>
              </a:lnSpc>
              <a:spcBef>
                <a:spcPct val="20000"/>
              </a:spcBef>
              <a:buFont typeface="Arial" pitchFamily="34" charset="0"/>
              <a:buChar char="•"/>
              <a:defRPr/>
            </a:pPr>
            <a:r>
              <a:rPr lang="en-US" sz="2600" i="1" dirty="0" smtClean="0">
                <a:latin typeface="Comic Sans MS" pitchFamily="66" charset="0"/>
                <a:sym typeface="Symbol" pitchFamily="18" charset="2"/>
              </a:rPr>
              <a:t>Converses</a:t>
            </a:r>
            <a:r>
              <a:rPr lang="en-US" sz="2600" dirty="0" smtClean="0">
                <a:latin typeface="Comic Sans MS" pitchFamily="66" charset="0"/>
                <a:sym typeface="Symbol" pitchFamily="18" charset="2"/>
              </a:rPr>
              <a:t>: </a:t>
            </a:r>
            <a:r>
              <a:rPr lang="en-US" sz="2600" i="1" dirty="0" smtClean="0">
                <a:latin typeface="Comic Sans MS" pitchFamily="66" charset="0"/>
                <a:sym typeface="Symbol" pitchFamily="18" charset="2"/>
              </a:rPr>
              <a:t>p </a:t>
            </a:r>
            <a:r>
              <a:rPr lang="en-US" sz="2600" dirty="0" smtClean="0">
                <a:latin typeface="Comic Sans MS" pitchFamily="66" charset="0"/>
                <a:sym typeface="Symbol" pitchFamily="18" charset="2"/>
              </a:rPr>
              <a:t></a:t>
            </a:r>
            <a:r>
              <a:rPr lang="en-US" sz="2600" i="1" dirty="0" smtClean="0">
                <a:latin typeface="Comic Sans MS" pitchFamily="66" charset="0"/>
                <a:sym typeface="Symbol" pitchFamily="18" charset="2"/>
              </a:rPr>
              <a:t> q </a:t>
            </a:r>
            <a:r>
              <a:rPr lang="en-US" sz="2600" dirty="0" smtClean="0">
                <a:latin typeface="Comic Sans MS" pitchFamily="66" charset="0"/>
                <a:sym typeface="Symbol" pitchFamily="18" charset="2"/>
              </a:rPr>
              <a:t> </a:t>
            </a:r>
            <a:r>
              <a:rPr lang="en-US" sz="2600" i="1" dirty="0" smtClean="0">
                <a:latin typeface="Comic Sans MS" pitchFamily="66" charset="0"/>
                <a:sym typeface="Symbol" pitchFamily="18" charset="2"/>
              </a:rPr>
              <a:t>q</a:t>
            </a:r>
            <a:r>
              <a:rPr lang="en-US" sz="2600" dirty="0" smtClean="0">
                <a:latin typeface="Comic Sans MS" pitchFamily="66" charset="0"/>
                <a:sym typeface="Symbol" pitchFamily="18" charset="2"/>
              </a:rPr>
              <a:t>  </a:t>
            </a:r>
            <a:r>
              <a:rPr lang="en-US" sz="2600" i="1" dirty="0" smtClean="0">
                <a:latin typeface="Comic Sans MS" pitchFamily="66" charset="0"/>
                <a:sym typeface="Symbol" pitchFamily="18" charset="2"/>
              </a:rPr>
              <a:t>p</a:t>
            </a:r>
            <a:r>
              <a:rPr lang="en-US" sz="2600" dirty="0" smtClean="0">
                <a:latin typeface="Comic Sans MS" pitchFamily="66" charset="0"/>
                <a:sym typeface="Symbol" pitchFamily="18" charset="2"/>
              </a:rPr>
              <a:t> ?</a:t>
            </a:r>
            <a:endParaRPr lang="en-US" sz="2600" i="1" dirty="0" smtClean="0">
              <a:latin typeface="Comic Sans MS" pitchFamily="66" charset="0"/>
              <a:sym typeface="Symbol" pitchFamily="18" charset="2"/>
            </a:endParaRPr>
          </a:p>
          <a:p>
            <a:pPr marL="742950" lvl="1" indent="-285750">
              <a:lnSpc>
                <a:spcPct val="90000"/>
              </a:lnSpc>
              <a:spcBef>
                <a:spcPct val="20000"/>
              </a:spcBef>
              <a:defRPr/>
            </a:pPr>
            <a:r>
              <a:rPr lang="en-US" sz="2600" dirty="0" smtClean="0">
                <a:latin typeface="Comic Sans MS" pitchFamily="66" charset="0"/>
                <a:sym typeface="Symbol" pitchFamily="18" charset="2"/>
              </a:rPr>
              <a:t>Ex.</a:t>
            </a:r>
            <a:r>
              <a:rPr lang="en-US" sz="2600" dirty="0" smtClean="0">
                <a:latin typeface="Arial"/>
                <a:sym typeface="Symbol" pitchFamily="18" charset="2"/>
              </a:rPr>
              <a:t>“</a:t>
            </a:r>
            <a:r>
              <a:rPr lang="en-US" sz="2600" dirty="0" smtClean="0">
                <a:latin typeface="Comic Sans MS" pitchFamily="66" charset="0"/>
                <a:sym typeface="Symbol" pitchFamily="18" charset="2"/>
              </a:rPr>
              <a:t>If it is noon, then I am hungry.</a:t>
            </a:r>
            <a:r>
              <a:rPr lang="en-US" sz="2600" dirty="0" smtClean="0">
                <a:latin typeface="Arial"/>
                <a:sym typeface="Symbol" pitchFamily="18" charset="2"/>
              </a:rPr>
              <a:t>”</a:t>
            </a:r>
            <a:r>
              <a:rPr lang="en-US" sz="2600" dirty="0" smtClean="0">
                <a:latin typeface="Comic Sans MS" pitchFamily="66" charset="0"/>
                <a:sym typeface="Symbol" pitchFamily="18" charset="2"/>
              </a:rPr>
              <a:t> </a:t>
            </a:r>
          </a:p>
          <a:p>
            <a:pPr marL="742950" lvl="1" indent="-285750">
              <a:lnSpc>
                <a:spcPct val="90000"/>
              </a:lnSpc>
              <a:spcBef>
                <a:spcPct val="20000"/>
              </a:spcBef>
              <a:defRPr/>
            </a:pPr>
            <a:r>
              <a:rPr lang="en-US" sz="2600" dirty="0" smtClean="0">
                <a:latin typeface="Comic Sans MS" pitchFamily="66" charset="0"/>
                <a:sym typeface="Symbol" pitchFamily="18" charset="2"/>
              </a:rPr>
              <a:t>		</a:t>
            </a:r>
            <a:r>
              <a:rPr lang="en-US" sz="2600" dirty="0" smtClean="0">
                <a:latin typeface="Arial"/>
                <a:sym typeface="Symbol" pitchFamily="18" charset="2"/>
              </a:rPr>
              <a:t>“</a:t>
            </a:r>
            <a:r>
              <a:rPr lang="en-US" sz="2600" dirty="0" smtClean="0">
                <a:latin typeface="Comic Sans MS" pitchFamily="66" charset="0"/>
                <a:sym typeface="Symbol" pitchFamily="18" charset="2"/>
              </a:rPr>
              <a:t>If I am hungry, then it is noon.</a:t>
            </a:r>
            <a:r>
              <a:rPr lang="en-US" sz="2600" dirty="0" smtClean="0">
                <a:latin typeface="Arial"/>
                <a:sym typeface="Symbol" pitchFamily="18" charset="2"/>
              </a:rPr>
              <a:t>”</a:t>
            </a:r>
            <a:endParaRPr lang="en-US" sz="2600" dirty="0" smtClean="0">
              <a:latin typeface="Comic Sans MS" pitchFamily="66" charset="0"/>
              <a:sym typeface="Symbol" pitchFamily="18" charset="2"/>
            </a:endParaRPr>
          </a:p>
          <a:p>
            <a:pPr marL="742950" lvl="1" indent="-285750">
              <a:lnSpc>
                <a:spcPct val="90000"/>
              </a:lnSpc>
              <a:spcBef>
                <a:spcPct val="20000"/>
              </a:spcBef>
              <a:defRPr/>
            </a:pPr>
            <a:endParaRPr lang="en-US" sz="2600" dirty="0" smtClean="0">
              <a:latin typeface="Comic Sans MS" pitchFamily="66" charset="0"/>
              <a:sym typeface="Symbol" pitchFamily="18" charset="2"/>
            </a:endParaRPr>
          </a:p>
          <a:p>
            <a:pPr marL="342900" lvl="0" indent="-342900">
              <a:lnSpc>
                <a:spcPct val="90000"/>
              </a:lnSpc>
              <a:spcBef>
                <a:spcPct val="20000"/>
              </a:spcBef>
              <a:buFont typeface="Arial" pitchFamily="34" charset="0"/>
              <a:buChar char="•"/>
              <a:defRPr/>
            </a:pPr>
            <a:r>
              <a:rPr lang="en-US" sz="2600" i="1" dirty="0" smtClean="0">
                <a:latin typeface="Comic Sans MS" pitchFamily="66" charset="0"/>
                <a:sym typeface="Symbol" pitchFamily="18" charset="2"/>
              </a:rPr>
              <a:t>Inverses</a:t>
            </a:r>
            <a:r>
              <a:rPr lang="en-US" sz="2600" dirty="0" smtClean="0">
                <a:latin typeface="Comic Sans MS" pitchFamily="66" charset="0"/>
                <a:sym typeface="Symbol" pitchFamily="18" charset="2"/>
              </a:rPr>
              <a:t>: </a:t>
            </a:r>
            <a:r>
              <a:rPr lang="en-US" sz="2600" i="1" dirty="0" smtClean="0">
                <a:latin typeface="Comic Sans MS" pitchFamily="66" charset="0"/>
                <a:sym typeface="Symbol" pitchFamily="18" charset="2"/>
              </a:rPr>
              <a:t>p </a:t>
            </a:r>
            <a:r>
              <a:rPr lang="en-US" sz="2600" dirty="0" smtClean="0">
                <a:latin typeface="Comic Sans MS" pitchFamily="66" charset="0"/>
                <a:sym typeface="Symbol" pitchFamily="18" charset="2"/>
              </a:rPr>
              <a:t></a:t>
            </a:r>
            <a:r>
              <a:rPr lang="en-US" sz="2600" i="1" dirty="0" smtClean="0">
                <a:latin typeface="Comic Sans MS" pitchFamily="66" charset="0"/>
                <a:sym typeface="Symbol" pitchFamily="18" charset="2"/>
              </a:rPr>
              <a:t> q </a:t>
            </a:r>
            <a:r>
              <a:rPr lang="en-US" sz="2600" dirty="0" smtClean="0">
                <a:latin typeface="Comic Sans MS" pitchFamily="66" charset="0"/>
                <a:sym typeface="Symbol" pitchFamily="18" charset="2"/>
              </a:rPr>
              <a:t> </a:t>
            </a:r>
            <a:r>
              <a:rPr lang="en-US" sz="2600" i="1" dirty="0" smtClean="0">
                <a:latin typeface="Comic Sans MS" pitchFamily="66" charset="0"/>
                <a:sym typeface="Symbol" pitchFamily="18" charset="2"/>
              </a:rPr>
              <a:t>p</a:t>
            </a:r>
            <a:r>
              <a:rPr lang="en-US" sz="2600" dirty="0" smtClean="0">
                <a:latin typeface="Comic Sans MS" pitchFamily="66" charset="0"/>
                <a:sym typeface="Symbol" pitchFamily="18" charset="2"/>
              </a:rPr>
              <a:t>  </a:t>
            </a:r>
            <a:r>
              <a:rPr lang="en-US" sz="2600" i="1" dirty="0" smtClean="0">
                <a:latin typeface="Comic Sans MS" pitchFamily="66" charset="0"/>
                <a:sym typeface="Symbol" pitchFamily="18" charset="2"/>
              </a:rPr>
              <a:t>q </a:t>
            </a:r>
            <a:r>
              <a:rPr lang="en-US" sz="2600" dirty="0" smtClean="0">
                <a:latin typeface="Comic Sans MS" pitchFamily="66" charset="0"/>
                <a:sym typeface="Symbol" pitchFamily="18" charset="2"/>
              </a:rPr>
              <a:t>?</a:t>
            </a:r>
            <a:endParaRPr lang="en-US" sz="2600" i="1" dirty="0" smtClean="0">
              <a:latin typeface="Comic Sans MS" pitchFamily="66" charset="0"/>
              <a:sym typeface="Symbol" pitchFamily="18" charset="2"/>
            </a:endParaRPr>
          </a:p>
          <a:p>
            <a:pPr marL="742950" lvl="1" indent="-285750">
              <a:lnSpc>
                <a:spcPct val="90000"/>
              </a:lnSpc>
              <a:spcBef>
                <a:spcPct val="20000"/>
              </a:spcBef>
              <a:defRPr/>
            </a:pPr>
            <a:r>
              <a:rPr lang="en-US" sz="2600" dirty="0" smtClean="0">
                <a:latin typeface="Comic Sans MS" pitchFamily="66" charset="0"/>
                <a:sym typeface="Symbol" pitchFamily="18" charset="2"/>
              </a:rPr>
              <a:t>Ex.</a:t>
            </a:r>
            <a:r>
              <a:rPr lang="en-US" sz="2600" dirty="0" smtClean="0">
                <a:latin typeface="Arial"/>
                <a:sym typeface="Symbol" pitchFamily="18" charset="2"/>
              </a:rPr>
              <a:t>“</a:t>
            </a:r>
            <a:r>
              <a:rPr lang="en-US" sz="2600" dirty="0" smtClean="0">
                <a:latin typeface="Comic Sans MS" pitchFamily="66" charset="0"/>
                <a:sym typeface="Symbol" pitchFamily="18" charset="2"/>
              </a:rPr>
              <a:t>If it is noon, then I am hungry.</a:t>
            </a:r>
            <a:r>
              <a:rPr lang="en-US" sz="2600" dirty="0" smtClean="0">
                <a:latin typeface="Arial"/>
                <a:sym typeface="Symbol" pitchFamily="18" charset="2"/>
              </a:rPr>
              <a:t>”</a:t>
            </a:r>
            <a:r>
              <a:rPr lang="en-US" sz="2600" dirty="0" smtClean="0">
                <a:latin typeface="Comic Sans MS" pitchFamily="66" charset="0"/>
                <a:sym typeface="Symbol" pitchFamily="18" charset="2"/>
              </a:rPr>
              <a:t> </a:t>
            </a:r>
          </a:p>
          <a:p>
            <a:pPr marL="742950" lvl="1" indent="-285750">
              <a:lnSpc>
                <a:spcPct val="90000"/>
              </a:lnSpc>
              <a:spcBef>
                <a:spcPct val="20000"/>
              </a:spcBef>
              <a:defRPr/>
            </a:pPr>
            <a:r>
              <a:rPr lang="en-US" sz="2600" dirty="0" smtClean="0">
                <a:latin typeface="Comic Sans MS" pitchFamily="66" charset="0"/>
                <a:sym typeface="Symbol" pitchFamily="18" charset="2"/>
              </a:rPr>
              <a:t>		</a:t>
            </a:r>
            <a:r>
              <a:rPr lang="en-US" sz="2600" dirty="0" smtClean="0">
                <a:latin typeface="Arial"/>
                <a:sym typeface="Symbol" pitchFamily="18" charset="2"/>
              </a:rPr>
              <a:t>“</a:t>
            </a:r>
            <a:r>
              <a:rPr lang="en-US" sz="2600" dirty="0" smtClean="0">
                <a:latin typeface="Comic Sans MS" pitchFamily="66" charset="0"/>
                <a:sym typeface="Symbol" pitchFamily="18" charset="2"/>
              </a:rPr>
              <a:t>If it is not noon, then I am not hungry</a:t>
            </a:r>
            <a:endParaRPr lang="en-US" dirty="0"/>
          </a:p>
        </p:txBody>
      </p:sp>
      <p:grpSp>
        <p:nvGrpSpPr>
          <p:cNvPr id="6" name="Group 6"/>
          <p:cNvGrpSpPr>
            <a:grpSpLocks/>
          </p:cNvGrpSpPr>
          <p:nvPr/>
        </p:nvGrpSpPr>
        <p:grpSpPr bwMode="auto">
          <a:xfrm>
            <a:off x="7315200" y="1524000"/>
            <a:ext cx="1295400" cy="609600"/>
            <a:chOff x="2640" y="2304"/>
            <a:chExt cx="1536" cy="1104"/>
          </a:xfrm>
        </p:grpSpPr>
        <p:sp>
          <p:nvSpPr>
            <p:cNvPr id="7" name="Oval 7"/>
            <p:cNvSpPr>
              <a:spLocks noChangeArrowheads="1"/>
            </p:cNvSpPr>
            <p:nvPr/>
          </p:nvSpPr>
          <p:spPr bwMode="auto">
            <a:xfrm>
              <a:off x="2640" y="2304"/>
              <a:ext cx="1536" cy="1104"/>
            </a:xfrm>
            <a:prstGeom prst="ellipse">
              <a:avLst/>
            </a:prstGeom>
            <a:solidFill>
              <a:schemeClr val="accent2"/>
            </a:solidFill>
            <a:ln w="9525">
              <a:noFill/>
              <a:round/>
              <a:headEnd/>
              <a:tailEnd/>
            </a:ln>
            <a:effectLst/>
          </p:spPr>
          <p:txBody>
            <a:bodyPr wrap="none" anchor="ctr"/>
            <a:lstStyle/>
            <a:p>
              <a:pPr algn="l" rtl="0"/>
              <a:endParaRPr lang="en-US" dirty="0"/>
            </a:p>
          </p:txBody>
        </p:sp>
        <p:sp>
          <p:nvSpPr>
            <p:cNvPr id="8" name="Text Box 8"/>
            <p:cNvSpPr txBox="1">
              <a:spLocks noChangeArrowheads="1"/>
            </p:cNvSpPr>
            <p:nvPr/>
          </p:nvSpPr>
          <p:spPr bwMode="auto">
            <a:xfrm>
              <a:off x="2881" y="2448"/>
              <a:ext cx="1056" cy="669"/>
            </a:xfrm>
            <a:prstGeom prst="rect">
              <a:avLst/>
            </a:prstGeom>
            <a:noFill/>
            <a:ln w="9525">
              <a:noFill/>
              <a:miter lim="800000"/>
              <a:headEnd/>
              <a:tailEnd/>
            </a:ln>
            <a:effectLst/>
          </p:spPr>
          <p:txBody>
            <a:bodyPr>
              <a:spAutoFit/>
            </a:bodyPr>
            <a:lstStyle/>
            <a:p>
              <a:pPr algn="ctr">
                <a:spcBef>
                  <a:spcPct val="50000"/>
                </a:spcBef>
              </a:pPr>
              <a:r>
                <a:rPr lang="en-US" dirty="0">
                  <a:solidFill>
                    <a:srgbClr val="FFFF00"/>
                  </a:solidFill>
                  <a:latin typeface="Comic Sans MS" pitchFamily="66" charset="0"/>
                </a:rPr>
                <a:t>YES</a:t>
              </a:r>
            </a:p>
          </p:txBody>
        </p:sp>
      </p:grpSp>
      <p:grpSp>
        <p:nvGrpSpPr>
          <p:cNvPr id="9" name="Group 6"/>
          <p:cNvGrpSpPr>
            <a:grpSpLocks/>
          </p:cNvGrpSpPr>
          <p:nvPr/>
        </p:nvGrpSpPr>
        <p:grpSpPr bwMode="auto">
          <a:xfrm>
            <a:off x="7391400" y="3048000"/>
            <a:ext cx="1295400" cy="609600"/>
            <a:chOff x="2640" y="2304"/>
            <a:chExt cx="1536" cy="1104"/>
          </a:xfrm>
        </p:grpSpPr>
        <p:sp>
          <p:nvSpPr>
            <p:cNvPr id="10" name="Oval 7"/>
            <p:cNvSpPr>
              <a:spLocks noChangeArrowheads="1"/>
            </p:cNvSpPr>
            <p:nvPr/>
          </p:nvSpPr>
          <p:spPr bwMode="auto">
            <a:xfrm>
              <a:off x="2640" y="2304"/>
              <a:ext cx="1536" cy="1104"/>
            </a:xfrm>
            <a:prstGeom prst="ellipse">
              <a:avLst/>
            </a:prstGeom>
            <a:solidFill>
              <a:schemeClr val="accent2"/>
            </a:solidFill>
            <a:ln w="9525">
              <a:noFill/>
              <a:round/>
              <a:headEnd/>
              <a:tailEnd/>
            </a:ln>
            <a:effectLst/>
          </p:spPr>
          <p:txBody>
            <a:bodyPr wrap="none" anchor="ctr"/>
            <a:lstStyle/>
            <a:p>
              <a:pPr algn="l" rtl="0"/>
              <a:endParaRPr lang="en-US" dirty="0"/>
            </a:p>
          </p:txBody>
        </p:sp>
        <p:sp>
          <p:nvSpPr>
            <p:cNvPr id="11" name="Text Box 8"/>
            <p:cNvSpPr txBox="1">
              <a:spLocks noChangeArrowheads="1"/>
            </p:cNvSpPr>
            <p:nvPr/>
          </p:nvSpPr>
          <p:spPr bwMode="auto">
            <a:xfrm>
              <a:off x="2881" y="2448"/>
              <a:ext cx="1056" cy="669"/>
            </a:xfrm>
            <a:prstGeom prst="rect">
              <a:avLst/>
            </a:prstGeom>
            <a:noFill/>
            <a:ln w="9525">
              <a:noFill/>
              <a:miter lim="800000"/>
              <a:headEnd/>
              <a:tailEnd/>
            </a:ln>
            <a:effectLst/>
          </p:spPr>
          <p:txBody>
            <a:bodyPr>
              <a:spAutoFit/>
            </a:bodyPr>
            <a:lstStyle/>
            <a:p>
              <a:pPr algn="ctr">
                <a:spcBef>
                  <a:spcPct val="50000"/>
                </a:spcBef>
              </a:pPr>
              <a:r>
                <a:rPr lang="en-US" dirty="0" smtClean="0">
                  <a:solidFill>
                    <a:srgbClr val="FFFF00"/>
                  </a:solidFill>
                  <a:latin typeface="Comic Sans MS" pitchFamily="66" charset="0"/>
                </a:rPr>
                <a:t>yes</a:t>
              </a:r>
              <a:endParaRPr lang="en-US" dirty="0">
                <a:solidFill>
                  <a:srgbClr val="FFFF00"/>
                </a:solidFill>
                <a:latin typeface="Comic Sans MS" pitchFamily="66" charset="0"/>
              </a:endParaRPr>
            </a:p>
          </p:txBody>
        </p:sp>
      </p:grpSp>
      <p:grpSp>
        <p:nvGrpSpPr>
          <p:cNvPr id="12" name="Group 6"/>
          <p:cNvGrpSpPr>
            <a:grpSpLocks/>
          </p:cNvGrpSpPr>
          <p:nvPr/>
        </p:nvGrpSpPr>
        <p:grpSpPr bwMode="auto">
          <a:xfrm>
            <a:off x="7391400" y="4876800"/>
            <a:ext cx="1295400" cy="609600"/>
            <a:chOff x="2640" y="2304"/>
            <a:chExt cx="1536" cy="1104"/>
          </a:xfrm>
        </p:grpSpPr>
        <p:sp>
          <p:nvSpPr>
            <p:cNvPr id="13" name="Oval 7"/>
            <p:cNvSpPr>
              <a:spLocks noChangeArrowheads="1"/>
            </p:cNvSpPr>
            <p:nvPr/>
          </p:nvSpPr>
          <p:spPr bwMode="auto">
            <a:xfrm>
              <a:off x="2640" y="2304"/>
              <a:ext cx="1536" cy="1104"/>
            </a:xfrm>
            <a:prstGeom prst="ellipse">
              <a:avLst/>
            </a:prstGeom>
            <a:solidFill>
              <a:schemeClr val="accent2"/>
            </a:solidFill>
            <a:ln w="9525">
              <a:noFill/>
              <a:round/>
              <a:headEnd/>
              <a:tailEnd/>
            </a:ln>
            <a:effectLst/>
          </p:spPr>
          <p:txBody>
            <a:bodyPr wrap="none" anchor="ctr"/>
            <a:lstStyle/>
            <a:p>
              <a:pPr algn="l" rtl="0"/>
              <a:endParaRPr lang="en-US" dirty="0"/>
            </a:p>
          </p:txBody>
        </p:sp>
        <p:sp>
          <p:nvSpPr>
            <p:cNvPr id="14" name="Text Box 8"/>
            <p:cNvSpPr txBox="1">
              <a:spLocks noChangeArrowheads="1"/>
            </p:cNvSpPr>
            <p:nvPr/>
          </p:nvSpPr>
          <p:spPr bwMode="auto">
            <a:xfrm>
              <a:off x="2881" y="2448"/>
              <a:ext cx="1056" cy="669"/>
            </a:xfrm>
            <a:prstGeom prst="rect">
              <a:avLst/>
            </a:prstGeom>
            <a:noFill/>
            <a:ln w="9525">
              <a:noFill/>
              <a:miter lim="800000"/>
              <a:headEnd/>
              <a:tailEnd/>
            </a:ln>
            <a:effectLst/>
          </p:spPr>
          <p:txBody>
            <a:bodyPr>
              <a:spAutoFit/>
            </a:bodyPr>
            <a:lstStyle/>
            <a:p>
              <a:pPr algn="ctr">
                <a:spcBef>
                  <a:spcPct val="50000"/>
                </a:spcBef>
              </a:pPr>
              <a:r>
                <a:rPr lang="en-US" dirty="0" smtClean="0">
                  <a:solidFill>
                    <a:srgbClr val="FFFF00"/>
                  </a:solidFill>
                  <a:latin typeface="Comic Sans MS" pitchFamily="66" charset="0"/>
                </a:rPr>
                <a:t>yes</a:t>
              </a:r>
              <a:endParaRPr lang="en-US" dirty="0">
                <a:solidFill>
                  <a:srgbClr val="FFFF00"/>
                </a:solidFill>
                <a:latin typeface="Comic Sans MS" pitchFamily="66"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457200"/>
            <a:ext cx="7686400" cy="646331"/>
          </a:xfrm>
          <a:prstGeom prst="rect">
            <a:avLst/>
          </a:prstGeom>
        </p:spPr>
        <p:txBody>
          <a:bodyPr wrap="square">
            <a:spAutoFit/>
          </a:bodyPr>
          <a:lstStyle/>
          <a:p>
            <a:pPr lvl="0">
              <a:spcBef>
                <a:spcPct val="0"/>
              </a:spcBef>
              <a:defRPr/>
            </a:pPr>
            <a:r>
              <a:rPr lang="en-US" sz="3600" dirty="0" smtClean="0">
                <a:solidFill>
                  <a:schemeClr val="tx2"/>
                </a:solidFill>
              </a:rPr>
              <a:t>Converse, </a:t>
            </a:r>
            <a:r>
              <a:rPr lang="en-US" sz="3600" dirty="0" err="1" smtClean="0">
                <a:solidFill>
                  <a:schemeClr val="tx2"/>
                </a:solidFill>
              </a:rPr>
              <a:t>Contrapositive</a:t>
            </a:r>
            <a:r>
              <a:rPr lang="en-US" sz="3600" dirty="0" smtClean="0">
                <a:solidFill>
                  <a:schemeClr val="tx2"/>
                </a:solidFill>
              </a:rPr>
              <a:t>, and Inverse</a:t>
            </a:r>
            <a:endParaRPr lang="en-US" sz="3600" dirty="0">
              <a:solidFill>
                <a:schemeClr val="tx2"/>
              </a:solidFill>
            </a:endParaRPr>
          </a:p>
        </p:txBody>
      </p:sp>
      <p:sp>
        <p:nvSpPr>
          <p:cNvPr id="15" name="Rectangle 3"/>
          <p:cNvSpPr txBox="1">
            <a:spLocks noChangeArrowheads="1"/>
          </p:cNvSpPr>
          <p:nvPr/>
        </p:nvSpPr>
        <p:spPr>
          <a:xfrm>
            <a:off x="457200" y="1143001"/>
            <a:ext cx="8229600" cy="1371600"/>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rgbClr val="C00000"/>
                </a:solidFill>
                <a:effectLst/>
                <a:uLnTx/>
                <a:uFillTx/>
                <a:latin typeface="+mn-lt"/>
                <a:ea typeface="+mn-ea"/>
                <a:cs typeface="+mn-cs"/>
              </a:rPr>
              <a:t>Proving the equivalence of </a:t>
            </a:r>
            <a:r>
              <a:rPr kumimoji="0" lang="en-US" sz="3600" b="0" i="1" u="none" strike="noStrike" kern="1200" cap="none" spc="0" normalizeH="0" baseline="0" noProof="0" dirty="0" smtClean="0">
                <a:ln>
                  <a:noFill/>
                </a:ln>
                <a:solidFill>
                  <a:srgbClr val="C00000"/>
                </a:solidFill>
                <a:effectLst/>
                <a:uLnTx/>
                <a:uFillTx/>
                <a:latin typeface="+mn-lt"/>
                <a:ea typeface="+mn-ea"/>
                <a:cs typeface="+mn-cs"/>
              </a:rPr>
              <a:t>p </a:t>
            </a:r>
            <a:r>
              <a:rPr kumimoji="0" lang="en-US" sz="3600" b="0" i="0" u="none" strike="noStrike" kern="1200" cap="none" spc="0" normalizeH="0" baseline="0" noProof="0" dirty="0" smtClean="0">
                <a:ln>
                  <a:noFill/>
                </a:ln>
                <a:solidFill>
                  <a:srgbClr val="C00000"/>
                </a:solidFill>
                <a:effectLst/>
                <a:uLnTx/>
                <a:uFillTx/>
                <a:latin typeface="+mn-lt"/>
                <a:ea typeface="+mn-ea"/>
                <a:cs typeface="+mn-cs"/>
                <a:sym typeface="Symbol" pitchFamily="18" charset="2"/>
              </a:rPr>
              <a:t> </a:t>
            </a:r>
            <a:r>
              <a:rPr kumimoji="0" lang="en-US" sz="3600" b="0" i="1" u="none" strike="noStrike" kern="1200" cap="none" spc="0" normalizeH="0" baseline="0" noProof="0" dirty="0" smtClean="0">
                <a:ln>
                  <a:noFill/>
                </a:ln>
                <a:solidFill>
                  <a:srgbClr val="C00000"/>
                </a:solidFill>
                <a:effectLst/>
                <a:uLnTx/>
                <a:uFillTx/>
                <a:latin typeface="+mn-lt"/>
                <a:ea typeface="+mn-ea"/>
                <a:cs typeface="+mn-cs"/>
                <a:sym typeface="Symbol" pitchFamily="18" charset="2"/>
              </a:rPr>
              <a:t>q </a:t>
            </a:r>
            <a:r>
              <a:rPr kumimoji="0" lang="en-US" sz="3600" b="0" i="0" u="none" strike="noStrike" kern="1200" cap="none" spc="0" normalizeH="0" baseline="0" noProof="0" dirty="0" smtClean="0">
                <a:ln>
                  <a:noFill/>
                </a:ln>
                <a:solidFill>
                  <a:srgbClr val="C00000"/>
                </a:solidFill>
                <a:effectLst/>
                <a:uLnTx/>
                <a:uFillTx/>
                <a:latin typeface="+mn-lt"/>
                <a:ea typeface="+mn-ea"/>
                <a:cs typeface="+mn-cs"/>
                <a:sym typeface="Symbol" pitchFamily="18" charset="2"/>
              </a:rPr>
              <a:t>and its </a:t>
            </a:r>
            <a:r>
              <a:rPr kumimoji="0" lang="en-US" sz="3600" b="1" i="0" u="none" strike="noStrike" kern="1200" cap="none" spc="0" normalizeH="0" baseline="0" noProof="0" dirty="0" err="1" smtClean="0">
                <a:ln>
                  <a:noFill/>
                </a:ln>
                <a:solidFill>
                  <a:srgbClr val="C00000"/>
                </a:solidFill>
                <a:effectLst/>
                <a:uLnTx/>
                <a:uFillTx/>
                <a:latin typeface="+mn-lt"/>
                <a:ea typeface="+mn-ea"/>
                <a:cs typeface="+mn-cs"/>
                <a:sym typeface="Symbol" pitchFamily="18" charset="2"/>
              </a:rPr>
              <a:t>contrapositive</a:t>
            </a:r>
            <a:r>
              <a:rPr kumimoji="0" lang="en-US" sz="3600" b="0" i="0" u="none" strike="noStrike" kern="1200" cap="none" spc="0" normalizeH="0" baseline="0" noProof="0" dirty="0" smtClean="0">
                <a:ln>
                  <a:noFill/>
                </a:ln>
                <a:solidFill>
                  <a:srgbClr val="C00000"/>
                </a:solidFill>
                <a:effectLst/>
                <a:uLnTx/>
                <a:uFillTx/>
                <a:latin typeface="+mn-lt"/>
                <a:ea typeface="+mn-ea"/>
                <a:cs typeface="+mn-cs"/>
                <a:sym typeface="Symbol" pitchFamily="18" charset="2"/>
              </a:rPr>
              <a:t> </a:t>
            </a:r>
            <a:r>
              <a:rPr kumimoji="0" lang="en-US" sz="3600" b="0" i="0" u="none" strike="noStrike" kern="1200" cap="none" spc="0" normalizeH="0" baseline="0" noProof="0" dirty="0" smtClean="0">
                <a:ln>
                  <a:noFill/>
                </a:ln>
                <a:solidFill>
                  <a:srgbClr val="C00000"/>
                </a:solidFill>
                <a:effectLst/>
                <a:uLnTx/>
                <a:uFillTx/>
                <a:latin typeface="+mn-lt"/>
                <a:ea typeface="+mn-ea"/>
                <a:cs typeface="+mn-cs"/>
              </a:rPr>
              <a:t>using truth tables:</a:t>
            </a:r>
          </a:p>
        </p:txBody>
      </p:sp>
      <p:graphicFrame>
        <p:nvGraphicFramePr>
          <p:cNvPr id="1026" name="Object 4"/>
          <p:cNvGraphicFramePr>
            <a:graphicFrameLocks noChangeAspect="1"/>
          </p:cNvGraphicFramePr>
          <p:nvPr/>
        </p:nvGraphicFramePr>
        <p:xfrm>
          <a:off x="1143000" y="2819400"/>
          <a:ext cx="7167563" cy="2971800"/>
        </p:xfrm>
        <a:graphic>
          <a:graphicData uri="http://schemas.openxmlformats.org/presentationml/2006/ole">
            <mc:AlternateContent xmlns:mc="http://schemas.openxmlformats.org/markup-compatibility/2006">
              <mc:Choice xmlns:v="urn:schemas-microsoft-com:vml" Requires="v">
                <p:oleObj spid="_x0000_s36867" name="Document" r:id="rId4" imgW="7223823" imgH="4414955" progId="Word.Document.8">
                  <p:embed/>
                </p:oleObj>
              </mc:Choice>
              <mc:Fallback>
                <p:oleObj name="Document" r:id="rId4" imgW="7223823" imgH="4414955"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2819400"/>
                        <a:ext cx="7167563" cy="2971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571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linds(horizontal)">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Biconditional</a:t>
            </a:r>
            <a:endParaRPr lang="en-US" dirty="0"/>
          </a:p>
        </p:txBody>
      </p:sp>
      <p:sp>
        <p:nvSpPr>
          <p:cNvPr id="3" name="Content Placeholder 2"/>
          <p:cNvSpPr>
            <a:spLocks noGrp="1"/>
          </p:cNvSpPr>
          <p:nvPr>
            <p:ph idx="1"/>
          </p:nvPr>
        </p:nvSpPr>
        <p:spPr/>
        <p:txBody>
          <a:bodyPr/>
          <a:lstStyle/>
          <a:p>
            <a:r>
              <a:rPr lang="en-US" sz="2000" dirty="0" smtClean="0"/>
              <a:t>If </a:t>
            </a:r>
            <a:r>
              <a:rPr lang="en-US" sz="2000" i="1" dirty="0" smtClean="0">
                <a:latin typeface="Cambria Math" pitchFamily="18" charset="0"/>
                <a:ea typeface="Cambria Math" pitchFamily="18" charset="0"/>
              </a:rPr>
              <a:t>p</a:t>
            </a:r>
            <a:r>
              <a:rPr lang="en-US" sz="2000" dirty="0" smtClean="0"/>
              <a:t>  and </a:t>
            </a:r>
            <a:r>
              <a:rPr lang="en-US" sz="2000" i="1" dirty="0" smtClean="0">
                <a:latin typeface="Cambria Math" pitchFamily="18" charset="0"/>
                <a:ea typeface="Cambria Math" pitchFamily="18" charset="0"/>
              </a:rPr>
              <a:t>q</a:t>
            </a:r>
            <a:r>
              <a:rPr lang="en-US" sz="2000" dirty="0" smtClean="0"/>
              <a:t>  are propositions, then  we can form the </a:t>
            </a:r>
            <a:r>
              <a:rPr lang="en-US" sz="2000" i="1" dirty="0" err="1" smtClean="0"/>
              <a:t>biconditional</a:t>
            </a:r>
            <a:r>
              <a:rPr lang="en-US" sz="2000" i="1" dirty="0" smtClean="0"/>
              <a:t> </a:t>
            </a:r>
            <a:r>
              <a:rPr lang="en-US" sz="2000" dirty="0" smtClean="0"/>
              <a:t>proposition </a:t>
            </a:r>
            <a:r>
              <a:rPr lang="en-US" sz="2000" i="1" dirty="0" smtClean="0">
                <a:latin typeface="Cambria Math" pitchFamily="18" charset="0"/>
                <a:ea typeface="Cambria Math" pitchFamily="18" charset="0"/>
              </a:rPr>
              <a:t>p </a:t>
            </a:r>
            <a:r>
              <a:rPr lang="en-US" sz="2000" dirty="0" smtClean="0">
                <a:latin typeface="Cambria Math"/>
                <a:ea typeface="Cambria Math"/>
              </a:rPr>
              <a:t>↔</a:t>
            </a:r>
            <a:r>
              <a:rPr lang="en-US" sz="2000" i="1" dirty="0" smtClean="0">
                <a:latin typeface="Cambria Math" pitchFamily="18" charset="0"/>
                <a:ea typeface="Cambria Math" pitchFamily="18" charset="0"/>
              </a:rPr>
              <a:t>q</a:t>
            </a:r>
            <a:r>
              <a:rPr lang="en-US" sz="2000" dirty="0" smtClean="0"/>
              <a:t> , read as “</a:t>
            </a:r>
            <a:r>
              <a:rPr lang="en-US" sz="2000" i="1" dirty="0" smtClean="0">
                <a:latin typeface="Cambria Math" pitchFamily="18" charset="0"/>
                <a:ea typeface="Cambria Math" pitchFamily="18" charset="0"/>
              </a:rPr>
              <a:t>p</a:t>
            </a:r>
            <a:r>
              <a:rPr lang="en-US" sz="2000" dirty="0" smtClean="0"/>
              <a:t>  if and only if </a:t>
            </a:r>
            <a:r>
              <a:rPr lang="en-US" sz="2000" i="1" dirty="0" smtClean="0">
                <a:latin typeface="Cambria Math" pitchFamily="18" charset="0"/>
                <a:ea typeface="Cambria Math" pitchFamily="18" charset="0"/>
              </a:rPr>
              <a:t>q</a:t>
            </a:r>
            <a:r>
              <a:rPr lang="en-US" sz="2000" dirty="0" smtClean="0"/>
              <a:t> .” The  </a:t>
            </a:r>
            <a:r>
              <a:rPr lang="en-US" sz="2000" dirty="0" err="1" smtClean="0"/>
              <a:t>biconditional</a:t>
            </a:r>
            <a:r>
              <a:rPr lang="en-US" sz="2000" dirty="0" smtClean="0"/>
              <a:t>          </a:t>
            </a:r>
            <a:r>
              <a:rPr lang="en-US" sz="2000" i="1" dirty="0" smtClean="0">
                <a:latin typeface="Cambria Math" pitchFamily="18" charset="0"/>
                <a:ea typeface="Cambria Math" pitchFamily="18" charset="0"/>
              </a:rPr>
              <a:t>p </a:t>
            </a:r>
            <a:r>
              <a:rPr lang="en-US" sz="2000" dirty="0" smtClean="0">
                <a:latin typeface="Cambria Math"/>
                <a:ea typeface="Cambria Math"/>
              </a:rPr>
              <a:t>↔</a:t>
            </a:r>
            <a:r>
              <a:rPr lang="en-US" sz="2000" i="1" dirty="0" smtClean="0">
                <a:latin typeface="Cambria Math" pitchFamily="18" charset="0"/>
                <a:ea typeface="Cambria Math" pitchFamily="18" charset="0"/>
              </a:rPr>
              <a:t>q</a:t>
            </a:r>
            <a:r>
              <a:rPr lang="en-US" sz="2000" dirty="0" smtClean="0"/>
              <a:t>  denotes the proposition with this truth table:</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200" dirty="0" smtClean="0"/>
              <a:t> If </a:t>
            </a:r>
            <a:r>
              <a:rPr lang="en-US" sz="2200" i="1" dirty="0" smtClean="0">
                <a:latin typeface="Cambria Math" pitchFamily="18" charset="0"/>
                <a:ea typeface="Cambria Math" pitchFamily="18" charset="0"/>
              </a:rPr>
              <a:t>p</a:t>
            </a:r>
            <a:r>
              <a:rPr lang="en-US" sz="2200" dirty="0" smtClean="0"/>
              <a:t>  denotes “I am at home.” and </a:t>
            </a:r>
            <a:r>
              <a:rPr lang="en-US" sz="2200" i="1" dirty="0" smtClean="0">
                <a:latin typeface="Cambria Math" pitchFamily="18" charset="0"/>
                <a:ea typeface="Cambria Math" pitchFamily="18" charset="0"/>
              </a:rPr>
              <a:t>q</a:t>
            </a:r>
            <a:r>
              <a:rPr lang="en-US" sz="2200" dirty="0" smtClean="0"/>
              <a:t>   denotes “It is raining.” then       </a:t>
            </a:r>
            <a:r>
              <a:rPr lang="en-US" sz="2200" i="1" dirty="0" smtClean="0">
                <a:latin typeface="Cambria Math" pitchFamily="18" charset="0"/>
                <a:ea typeface="Cambria Math" pitchFamily="18" charset="0"/>
              </a:rPr>
              <a:t>p </a:t>
            </a:r>
            <a:r>
              <a:rPr lang="en-US" sz="2200" dirty="0" smtClean="0">
                <a:latin typeface="Cambria Math"/>
                <a:ea typeface="Cambria Math"/>
              </a:rPr>
              <a:t>↔</a:t>
            </a:r>
            <a:r>
              <a:rPr lang="en-US" sz="2200" i="1" dirty="0" smtClean="0">
                <a:latin typeface="Cambria Math" pitchFamily="18" charset="0"/>
                <a:ea typeface="Cambria Math" pitchFamily="18" charset="0"/>
              </a:rPr>
              <a:t>q</a:t>
            </a:r>
            <a:r>
              <a:rPr lang="en-US" sz="2200" dirty="0" smtClean="0"/>
              <a:t>   denotes “I am at home if and only if it is raining.”</a:t>
            </a:r>
          </a:p>
        </p:txBody>
      </p:sp>
      <p:graphicFrame>
        <p:nvGraphicFramePr>
          <p:cNvPr id="13" name="Content Placeholder 3"/>
          <p:cNvGraphicFramePr>
            <a:graphicFrameLocks/>
          </p:cNvGraphicFramePr>
          <p:nvPr/>
        </p:nvGraphicFramePr>
        <p:xfrm>
          <a:off x="1600200" y="3124200"/>
          <a:ext cx="5791200" cy="1828800"/>
        </p:xfrm>
        <a:graphic>
          <a:graphicData uri="http://schemas.openxmlformats.org/drawingml/2006/table">
            <a:tbl>
              <a:tblPr firstRow="1" bandRow="1">
                <a:tableStyleId>{5C22544A-7EE6-4342-B048-85BDC9FD1C3A}</a:tableStyleId>
              </a:tblPr>
              <a:tblGrid>
                <a:gridCol w="1930400"/>
                <a:gridCol w="1930400"/>
                <a:gridCol w="1930400"/>
              </a:tblGrid>
              <a:tr h="299720">
                <a:tc>
                  <a:txBody>
                    <a:bodyPr/>
                    <a:lstStyle/>
                    <a:p>
                      <a:r>
                        <a:rPr lang="en-US" sz="1800" i="1" dirty="0" smtClean="0">
                          <a:latin typeface="Cambria Math" pitchFamily="18" charset="0"/>
                          <a:ea typeface="Cambria Math" pitchFamily="18" charset="0"/>
                        </a:rPr>
                        <a:t>p</a:t>
                      </a:r>
                      <a:endParaRPr lang="en-US" dirty="0"/>
                    </a:p>
                  </a:txBody>
                  <a:tcPr marL="91441" marR="91441"/>
                </a:tc>
                <a:tc>
                  <a:txBody>
                    <a:bodyPr/>
                    <a:lstStyle/>
                    <a:p>
                      <a:r>
                        <a:rPr lang="en-US" sz="1800" i="1" dirty="0" smtClean="0">
                          <a:latin typeface="Cambria Math" pitchFamily="18" charset="0"/>
                          <a:ea typeface="Cambria Math" pitchFamily="18" charset="0"/>
                        </a:rPr>
                        <a:t>q</a:t>
                      </a:r>
                      <a:endParaRPr lang="en-US" dirty="0"/>
                    </a:p>
                  </a:txBody>
                  <a:tcPr marL="91441" marR="91441"/>
                </a:tc>
                <a:tc>
                  <a:txBody>
                    <a:bodyPr/>
                    <a:lstStyle/>
                    <a:p>
                      <a:r>
                        <a:rPr lang="en-US" sz="1800" i="1" dirty="0" smtClean="0">
                          <a:latin typeface="Cambria Math" pitchFamily="18" charset="0"/>
                          <a:ea typeface="Cambria Math" pitchFamily="18" charset="0"/>
                        </a:rPr>
                        <a:t>p </a:t>
                      </a:r>
                      <a:r>
                        <a:rPr lang="en-US" sz="1800" dirty="0" smtClean="0">
                          <a:latin typeface="Cambria Math"/>
                          <a:ea typeface="Cambria Math"/>
                        </a:rPr>
                        <a:t>↔</a:t>
                      </a:r>
                      <a:r>
                        <a:rPr lang="en-US" sz="1800" i="1" dirty="0" smtClean="0">
                          <a:latin typeface="Cambria Math" pitchFamily="18" charset="0"/>
                          <a:ea typeface="Cambria Math" pitchFamily="18" charset="0"/>
                        </a:rPr>
                        <a:t>q</a:t>
                      </a:r>
                      <a:r>
                        <a:rPr lang="en-US" sz="1800" dirty="0" smtClean="0"/>
                        <a:t> </a:t>
                      </a:r>
                      <a:endParaRPr lang="en-US" dirty="0"/>
                    </a:p>
                  </a:txBody>
                  <a:tcPr marL="91441" marR="91441"/>
                </a:tc>
              </a:tr>
              <a:tr h="299720">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T</a:t>
                      </a:r>
                      <a:endParaRPr lang="en-US" dirty="0"/>
                    </a:p>
                  </a:txBody>
                  <a:tcPr marL="91441" marR="91441"/>
                </a:tc>
              </a:tr>
              <a:tr h="299720">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r>
              <a:tr h="299720">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c>
                  <a:txBody>
                    <a:bodyPr/>
                    <a:lstStyle/>
                    <a:p>
                      <a:r>
                        <a:rPr lang="en-US" dirty="0" smtClean="0"/>
                        <a:t>F</a:t>
                      </a:r>
                      <a:endParaRPr lang="en-US" dirty="0"/>
                    </a:p>
                  </a:txBody>
                  <a:tcPr marL="91441" marR="91441"/>
                </a:tc>
              </a:tr>
              <a:tr h="299720">
                <a:tc>
                  <a:txBody>
                    <a:bodyPr/>
                    <a:lstStyle/>
                    <a:p>
                      <a:r>
                        <a:rPr lang="en-US" dirty="0" smtClean="0"/>
                        <a:t>F</a:t>
                      </a:r>
                      <a:endParaRPr lang="en-US" dirty="0"/>
                    </a:p>
                  </a:txBody>
                  <a:tcPr marL="91441" marR="91441"/>
                </a:tc>
                <a:tc>
                  <a:txBody>
                    <a:bodyPr/>
                    <a:lstStyle/>
                    <a:p>
                      <a:r>
                        <a:rPr lang="en-US" dirty="0" smtClean="0"/>
                        <a:t>F</a:t>
                      </a:r>
                      <a:endParaRPr lang="en-US" dirty="0"/>
                    </a:p>
                  </a:txBody>
                  <a:tcPr marL="91441" marR="91441"/>
                </a:tc>
                <a:tc>
                  <a:txBody>
                    <a:bodyPr/>
                    <a:lstStyle/>
                    <a:p>
                      <a:r>
                        <a:rPr lang="en-US" dirty="0" smtClean="0"/>
                        <a:t>T</a:t>
                      </a:r>
                      <a:endParaRPr lang="en-US" dirty="0"/>
                    </a:p>
                  </a:txBody>
                  <a:tcPr marL="91441" marR="91441"/>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Expressing the </a:t>
            </a:r>
            <a:r>
              <a:rPr lang="en-US" dirty="0" err="1" smtClean="0"/>
              <a:t>Biconditional</a:t>
            </a:r>
            <a:endParaRPr lang="en-US" dirty="0"/>
          </a:p>
        </p:txBody>
      </p:sp>
      <p:sp>
        <p:nvSpPr>
          <p:cNvPr id="3" name="Content Placeholder 2"/>
          <p:cNvSpPr>
            <a:spLocks noGrp="1"/>
          </p:cNvSpPr>
          <p:nvPr>
            <p:ph idx="1"/>
          </p:nvPr>
        </p:nvSpPr>
        <p:spPr/>
        <p:txBody>
          <a:bodyPr/>
          <a:lstStyle/>
          <a:p>
            <a:r>
              <a:rPr lang="en-US" dirty="0" smtClean="0"/>
              <a:t>Some alternative ways “</a:t>
            </a:r>
            <a:r>
              <a:rPr lang="en-US" i="1" dirty="0" smtClean="0"/>
              <a:t>p</a:t>
            </a:r>
            <a:r>
              <a:rPr lang="en-US" dirty="0" smtClean="0"/>
              <a:t> if and only if </a:t>
            </a:r>
            <a:r>
              <a:rPr lang="en-US" i="1" dirty="0" smtClean="0"/>
              <a:t>q</a:t>
            </a:r>
            <a:r>
              <a:rPr lang="en-US" dirty="0" smtClean="0"/>
              <a:t>” is expressed in English:</a:t>
            </a:r>
          </a:p>
          <a:p>
            <a:pPr>
              <a:buNone/>
            </a:pPr>
            <a:endParaRPr lang="en-US" dirty="0" smtClean="0"/>
          </a:p>
          <a:p>
            <a:pPr lvl="1"/>
            <a:r>
              <a:rPr lang="en-US" dirty="0" smtClean="0"/>
              <a:t>  </a:t>
            </a:r>
            <a:r>
              <a:rPr lang="en-US" i="1" dirty="0" smtClean="0"/>
              <a:t>p</a:t>
            </a:r>
            <a:r>
              <a:rPr lang="en-US" dirty="0" smtClean="0"/>
              <a:t> </a:t>
            </a:r>
            <a:r>
              <a:rPr lang="en-US" b="1" dirty="0" smtClean="0"/>
              <a:t>is necessary and sufficient for </a:t>
            </a:r>
            <a:r>
              <a:rPr lang="en-US" i="1" dirty="0" smtClean="0"/>
              <a:t>q</a:t>
            </a:r>
            <a:endParaRPr lang="en-US" dirty="0" smtClean="0"/>
          </a:p>
          <a:p>
            <a:pPr lvl="1"/>
            <a:r>
              <a:rPr lang="en-US" dirty="0" smtClean="0"/>
              <a:t>  </a:t>
            </a:r>
            <a:r>
              <a:rPr lang="en-US" b="1" dirty="0" smtClean="0"/>
              <a:t>if</a:t>
            </a:r>
            <a:r>
              <a:rPr lang="en-US" dirty="0" smtClean="0"/>
              <a:t> </a:t>
            </a:r>
            <a:r>
              <a:rPr lang="en-US" i="1" dirty="0" smtClean="0"/>
              <a:t>p</a:t>
            </a:r>
            <a:r>
              <a:rPr lang="en-US" dirty="0" smtClean="0"/>
              <a:t> </a:t>
            </a:r>
            <a:r>
              <a:rPr lang="en-US" b="1" dirty="0" smtClean="0"/>
              <a:t>then</a:t>
            </a:r>
            <a:r>
              <a:rPr lang="en-US" dirty="0" smtClean="0"/>
              <a:t> </a:t>
            </a:r>
            <a:r>
              <a:rPr lang="en-US" i="1" dirty="0" smtClean="0"/>
              <a:t>q</a:t>
            </a:r>
            <a:r>
              <a:rPr lang="en-US" dirty="0" smtClean="0"/>
              <a:t> , </a:t>
            </a:r>
            <a:r>
              <a:rPr lang="en-US" b="1" dirty="0" smtClean="0"/>
              <a:t>and conversely</a:t>
            </a:r>
          </a:p>
          <a:p>
            <a:pPr lvl="1"/>
            <a:r>
              <a:rPr lang="en-US" dirty="0" smtClean="0"/>
              <a:t>  </a:t>
            </a:r>
            <a:r>
              <a:rPr lang="en-US" i="1" dirty="0" smtClean="0"/>
              <a:t>p</a:t>
            </a:r>
            <a:r>
              <a:rPr lang="en-US" dirty="0" smtClean="0"/>
              <a:t> </a:t>
            </a:r>
            <a:r>
              <a:rPr lang="en-US" b="1" dirty="0" err="1" smtClean="0"/>
              <a:t>iff</a:t>
            </a:r>
            <a:r>
              <a:rPr lang="en-US" dirty="0" smtClean="0"/>
              <a:t> </a:t>
            </a:r>
            <a:r>
              <a:rPr lang="en-US" i="1" dirty="0" smtClean="0"/>
              <a:t>q</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43712"/>
          </a:xfrm>
        </p:spPr>
        <p:txBody>
          <a:bodyPr>
            <a:normAutofit fontScale="90000"/>
          </a:bodyPr>
          <a:lstStyle/>
          <a:p>
            <a:r>
              <a:rPr lang="en-US" dirty="0" smtClean="0"/>
              <a:t>Expressing the </a:t>
            </a:r>
            <a:r>
              <a:rPr lang="en-US" dirty="0" err="1" smtClean="0"/>
              <a:t>Biconditional</a:t>
            </a:r>
            <a:endParaRPr lang="en-US" dirty="0"/>
          </a:p>
        </p:txBody>
      </p:sp>
      <p:sp>
        <p:nvSpPr>
          <p:cNvPr id="4" name="Rectangle 3"/>
          <p:cNvSpPr/>
          <p:nvPr/>
        </p:nvSpPr>
        <p:spPr>
          <a:xfrm>
            <a:off x="754786" y="5486400"/>
            <a:ext cx="6789014" cy="523220"/>
          </a:xfrm>
          <a:prstGeom prst="rect">
            <a:avLst/>
          </a:prstGeom>
        </p:spPr>
        <p:txBody>
          <a:bodyPr wrap="square">
            <a:spAutoFit/>
          </a:bodyPr>
          <a:lstStyle/>
          <a:p>
            <a:pPr lvl="0">
              <a:spcBef>
                <a:spcPct val="50000"/>
              </a:spcBef>
              <a:defRPr/>
            </a:pPr>
            <a:r>
              <a:rPr lang="en-US" sz="2800" dirty="0" smtClean="0">
                <a:solidFill>
                  <a:srgbClr val="00B050"/>
                </a:solidFill>
                <a:sym typeface="Symbol" pitchFamily="18" charset="2"/>
              </a:rPr>
              <a:t>Check</a:t>
            </a:r>
            <a:r>
              <a:rPr lang="en-US" sz="2800" b="1" dirty="0" smtClean="0">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  </a:t>
            </a:r>
            <a:r>
              <a:rPr lang="en-US" sz="2800" b="1" dirty="0" err="1" smtClean="0">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r>
              <a:rPr lang="en-US" sz="2800" b="1" dirty="0" err="1" smtClean="0">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a:t>
            </a:r>
            <a:r>
              <a:rPr lang="en-US" sz="2800" b="1" dirty="0" err="1" smtClean="0">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q</a:t>
            </a:r>
            <a:r>
              <a:rPr lang="en-US" sz="2800" b="1" dirty="0" smtClean="0">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 </a:t>
            </a:r>
            <a:r>
              <a:rPr lang="en-US" sz="2800" dirty="0" smtClean="0">
                <a:latin typeface="Comic Sans MS" pitchFamily="66" charset="0"/>
                <a:sym typeface="Symbol" pitchFamily="18" charset="2"/>
              </a:rPr>
              <a:t></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sym typeface="Symbol" pitchFamily="18" charset="2"/>
              </a:rPr>
              <a:t>(p</a:t>
            </a:r>
            <a:r>
              <a:rPr lang="en-US" sz="2800" b="1" dirty="0" smtClean="0">
                <a:solidFill>
                  <a:srgbClr val="FF0000"/>
                </a:solidFill>
                <a:effectLst>
                  <a:outerShdw blurRad="38100" dist="38100" dir="2700000" algn="tl">
                    <a:srgbClr val="000000"/>
                  </a:outerShdw>
                </a:effectLst>
                <a:latin typeface="Constantia" pitchFamily="18" charset="0"/>
              </a:rPr>
              <a:t> </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sym typeface="Symbol" pitchFamily="18" charset="2"/>
              </a:rPr>
              <a:t></a:t>
            </a:r>
            <a:r>
              <a:rPr lang="en-US" sz="2800" b="1" dirty="0" smtClean="0">
                <a:solidFill>
                  <a:srgbClr val="FF0000"/>
                </a:solidFill>
                <a:effectLst>
                  <a:outerShdw blurRad="38100" dist="38100" dir="2700000" algn="tl">
                    <a:srgbClr val="000000"/>
                  </a:outerShdw>
                </a:effectLst>
                <a:latin typeface="Constantia" pitchFamily="18" charset="0"/>
              </a:rPr>
              <a:t> q</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rPr>
              <a:t> )</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sym typeface="Symbol" pitchFamily="18" charset="2"/>
              </a:rPr>
              <a:t>  (</a:t>
            </a:r>
            <a:r>
              <a:rPr lang="en-US" sz="2800" b="1" dirty="0" smtClean="0">
                <a:solidFill>
                  <a:srgbClr val="FF0000"/>
                </a:solidFill>
                <a:effectLst>
                  <a:outerShdw blurRad="38100" dist="38100" dir="2700000" algn="tl">
                    <a:srgbClr val="000000"/>
                  </a:outerShdw>
                </a:effectLst>
                <a:latin typeface="Constantia" pitchFamily="18" charset="0"/>
              </a:rPr>
              <a:t> </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sym typeface="Symbol" pitchFamily="18" charset="2"/>
              </a:rPr>
              <a:t>p</a:t>
            </a:r>
            <a:r>
              <a:rPr lang="en-US" sz="2800" b="1" dirty="0" smtClean="0">
                <a:solidFill>
                  <a:srgbClr val="FF0000"/>
                </a:solidFill>
                <a:effectLst>
                  <a:outerShdw blurRad="38100" dist="38100" dir="2700000" algn="tl">
                    <a:srgbClr val="000000"/>
                  </a:outerShdw>
                </a:effectLst>
                <a:latin typeface="Constantia" pitchFamily="18" charset="0"/>
              </a:rPr>
              <a:t> </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sym typeface="Symbol" pitchFamily="18" charset="2"/>
              </a:rPr>
              <a:t></a:t>
            </a:r>
            <a:r>
              <a:rPr lang="en-US" sz="2800" b="1" dirty="0" smtClean="0">
                <a:solidFill>
                  <a:srgbClr val="FF0000"/>
                </a:solidFill>
                <a:effectLst>
                  <a:outerShdw blurRad="38100" dist="38100" dir="2700000" algn="tl">
                    <a:srgbClr val="000000"/>
                  </a:outerShdw>
                </a:effectLst>
                <a:latin typeface="Constantia" pitchFamily="18" charset="0"/>
              </a:rPr>
              <a:t> </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sym typeface="Symbol" pitchFamily="18" charset="2"/>
              </a:rPr>
              <a:t></a:t>
            </a:r>
            <a:r>
              <a:rPr lang="en-US" sz="2800" b="1" dirty="0" smtClean="0">
                <a:solidFill>
                  <a:srgbClr val="FF0000"/>
                </a:solidFill>
                <a:effectLst>
                  <a:outerShdw blurRad="38100" dist="38100" dir="2700000" algn="tl">
                    <a:srgbClr val="000000"/>
                  </a:outerShdw>
                </a:effectLst>
                <a:latin typeface="Constantia" pitchFamily="18" charset="0"/>
              </a:rPr>
              <a:t> q</a:t>
            </a:r>
            <a:r>
              <a:rPr lang="en-US" sz="2800" b="1" dirty="0" smtClean="0">
                <a:solidFill>
                  <a:srgbClr val="FF0000"/>
                </a:solidFill>
                <a:effectLst>
                  <a:outerShdw blurRad="38100" dist="38100" dir="2700000" algn="tl">
                    <a:srgbClr val="000000"/>
                  </a:outerShdw>
                </a:effectLst>
                <a:latin typeface="Constantia" pitchFamily="18" charset="0"/>
                <a:ea typeface="MS PGothic" pitchFamily="34" charset="-128"/>
              </a:rPr>
              <a:t> )</a:t>
            </a:r>
            <a:endParaRPr lang="en-US" sz="2800" b="1" dirty="0">
              <a:solidFill>
                <a:srgbClr val="FF0000"/>
              </a:solidFill>
              <a:effectLst>
                <a:outerShdw blurRad="38100" dist="38100" dir="2700000" algn="tl">
                  <a:srgbClr val="000000"/>
                </a:outerShdw>
              </a:effectLst>
              <a:latin typeface="Constantia" pitchFamily="18" charset="0"/>
              <a:ea typeface="MS PGothic" pitchFamily="34" charset="-128"/>
            </a:endParaRPr>
          </a:p>
        </p:txBody>
      </p:sp>
      <p:graphicFrame>
        <p:nvGraphicFramePr>
          <p:cNvPr id="5" name="Group 157"/>
          <p:cNvGraphicFramePr>
            <a:graphicFrameLocks noGrp="1"/>
          </p:cNvGraphicFramePr>
          <p:nvPr/>
        </p:nvGraphicFramePr>
        <p:xfrm>
          <a:off x="533400" y="2209165"/>
          <a:ext cx="7239000" cy="2667635"/>
        </p:xfrm>
        <a:graphic>
          <a:graphicData uri="http://schemas.openxmlformats.org/drawingml/2006/table">
            <a:tbl>
              <a:tblPr/>
              <a:tblGrid>
                <a:gridCol w="609600"/>
                <a:gridCol w="533400"/>
                <a:gridCol w="914400"/>
                <a:gridCol w="990600"/>
                <a:gridCol w="2984500"/>
                <a:gridCol w="1206500"/>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p</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q</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r>
                        <a:rPr kumimoji="0" lang="en-US" sz="28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q</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q</a:t>
                      </a:r>
                      <a:r>
                        <a:rPr kumimoji="0" lang="en-US" sz="28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q</a:t>
                      </a: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  </a:t>
                      </a: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q</a:t>
                      </a: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endPar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endParaRP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a:t>
                      </a: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q</a:t>
                      </a:r>
                      <a:endPar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endParaRP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28575" cap="flat" cmpd="sng" algn="ctr">
                      <a:solidFill>
                        <a:srgbClr val="FF3300"/>
                      </a:solidFill>
                      <a:prstDash val="solid"/>
                      <a:round/>
                      <a:headEnd type="none" w="med" len="med"/>
                      <a:tailEnd type="none" w="med" len="med"/>
                    </a:lnL>
                    <a:lnR w="28575" cap="flat" cmpd="sng" algn="ctr">
                      <a:solidFill>
                        <a:srgbClr val="FF3300"/>
                      </a:solidFill>
                      <a:prstDash val="solid"/>
                      <a:round/>
                      <a:headEnd type="none" w="med" len="med"/>
                      <a:tailEnd type="none" w="med" len="med"/>
                    </a:lnR>
                    <a:lnT w="28575" cap="flat" cmpd="sng" algn="ctr">
                      <a:solidFill>
                        <a:srgbClr val="FF3300"/>
                      </a:solidFill>
                      <a:prstDash val="solid"/>
                      <a:round/>
                      <a:headEnd type="none" w="med" len="med"/>
                      <a:tailEnd type="none" w="med" len="med"/>
                    </a:lnT>
                    <a:lnB w="28575" cap="flat" cmpd="sng" algn="ctr">
                      <a:solidFill>
                        <a:srgbClr val="FF3300"/>
                      </a:solidFill>
                      <a:prstDash val="solid"/>
                      <a:round/>
                      <a:headEnd type="none" w="med" len="med"/>
                      <a:tailEnd type="none" w="med" len="med"/>
                    </a:lnB>
                    <a:lnTlToBr>
                      <a:noFill/>
                    </a:lnTlToBr>
                    <a:lnBlToTr>
                      <a:noFill/>
                    </a:lnBlToTr>
                    <a:noFill/>
                  </a:tcPr>
                </a:tc>
              </a:tr>
            </a:tbl>
          </a:graphicData>
        </a:graphic>
      </p:graphicFrame>
      <p:sp>
        <p:nvSpPr>
          <p:cNvPr id="6" name="Rectangle 5"/>
          <p:cNvSpPr/>
          <p:nvPr/>
        </p:nvSpPr>
        <p:spPr>
          <a:xfrm>
            <a:off x="457200" y="1219200"/>
            <a:ext cx="7391400" cy="757130"/>
          </a:xfrm>
          <a:prstGeom prst="rect">
            <a:avLst/>
          </a:prstGeom>
        </p:spPr>
        <p:txBody>
          <a:bodyPr wrap="square">
            <a:spAutoFit/>
          </a:bodyPr>
          <a:lstStyle/>
          <a:p>
            <a:pPr>
              <a:lnSpc>
                <a:spcPct val="90000"/>
              </a:lnSpc>
              <a:spcBef>
                <a:spcPct val="20000"/>
              </a:spcBef>
              <a:defRPr/>
            </a:pPr>
            <a:r>
              <a:rPr lang="en-US" sz="2400" b="1" dirty="0" smtClean="0">
                <a:solidFill>
                  <a:srgbClr val="FF0000"/>
                </a:solidFill>
                <a:latin typeface="Comic Sans MS" pitchFamily="66" charset="0"/>
                <a:ea typeface="MS PGothic" pitchFamily="34" charset="-128"/>
              </a:rPr>
              <a:t>The proposition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p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rPr>
              <a:t>q</a:t>
            </a:r>
            <a:r>
              <a:rPr lang="en-US" sz="2400" b="1" dirty="0" smtClean="0">
                <a:solidFill>
                  <a:srgbClr val="FF0000"/>
                </a:solidFill>
                <a:latin typeface="Comic Sans MS" pitchFamily="66" charset="0"/>
                <a:ea typeface="MS PGothic" pitchFamily="34" charset="-128"/>
              </a:rPr>
              <a:t> has the same truth value as </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rPr>
              <a:t>p</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q</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  </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q</a:t>
            </a:r>
            <a:r>
              <a:rPr lang="en-US" sz="2400" b="1" dirty="0" err="1" smtClean="0">
                <a:solidFill>
                  <a:srgbClr val="FF0000"/>
                </a:solidFill>
                <a:effectLst>
                  <a:outerShdw blurRad="38100" dist="38100" dir="2700000" algn="tl">
                    <a:srgbClr val="000000"/>
                  </a:outerShdw>
                </a:effectLst>
                <a:latin typeface="Comic Sans MS" pitchFamily="66" charset="0"/>
                <a:ea typeface="MS PGothic" pitchFamily="34" charset="-128"/>
              </a:rPr>
              <a:t>p</a:t>
            </a:r>
            <a:endParaRPr lang="en-US" sz="2400" b="1" dirty="0">
              <a:solidFill>
                <a:srgbClr val="FF0000"/>
              </a:solidFill>
              <a:latin typeface="Comic Sans MS" pitchFamily="66" charset="0"/>
              <a:ea typeface="MS PGothic"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Truth Tables For Compound Propositions</a:t>
            </a:r>
            <a:endParaRPr lang="en-US" dirty="0"/>
          </a:p>
        </p:txBody>
      </p:sp>
      <p:sp>
        <p:nvSpPr>
          <p:cNvPr id="3" name="Content Placeholder 2"/>
          <p:cNvSpPr>
            <a:spLocks noGrp="1"/>
          </p:cNvSpPr>
          <p:nvPr>
            <p:ph idx="1"/>
          </p:nvPr>
        </p:nvSpPr>
        <p:spPr/>
        <p:txBody>
          <a:bodyPr>
            <a:normAutofit lnSpcReduction="10000"/>
          </a:bodyPr>
          <a:lstStyle/>
          <a:p>
            <a:r>
              <a:rPr lang="en-US" dirty="0" smtClean="0"/>
              <a:t>Construction of a truth table:</a:t>
            </a:r>
          </a:p>
          <a:p>
            <a:r>
              <a:rPr lang="en-US" dirty="0" smtClean="0"/>
              <a:t>Rows</a:t>
            </a:r>
          </a:p>
          <a:p>
            <a:pPr lvl="1"/>
            <a:r>
              <a:rPr lang="en-US" dirty="0" smtClean="0"/>
              <a:t> Need a row for every possible combination of values  for the  atomic propositions.</a:t>
            </a:r>
          </a:p>
          <a:p>
            <a:r>
              <a:rPr lang="en-US" dirty="0" smtClean="0"/>
              <a:t>Columns</a:t>
            </a:r>
          </a:p>
          <a:p>
            <a:pPr lvl="1"/>
            <a:r>
              <a:rPr lang="en-US" dirty="0" smtClean="0"/>
              <a:t>Need a column for the compound proposition (usually at far right)</a:t>
            </a:r>
          </a:p>
          <a:p>
            <a:pPr lvl="1"/>
            <a:r>
              <a:rPr lang="en-US" dirty="0" smtClean="0"/>
              <a:t>Need a column for the truth value of each expression that occurs in the compound proposition as it is built up.</a:t>
            </a:r>
          </a:p>
          <a:p>
            <a:pPr lvl="2"/>
            <a:r>
              <a:rPr lang="en-US" dirty="0" smtClean="0"/>
              <a:t>This includes the atomic propositions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 Truth Table</a:t>
            </a:r>
            <a:endParaRPr lang="en-US" dirty="0"/>
          </a:p>
        </p:txBody>
      </p:sp>
      <p:sp>
        <p:nvSpPr>
          <p:cNvPr id="3" name="Content Placeholder 2"/>
          <p:cNvSpPr>
            <a:spLocks noGrp="1"/>
          </p:cNvSpPr>
          <p:nvPr>
            <p:ph idx="1"/>
          </p:nvPr>
        </p:nvSpPr>
        <p:spPr/>
        <p:txBody>
          <a:bodyPr/>
          <a:lstStyle/>
          <a:p>
            <a:r>
              <a:rPr lang="en-US" dirty="0" smtClean="0"/>
              <a:t>Construct a truth table for  </a:t>
            </a:r>
            <a:endParaRPr lang="en-US" dirty="0"/>
          </a:p>
        </p:txBody>
      </p:sp>
      <p:pic>
        <p:nvPicPr>
          <p:cNvPr id="4" name="Picture 3" descr="addin_tmp.png"/>
          <p:cNvPicPr>
            <a:picLocks noChangeAspect="1"/>
          </p:cNvPicPr>
          <p:nvPr>
            <p:custDataLst>
              <p:tags r:id="rId1"/>
            </p:custDataLst>
          </p:nvPr>
        </p:nvPicPr>
        <p:blipFill>
          <a:blip r:embed="rId3" cstate="print"/>
          <a:stretch>
            <a:fillRect/>
          </a:stretch>
        </p:blipFill>
        <p:spPr>
          <a:xfrm>
            <a:off x="5105400" y="2057400"/>
            <a:ext cx="1820228" cy="302895"/>
          </a:xfrm>
          <a:prstGeom prst="rect">
            <a:avLst/>
          </a:prstGeom>
        </p:spPr>
      </p:pic>
      <p:graphicFrame>
        <p:nvGraphicFramePr>
          <p:cNvPr id="9" name="Table 8"/>
          <p:cNvGraphicFramePr>
            <a:graphicFrameLocks noGrp="1"/>
          </p:cNvGraphicFramePr>
          <p:nvPr/>
        </p:nvGraphicFramePr>
        <p:xfrm>
          <a:off x="914400" y="2590800"/>
          <a:ext cx="7467600" cy="3337560"/>
        </p:xfrm>
        <a:graphic>
          <a:graphicData uri="http://schemas.openxmlformats.org/drawingml/2006/table">
            <a:tbl>
              <a:tblPr firstRow="1" bandRow="1">
                <a:tableStyleId>{5C22544A-7EE6-4342-B048-85BDC9FD1C3A}</a:tableStyleId>
              </a:tblPr>
              <a:tblGrid>
                <a:gridCol w="1244600"/>
                <a:gridCol w="1244600"/>
                <a:gridCol w="1244600"/>
                <a:gridCol w="1244600"/>
                <a:gridCol w="1244600"/>
                <a:gridCol w="1244600"/>
              </a:tblGrid>
              <a:tr h="370840">
                <a:tc>
                  <a:txBody>
                    <a:bodyPr/>
                    <a:lstStyle/>
                    <a:p>
                      <a:r>
                        <a:rPr lang="en-US" dirty="0" smtClean="0"/>
                        <a:t>p</a:t>
                      </a:r>
                      <a:endParaRPr lang="en-US" dirty="0"/>
                    </a:p>
                  </a:txBody>
                  <a:tcPr/>
                </a:tc>
                <a:tc>
                  <a:txBody>
                    <a:bodyPr/>
                    <a:lstStyle/>
                    <a:p>
                      <a:r>
                        <a:rPr lang="en-US" dirty="0" smtClean="0"/>
                        <a:t>q</a:t>
                      </a:r>
                      <a:endParaRPr lang="en-US" dirty="0"/>
                    </a:p>
                  </a:txBody>
                  <a:tcPr/>
                </a:tc>
                <a:tc>
                  <a:txBody>
                    <a:bodyPr/>
                    <a:lstStyle/>
                    <a:p>
                      <a:r>
                        <a:rPr lang="en-US" dirty="0" smtClean="0"/>
                        <a:t>r</a:t>
                      </a:r>
                      <a:endParaRPr lang="en-US" dirty="0"/>
                    </a:p>
                  </a:txBody>
                  <a:tcPr/>
                </a:tc>
                <a:tc>
                  <a:txBody>
                    <a:bodyPr/>
                    <a:lstStyle/>
                    <a:p>
                      <a:r>
                        <a:rPr lang="en-US" dirty="0" smtClean="0">
                          <a:latin typeface="Cambria Math"/>
                          <a:ea typeface="Cambria Math"/>
                          <a:sym typeface="Symbol"/>
                        </a:rPr>
                        <a:t></a:t>
                      </a:r>
                      <a:r>
                        <a:rPr lang="en-US" dirty="0" smtClean="0">
                          <a:latin typeface="Cambria Math"/>
                          <a:ea typeface="Cambria Math"/>
                        </a:rPr>
                        <a:t>r</a:t>
                      </a:r>
                      <a:endParaRPr lang="en-US" dirty="0"/>
                    </a:p>
                  </a:txBody>
                  <a:tcPr/>
                </a:tc>
                <a:tc>
                  <a:txBody>
                    <a:bodyPr/>
                    <a:lstStyle/>
                    <a:p>
                      <a:r>
                        <a:rPr lang="en-US" dirty="0" smtClean="0">
                          <a:latin typeface="+mn-lt"/>
                          <a:ea typeface="+mn-ea"/>
                        </a:rPr>
                        <a:t>p </a:t>
                      </a:r>
                      <a:r>
                        <a:rPr lang="en-US" dirty="0" smtClean="0">
                          <a:latin typeface="Cambria Math"/>
                          <a:ea typeface="Cambria Math"/>
                          <a:sym typeface="Symbol"/>
                        </a:rPr>
                        <a:t> </a:t>
                      </a:r>
                      <a:r>
                        <a:rPr lang="en-US" dirty="0" smtClean="0">
                          <a:latin typeface="Cambria Math"/>
                          <a:ea typeface="Cambria Math"/>
                        </a:rPr>
                        <a:t>q</a:t>
                      </a:r>
                      <a:endParaRPr lang="en-US" dirty="0"/>
                    </a:p>
                  </a:txBody>
                  <a:tcPr/>
                </a:tc>
                <a:tc>
                  <a:txBody>
                    <a:bodyPr/>
                    <a:lstStyle/>
                    <a:p>
                      <a:r>
                        <a:rPr lang="en-US" dirty="0" smtClean="0">
                          <a:latin typeface="+mn-lt"/>
                          <a:ea typeface="+mn-ea"/>
                        </a:rPr>
                        <a:t>p </a:t>
                      </a:r>
                      <a:r>
                        <a:rPr lang="en-US" dirty="0" smtClean="0">
                          <a:latin typeface="Cambria Math"/>
                          <a:ea typeface="Cambria Math"/>
                          <a:sym typeface="Symbol"/>
                        </a:rPr>
                        <a:t> </a:t>
                      </a:r>
                      <a:r>
                        <a:rPr lang="en-US" dirty="0" smtClean="0">
                          <a:latin typeface="Cambria Math"/>
                          <a:ea typeface="Cambria Math"/>
                        </a:rPr>
                        <a:t>q → </a:t>
                      </a:r>
                      <a:r>
                        <a:rPr lang="en-US" dirty="0" smtClean="0">
                          <a:latin typeface="Cambria Math"/>
                          <a:ea typeface="Cambria Math"/>
                          <a:sym typeface="Symbol"/>
                        </a:rPr>
                        <a:t></a:t>
                      </a:r>
                      <a:r>
                        <a:rPr lang="en-US" dirty="0" smtClean="0">
                          <a:latin typeface="Cambria Math"/>
                          <a:ea typeface="Cambria Math"/>
                        </a:rPr>
                        <a:t>r</a:t>
                      </a:r>
                      <a:endParaRPr lang="en-US" dirty="0"/>
                    </a:p>
                  </a:txBody>
                  <a:tcPr/>
                </a:tc>
              </a:tr>
              <a:tr h="370840">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r>
              <a:tr h="370840">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T </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r>
              <a:tr h="370840">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r>
              <a:tr h="370840">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r>
              <a:tr h="370840">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Equivalent Propositions</a:t>
            </a:r>
            <a:endParaRPr lang="en-US" dirty="0"/>
          </a:p>
        </p:txBody>
      </p:sp>
      <p:sp>
        <p:nvSpPr>
          <p:cNvPr id="3" name="Content Placeholder 2"/>
          <p:cNvSpPr>
            <a:spLocks noGrp="1"/>
          </p:cNvSpPr>
          <p:nvPr>
            <p:ph idx="1"/>
          </p:nvPr>
        </p:nvSpPr>
        <p:spPr/>
        <p:txBody>
          <a:bodyPr/>
          <a:lstStyle/>
          <a:p>
            <a:r>
              <a:rPr lang="en-US" dirty="0" smtClean="0"/>
              <a:t>Two propositions are </a:t>
            </a:r>
            <a:r>
              <a:rPr lang="en-US" b="1" dirty="0" smtClean="0"/>
              <a:t>e</a:t>
            </a:r>
            <a:r>
              <a:rPr lang="en-US" i="1" dirty="0" smtClean="0"/>
              <a:t>quivalent</a:t>
            </a:r>
            <a:r>
              <a:rPr lang="en-US" b="1" dirty="0" smtClean="0"/>
              <a:t> </a:t>
            </a:r>
            <a:r>
              <a:rPr lang="en-US" dirty="0" smtClean="0"/>
              <a:t>if they always have the same truth value.</a:t>
            </a:r>
            <a:endParaRPr lang="en-US" b="1" dirty="0" smtClean="0"/>
          </a:p>
          <a:p>
            <a:r>
              <a:rPr lang="en-US" b="1" dirty="0" smtClean="0"/>
              <a:t>Example</a:t>
            </a:r>
            <a:r>
              <a:rPr lang="en-US" dirty="0" smtClean="0"/>
              <a:t>: Show using a truth table that the </a:t>
            </a:r>
            <a:r>
              <a:rPr lang="en-US" dirty="0" err="1" smtClean="0"/>
              <a:t>biconditional</a:t>
            </a:r>
            <a:r>
              <a:rPr lang="en-US" dirty="0" smtClean="0"/>
              <a:t> is equivalent to the </a:t>
            </a:r>
            <a:r>
              <a:rPr lang="en-US" dirty="0" err="1" smtClean="0"/>
              <a:t>contrapositive</a:t>
            </a:r>
            <a:r>
              <a:rPr lang="en-US" dirty="0" smtClean="0"/>
              <a:t>.</a:t>
            </a:r>
          </a:p>
          <a:p>
            <a:pPr>
              <a:buNone/>
            </a:pPr>
            <a:r>
              <a:rPr lang="en-US" dirty="0" smtClean="0"/>
              <a:t>   </a:t>
            </a:r>
            <a:r>
              <a:rPr lang="en-US" b="1" dirty="0" smtClean="0"/>
              <a:t>Solution:</a:t>
            </a:r>
            <a:r>
              <a:rPr lang="en-US" dirty="0" smtClean="0"/>
              <a:t> </a:t>
            </a:r>
            <a:endParaRPr lang="en-US" dirty="0"/>
          </a:p>
        </p:txBody>
      </p:sp>
      <p:graphicFrame>
        <p:nvGraphicFramePr>
          <p:cNvPr id="4" name="Table 3"/>
          <p:cNvGraphicFramePr>
            <a:graphicFrameLocks noGrp="1"/>
          </p:cNvGraphicFramePr>
          <p:nvPr/>
        </p:nvGraphicFramePr>
        <p:xfrm>
          <a:off x="838200" y="4343400"/>
          <a:ext cx="7315200" cy="1849120"/>
        </p:xfrm>
        <a:graphic>
          <a:graphicData uri="http://schemas.openxmlformats.org/drawingml/2006/table">
            <a:tbl>
              <a:tblPr firstRow="1" bandRow="1">
                <a:tableStyleId>{5C22544A-7EE6-4342-B048-85BDC9FD1C3A}</a:tableStyleId>
              </a:tblPr>
              <a:tblGrid>
                <a:gridCol w="1219200"/>
                <a:gridCol w="1219200"/>
                <a:gridCol w="1219200"/>
                <a:gridCol w="1219200"/>
                <a:gridCol w="1219200"/>
                <a:gridCol w="1219200"/>
              </a:tblGrid>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latin typeface="Cambria Math" pitchFamily="18" charset="0"/>
                          <a:ea typeface="Cambria Math" pitchFamily="18" charset="0"/>
                        </a:rPr>
                        <a:t>p</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latin typeface="Cambria Math" pitchFamily="18" charset="0"/>
                          <a:ea typeface="Cambria Math" pitchFamily="18" charset="0"/>
                        </a:rPr>
                        <a:t>q</a:t>
                      </a:r>
                      <a:endParaRPr lang="en-US" dirty="0" smtClean="0"/>
                    </a:p>
                  </a:txBody>
                  <a:tcPr/>
                </a:tc>
                <a:tc>
                  <a:txBody>
                    <a:bodyPr/>
                    <a:lstStyle/>
                    <a:p>
                      <a:r>
                        <a:rPr lang="en-US" dirty="0" smtClean="0">
                          <a:latin typeface="Cambria Math"/>
                          <a:ea typeface="Cambria Math"/>
                        </a:rPr>
                        <a:t>¬ </a:t>
                      </a:r>
                      <a:r>
                        <a:rPr lang="en-US" i="1" dirty="0" smtClean="0">
                          <a:latin typeface="Cambria Math" pitchFamily="18" charset="0"/>
                          <a:ea typeface="Cambria Math" pitchFamily="18" charset="0"/>
                        </a:rPr>
                        <a:t>p</a:t>
                      </a:r>
                      <a:endParaRPr lang="en-US" dirty="0"/>
                    </a:p>
                  </a:txBody>
                  <a:tcPr/>
                </a:tc>
                <a:tc>
                  <a:txBody>
                    <a:bodyPr/>
                    <a:lstStyle/>
                    <a:p>
                      <a:r>
                        <a:rPr lang="en-US" dirty="0" smtClean="0">
                          <a:latin typeface="Cambria Math"/>
                          <a:ea typeface="Cambria Math"/>
                        </a:rPr>
                        <a:t>¬ </a:t>
                      </a:r>
                      <a:r>
                        <a:rPr lang="en-US" i="1" dirty="0" smtClean="0">
                          <a:latin typeface="Cambria Math" pitchFamily="18" charset="0"/>
                          <a:ea typeface="Cambria Math" pitchFamily="18" charset="0"/>
                        </a:rPr>
                        <a:t>q</a:t>
                      </a:r>
                      <a:endParaRPr lang="en-US" dirty="0"/>
                    </a:p>
                  </a:txBody>
                  <a:tcPr/>
                </a:tc>
                <a:tc>
                  <a:txBody>
                    <a:bodyPr/>
                    <a:lstStyle/>
                    <a:p>
                      <a:r>
                        <a:rPr lang="en-US" sz="1800" i="1" dirty="0" smtClean="0">
                          <a:latin typeface="Cambria Math" pitchFamily="18" charset="0"/>
                          <a:ea typeface="Cambria Math" pitchFamily="18" charset="0"/>
                        </a:rPr>
                        <a:t>p </a:t>
                      </a:r>
                      <a:r>
                        <a:rPr lang="en-US" sz="1800" dirty="0" smtClean="0">
                          <a:latin typeface="Cambria Math"/>
                          <a:ea typeface="Cambria Math"/>
                        </a:rPr>
                        <a:t>→</a:t>
                      </a:r>
                      <a:r>
                        <a:rPr lang="en-US" sz="1800" i="1" dirty="0" smtClean="0">
                          <a:latin typeface="Cambria Math" pitchFamily="18" charset="0"/>
                          <a:ea typeface="Cambria Math" pitchFamily="18" charset="0"/>
                        </a:rPr>
                        <a:t>q</a:t>
                      </a:r>
                      <a:r>
                        <a:rPr lang="en-US" dirty="0" smtClean="0"/>
                        <a:t> </a:t>
                      </a:r>
                      <a:endParaRPr lang="en-US" dirty="0"/>
                    </a:p>
                  </a:txBody>
                  <a:tcPr/>
                </a:tc>
                <a:tc>
                  <a:txBody>
                    <a:bodyPr/>
                    <a:lstStyle/>
                    <a:p>
                      <a:r>
                        <a:rPr lang="en-US" dirty="0" smtClean="0">
                          <a:latin typeface="Cambria Math"/>
                          <a:ea typeface="Cambria Math"/>
                        </a:rPr>
                        <a:t>¬</a:t>
                      </a:r>
                      <a:r>
                        <a:rPr lang="en-US" i="1" dirty="0" smtClean="0">
                          <a:latin typeface="Cambria Math" pitchFamily="18" charset="0"/>
                          <a:ea typeface="Cambria Math" pitchFamily="18" charset="0"/>
                        </a:rPr>
                        <a:t>q </a:t>
                      </a:r>
                      <a:r>
                        <a:rPr lang="en-US" dirty="0" smtClean="0">
                          <a:latin typeface="Cambria Math"/>
                          <a:ea typeface="Cambria Math"/>
                        </a:rPr>
                        <a:t>→ ¬ </a:t>
                      </a:r>
                      <a:r>
                        <a:rPr lang="en-US" i="1" dirty="0" smtClean="0">
                          <a:latin typeface="Cambria Math" pitchFamily="18" charset="0"/>
                          <a:ea typeface="Cambria Math" pitchFamily="18" charset="0"/>
                        </a:rPr>
                        <a:t>p</a:t>
                      </a:r>
                      <a:r>
                        <a:rPr lang="en-US" dirty="0" smtClean="0"/>
                        <a:t> </a:t>
                      </a:r>
                      <a:endParaRPr lang="en-US" dirty="0"/>
                    </a:p>
                  </a:txBody>
                  <a:tcPr/>
                </a:tc>
              </a:tr>
              <a:tr h="370840">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r>
              <a:tr h="370840">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Propositional Logic Summary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Language of Propositions</a:t>
            </a:r>
          </a:p>
          <a:p>
            <a:pPr lvl="1"/>
            <a:r>
              <a:rPr lang="en-US" dirty="0" smtClean="0"/>
              <a:t>Connectives</a:t>
            </a:r>
          </a:p>
          <a:p>
            <a:pPr lvl="1"/>
            <a:r>
              <a:rPr lang="en-US" dirty="0" smtClean="0"/>
              <a:t>Truth Values</a:t>
            </a:r>
          </a:p>
          <a:p>
            <a:pPr lvl="1"/>
            <a:r>
              <a:rPr lang="en-US" dirty="0" smtClean="0"/>
              <a:t>Truth Tables</a:t>
            </a:r>
          </a:p>
          <a:p>
            <a:r>
              <a:rPr lang="en-US" dirty="0" smtClean="0"/>
              <a:t>Applications</a:t>
            </a:r>
          </a:p>
          <a:p>
            <a:pPr lvl="1"/>
            <a:r>
              <a:rPr lang="en-US" dirty="0" smtClean="0"/>
              <a:t>Translating English Sentences</a:t>
            </a:r>
          </a:p>
          <a:p>
            <a:pPr lvl="1"/>
            <a:r>
              <a:rPr lang="en-US" dirty="0" smtClean="0"/>
              <a:t>System Specifications</a:t>
            </a:r>
          </a:p>
          <a:p>
            <a:pPr lvl="1"/>
            <a:r>
              <a:rPr lang="en-US" dirty="0" smtClean="0"/>
              <a:t>Logic Puzzles</a:t>
            </a:r>
          </a:p>
          <a:p>
            <a:pPr lvl="1"/>
            <a:r>
              <a:rPr lang="en-US" dirty="0" smtClean="0"/>
              <a:t>Logic Circuits </a:t>
            </a:r>
          </a:p>
          <a:p>
            <a:r>
              <a:rPr lang="en-US" dirty="0" smtClean="0"/>
              <a:t>Logical Equivalences</a:t>
            </a:r>
          </a:p>
          <a:p>
            <a:pPr lvl="1"/>
            <a:r>
              <a:rPr lang="en-US" dirty="0" smtClean="0"/>
              <a:t>Important Equivalences</a:t>
            </a:r>
          </a:p>
          <a:p>
            <a:pPr lvl="1"/>
            <a:r>
              <a:rPr lang="en-US" dirty="0" smtClean="0"/>
              <a:t>Showing Equivalence</a:t>
            </a:r>
          </a:p>
          <a:p>
            <a:pPr lvl="1"/>
            <a:r>
              <a:rPr lang="en-US" dirty="0" err="1" smtClean="0"/>
              <a:t>Satisfiability</a:t>
            </a:r>
            <a:endParaRPr lang="en-US" dirty="0" smtClean="0"/>
          </a:p>
          <a:p>
            <a:endParaRPr lang="en-US" dirty="0" smtClean="0"/>
          </a:p>
          <a:p>
            <a:endParaRPr lang="en-US" dirty="0" smtClean="0"/>
          </a:p>
          <a:p>
            <a:pPr lvl="1">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a Truth Table to Show  Non-Equivalence</a:t>
            </a:r>
            <a:endParaRPr lang="en-US" dirty="0"/>
          </a:p>
        </p:txBody>
      </p:sp>
      <p:sp>
        <p:nvSpPr>
          <p:cNvPr id="3" name="Content Placeholder 2"/>
          <p:cNvSpPr>
            <a:spLocks noGrp="1"/>
          </p:cNvSpPr>
          <p:nvPr>
            <p:ph idx="1"/>
          </p:nvPr>
        </p:nvSpPr>
        <p:spPr/>
        <p:txBody>
          <a:bodyPr/>
          <a:lstStyle/>
          <a:p>
            <a:pPr>
              <a:buNone/>
            </a:pPr>
            <a:r>
              <a:rPr lang="en-US" b="1" dirty="0" smtClean="0"/>
              <a:t>  Example</a:t>
            </a:r>
            <a:r>
              <a:rPr lang="en-US" dirty="0" smtClean="0"/>
              <a:t>: Show using truth tables that neither  the converse nor inverse of an implication are not equivalent to the implication.</a:t>
            </a:r>
          </a:p>
          <a:p>
            <a:pPr>
              <a:buNone/>
            </a:pPr>
            <a:r>
              <a:rPr lang="en-US" dirty="0" smtClean="0"/>
              <a:t>   </a:t>
            </a:r>
            <a:r>
              <a:rPr lang="en-US" b="1" dirty="0" smtClean="0"/>
              <a:t>Solution:</a:t>
            </a:r>
            <a:r>
              <a:rPr lang="en-US" dirty="0" smtClean="0"/>
              <a:t> </a:t>
            </a:r>
            <a:endParaRPr lang="en-US" dirty="0"/>
          </a:p>
        </p:txBody>
      </p:sp>
      <p:graphicFrame>
        <p:nvGraphicFramePr>
          <p:cNvPr id="4" name="Table 3"/>
          <p:cNvGraphicFramePr>
            <a:graphicFrameLocks noGrp="1"/>
          </p:cNvGraphicFramePr>
          <p:nvPr/>
        </p:nvGraphicFramePr>
        <p:xfrm>
          <a:off x="533401" y="3733800"/>
          <a:ext cx="8458198" cy="1940560"/>
        </p:xfrm>
        <a:graphic>
          <a:graphicData uri="http://schemas.openxmlformats.org/drawingml/2006/table">
            <a:tbl>
              <a:tblPr firstRow="1" bandRow="1">
                <a:tableStyleId>{5C22544A-7EE6-4342-B048-85BDC9FD1C3A}</a:tableStyleId>
              </a:tblPr>
              <a:tblGrid>
                <a:gridCol w="1208314"/>
                <a:gridCol w="1208314"/>
                <a:gridCol w="1208314"/>
                <a:gridCol w="1208314"/>
                <a:gridCol w="1208314"/>
                <a:gridCol w="1208314"/>
                <a:gridCol w="1208314"/>
              </a:tblGrid>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latin typeface="Cambria Math" pitchFamily="18" charset="0"/>
                          <a:ea typeface="Cambria Math" pitchFamily="18" charset="0"/>
                        </a:rPr>
                        <a:t>p</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latin typeface="Cambria Math" pitchFamily="18" charset="0"/>
                          <a:ea typeface="Cambria Math" pitchFamily="18" charset="0"/>
                        </a:rPr>
                        <a:t>q</a:t>
                      </a:r>
                      <a:endParaRPr lang="en-US" dirty="0" smtClean="0"/>
                    </a:p>
                  </a:txBody>
                  <a:tcPr/>
                </a:tc>
                <a:tc>
                  <a:txBody>
                    <a:bodyPr/>
                    <a:lstStyle/>
                    <a:p>
                      <a:r>
                        <a:rPr lang="en-US" dirty="0" smtClean="0">
                          <a:latin typeface="Cambria Math"/>
                          <a:ea typeface="Cambria Math"/>
                        </a:rPr>
                        <a:t>¬ </a:t>
                      </a:r>
                      <a:r>
                        <a:rPr lang="en-US" i="1" dirty="0" smtClean="0">
                          <a:latin typeface="Cambria Math" pitchFamily="18" charset="0"/>
                          <a:ea typeface="Cambria Math" pitchFamily="18" charset="0"/>
                        </a:rPr>
                        <a:t>p</a:t>
                      </a:r>
                      <a:endParaRPr lang="en-US" dirty="0"/>
                    </a:p>
                  </a:txBody>
                  <a:tcPr/>
                </a:tc>
                <a:tc>
                  <a:txBody>
                    <a:bodyPr/>
                    <a:lstStyle/>
                    <a:p>
                      <a:r>
                        <a:rPr lang="en-US" dirty="0" smtClean="0">
                          <a:latin typeface="Cambria Math"/>
                          <a:ea typeface="Cambria Math"/>
                        </a:rPr>
                        <a:t>¬ </a:t>
                      </a:r>
                      <a:r>
                        <a:rPr lang="en-US" i="1" dirty="0" smtClean="0">
                          <a:latin typeface="Cambria Math" pitchFamily="18" charset="0"/>
                          <a:ea typeface="Cambria Math" pitchFamily="18" charset="0"/>
                        </a:rPr>
                        <a:t>q</a:t>
                      </a:r>
                      <a:endParaRPr lang="en-US" dirty="0"/>
                    </a:p>
                  </a:txBody>
                  <a:tcPr/>
                </a:tc>
                <a:tc>
                  <a:txBody>
                    <a:bodyPr/>
                    <a:lstStyle/>
                    <a:p>
                      <a:r>
                        <a:rPr lang="en-US" sz="1800" i="1" dirty="0" smtClean="0">
                          <a:latin typeface="Cambria Math" pitchFamily="18" charset="0"/>
                          <a:ea typeface="Cambria Math" pitchFamily="18" charset="0"/>
                        </a:rPr>
                        <a:t>p </a:t>
                      </a:r>
                      <a:r>
                        <a:rPr lang="en-US" sz="1800" dirty="0" smtClean="0">
                          <a:latin typeface="Cambria Math"/>
                          <a:ea typeface="Cambria Math"/>
                        </a:rPr>
                        <a:t>→</a:t>
                      </a:r>
                      <a:r>
                        <a:rPr lang="en-US" sz="1800" i="1" dirty="0" smtClean="0">
                          <a:latin typeface="Cambria Math" pitchFamily="18" charset="0"/>
                          <a:ea typeface="Cambria Math" pitchFamily="18" charset="0"/>
                        </a:rPr>
                        <a:t>q</a:t>
                      </a:r>
                      <a:r>
                        <a:rPr lang="en-US" dirty="0" smtClean="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mbria Math"/>
                          <a:ea typeface="Cambria Math"/>
                        </a:rPr>
                        <a:t>¬ </a:t>
                      </a:r>
                      <a:r>
                        <a:rPr lang="en-US" i="1" dirty="0" smtClean="0">
                          <a:latin typeface="Cambria Math" pitchFamily="18" charset="0"/>
                          <a:ea typeface="Cambria Math" pitchFamily="18" charset="0"/>
                        </a:rPr>
                        <a:t>p </a:t>
                      </a:r>
                      <a:r>
                        <a:rPr lang="en-US" sz="1800" dirty="0" smtClean="0">
                          <a:latin typeface="Cambria Math"/>
                          <a:ea typeface="Cambria Math"/>
                        </a:rPr>
                        <a:t>→</a:t>
                      </a:r>
                      <a:r>
                        <a:rPr lang="en-US" dirty="0" smtClean="0">
                          <a:latin typeface="Cambria Math"/>
                          <a:ea typeface="Cambria Math"/>
                        </a:rPr>
                        <a:t>¬ </a:t>
                      </a:r>
                      <a:r>
                        <a:rPr lang="en-US" i="1" dirty="0" smtClean="0">
                          <a:latin typeface="Cambria Math" pitchFamily="18" charset="0"/>
                          <a:ea typeface="Cambria Math" pitchFamily="18" charset="0"/>
                        </a:rPr>
                        <a:t>q</a:t>
                      </a:r>
                      <a:endParaRPr lang="en-US" dirty="0" smtClean="0"/>
                    </a:p>
                  </a:txBody>
                  <a:tcPr/>
                </a:tc>
                <a:tc>
                  <a:txBody>
                    <a:bodyPr/>
                    <a:lstStyle/>
                    <a:p>
                      <a:r>
                        <a:rPr lang="en-US" i="1" dirty="0" smtClean="0">
                          <a:latin typeface="Cambria Math" pitchFamily="18" charset="0"/>
                          <a:ea typeface="Cambria Math" pitchFamily="18" charset="0"/>
                        </a:rPr>
                        <a:t>q </a:t>
                      </a:r>
                      <a:r>
                        <a:rPr lang="en-US" dirty="0" smtClean="0">
                          <a:latin typeface="Cambria Math"/>
                          <a:ea typeface="Cambria Math"/>
                        </a:rPr>
                        <a:t>→ </a:t>
                      </a:r>
                      <a:r>
                        <a:rPr lang="en-US" i="1" dirty="0" smtClean="0">
                          <a:latin typeface="Cambria Math" pitchFamily="18" charset="0"/>
                          <a:ea typeface="Cambria Math" pitchFamily="18" charset="0"/>
                        </a:rPr>
                        <a:t>p</a:t>
                      </a:r>
                      <a:r>
                        <a:rPr lang="en-US" dirty="0" smtClean="0"/>
                        <a:t> </a:t>
                      </a:r>
                      <a:endParaRPr lang="en-US" dirty="0"/>
                    </a:p>
                  </a:txBody>
                  <a:tcPr/>
                </a:tc>
              </a:tr>
              <a:tr h="370840">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r>
              <a:tr h="370840">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bl>
          </a:graphicData>
        </a:graphic>
      </p:graphicFrame>
      <p:sp>
        <p:nvSpPr>
          <p:cNvPr id="5" name="Rectangle 4"/>
          <p:cNvSpPr/>
          <p:nvPr/>
        </p:nvSpPr>
        <p:spPr>
          <a:xfrm>
            <a:off x="5410200" y="4572000"/>
            <a:ext cx="35814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normAutofit/>
          </a:bodyPr>
          <a:lstStyle/>
          <a:p>
            <a:r>
              <a:rPr lang="en-US" dirty="0" smtClean="0"/>
              <a:t>How many rows are there in a truth table with </a:t>
            </a:r>
            <a:r>
              <a:rPr lang="en-US" i="1" dirty="0" smtClean="0"/>
              <a:t>n</a:t>
            </a:r>
            <a:r>
              <a:rPr lang="en-US" dirty="0" smtClean="0"/>
              <a:t> propositional variables?</a:t>
            </a:r>
          </a:p>
          <a:p>
            <a:pPr>
              <a:buNone/>
            </a:pPr>
            <a:endParaRPr lang="en-US" b="1" dirty="0" smtClean="0"/>
          </a:p>
          <a:p>
            <a:pPr>
              <a:buNone/>
            </a:pPr>
            <a:r>
              <a:rPr lang="en-US" b="1" dirty="0" smtClean="0"/>
              <a:t>    Solution</a:t>
            </a:r>
            <a:r>
              <a:rPr lang="en-US" dirty="0" smtClean="0"/>
              <a:t>:  </a:t>
            </a:r>
            <a:r>
              <a:rPr lang="en-US" dirty="0" smtClean="0">
                <a:latin typeface="Cambria Math" pitchFamily="18" charset="0"/>
                <a:ea typeface="Cambria Math" pitchFamily="18" charset="0"/>
              </a:rPr>
              <a:t>2</a:t>
            </a:r>
            <a:r>
              <a:rPr lang="en-US" baseline="30000" dirty="0" smtClean="0">
                <a:latin typeface="Cambria Math" pitchFamily="18" charset="0"/>
                <a:ea typeface="Cambria Math" pitchFamily="18" charset="0"/>
              </a:rPr>
              <a:t>n  </a:t>
            </a:r>
            <a:r>
              <a:rPr lang="en-US" dirty="0" smtClean="0">
                <a:latin typeface="Cambria Math" pitchFamily="18" charset="0"/>
                <a:ea typeface="Cambria Math" pitchFamily="18" charset="0"/>
              </a:rPr>
              <a:t> We will see how to do this in Chapter 6.</a:t>
            </a:r>
          </a:p>
          <a:p>
            <a:endParaRPr lang="en-US" dirty="0" smtClean="0"/>
          </a:p>
          <a:p>
            <a:r>
              <a:rPr lang="en-US" dirty="0" smtClean="0"/>
              <a:t>Note that this means that with n propositional variables, we can construct </a:t>
            </a:r>
            <a:r>
              <a:rPr lang="en-US" dirty="0" smtClean="0">
                <a:latin typeface="Cambria Math" pitchFamily="18" charset="0"/>
                <a:ea typeface="Cambria Math" pitchFamily="18" charset="0"/>
              </a:rPr>
              <a:t>2</a:t>
            </a:r>
            <a:r>
              <a:rPr lang="en-US" baseline="30000" dirty="0" smtClean="0">
                <a:latin typeface="Cambria Math" pitchFamily="18" charset="0"/>
                <a:ea typeface="Cambria Math" pitchFamily="18" charset="0"/>
              </a:rPr>
              <a:t>n    </a:t>
            </a:r>
            <a:r>
              <a:rPr lang="en-US" dirty="0" smtClean="0">
                <a:latin typeface="Cambria Math" pitchFamily="18" charset="0"/>
                <a:ea typeface="Cambria Math" pitchFamily="18" charset="0"/>
              </a:rPr>
              <a:t> distinct (i.e., not equivalent) propositions. </a:t>
            </a:r>
            <a:endParaRPr lang="en-US" dirty="0" smtClean="0"/>
          </a:p>
          <a:p>
            <a:pPr>
              <a:buNone/>
            </a:pPr>
            <a:r>
              <a:rPr lang="en-US" dirty="0"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Precedence of Logical Operators</a:t>
            </a:r>
            <a:endParaRPr lang="en-US" dirty="0"/>
          </a:p>
        </p:txBody>
      </p:sp>
      <p:graphicFrame>
        <p:nvGraphicFramePr>
          <p:cNvPr id="4" name="Content Placeholder 3"/>
          <p:cNvGraphicFramePr>
            <a:graphicFrameLocks noGrp="1"/>
          </p:cNvGraphicFramePr>
          <p:nvPr>
            <p:ph idx="1"/>
          </p:nvPr>
        </p:nvGraphicFramePr>
        <p:xfrm>
          <a:off x="2590800" y="2057400"/>
          <a:ext cx="4038600" cy="2011680"/>
        </p:xfrm>
        <a:graphic>
          <a:graphicData uri="http://schemas.openxmlformats.org/drawingml/2006/table">
            <a:tbl>
              <a:tblPr firstRow="1" bandRow="1">
                <a:tableStyleId>{5C22544A-7EE6-4342-B048-85BDC9FD1C3A}</a:tableStyleId>
              </a:tblPr>
              <a:tblGrid>
                <a:gridCol w="2019300"/>
                <a:gridCol w="2019300"/>
              </a:tblGrid>
              <a:tr h="360218">
                <a:tc>
                  <a:txBody>
                    <a:bodyPr/>
                    <a:lstStyle/>
                    <a:p>
                      <a:r>
                        <a:rPr lang="en-US" dirty="0" smtClean="0"/>
                        <a:t>Operator</a:t>
                      </a:r>
                      <a:endParaRPr lang="en-US" dirty="0"/>
                    </a:p>
                  </a:txBody>
                  <a:tcPr marL="91441" marR="91441"/>
                </a:tc>
                <a:tc>
                  <a:txBody>
                    <a:bodyPr/>
                    <a:lstStyle/>
                    <a:p>
                      <a:r>
                        <a:rPr lang="en-US" dirty="0" smtClean="0"/>
                        <a:t>Precedence</a:t>
                      </a:r>
                      <a:endParaRPr lang="en-US" dirty="0"/>
                    </a:p>
                  </a:txBody>
                  <a:tcPr marL="91441" marR="91441"/>
                </a:tc>
              </a:tr>
              <a:tr h="360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marL="91441" marR="91441"/>
                </a:tc>
                <a:tc>
                  <a:txBody>
                    <a:bodyPr/>
                    <a:lstStyle/>
                    <a:p>
                      <a:r>
                        <a:rPr lang="en-US" dirty="0" smtClean="0"/>
                        <a:t>1</a:t>
                      </a:r>
                      <a:endParaRPr lang="en-US" dirty="0"/>
                    </a:p>
                  </a:txBody>
                  <a:tcPr marL="91441" marR="91441"/>
                </a:tc>
              </a:tr>
              <a:tr h="630382">
                <a:tc>
                  <a:txBody>
                    <a:bodyPr/>
                    <a:lstStyle/>
                    <a:p>
                      <a:r>
                        <a:rPr lang="en-US" b="1" dirty="0" smtClean="0">
                          <a:sym typeface="Symbol"/>
                        </a:rPr>
                        <a:t>   </a:t>
                      </a:r>
                    </a:p>
                    <a:p>
                      <a:r>
                        <a:rPr lang="en-US" b="1" dirty="0" smtClean="0">
                          <a:sym typeface="Symbol"/>
                        </a:rPr>
                        <a:t> </a:t>
                      </a:r>
                      <a:endParaRPr lang="en-US" b="1" dirty="0"/>
                    </a:p>
                  </a:txBody>
                  <a:tcPr marL="91441" marR="91441"/>
                </a:tc>
                <a:tc>
                  <a:txBody>
                    <a:bodyPr/>
                    <a:lstStyle/>
                    <a:p>
                      <a:r>
                        <a:rPr lang="en-US" dirty="0" smtClean="0"/>
                        <a:t>2</a:t>
                      </a:r>
                    </a:p>
                    <a:p>
                      <a:r>
                        <a:rPr lang="en-US" dirty="0" smtClean="0"/>
                        <a:t>3</a:t>
                      </a:r>
                      <a:endParaRPr lang="en-US" dirty="0"/>
                    </a:p>
                  </a:txBody>
                  <a:tcPr marL="91441" marR="91441"/>
                </a:tc>
              </a:tr>
              <a:tr h="630382">
                <a:tc>
                  <a:txBody>
                    <a:bodyPr/>
                    <a:lstStyle/>
                    <a:p>
                      <a:r>
                        <a:rPr lang="en-US" b="1" dirty="0" smtClean="0">
                          <a:sym typeface="Symbol"/>
                        </a:rPr>
                        <a:t> </a:t>
                      </a:r>
                    </a:p>
                    <a:p>
                      <a:r>
                        <a:rPr lang="en-US" dirty="0" smtClean="0">
                          <a:sym typeface="Symbol"/>
                        </a:rPr>
                        <a:t> </a:t>
                      </a:r>
                      <a:endParaRPr lang="en-US" dirty="0"/>
                    </a:p>
                  </a:txBody>
                  <a:tcPr marL="91441" marR="91441"/>
                </a:tc>
                <a:tc>
                  <a:txBody>
                    <a:bodyPr/>
                    <a:lstStyle/>
                    <a:p>
                      <a:r>
                        <a:rPr lang="en-US" dirty="0" smtClean="0"/>
                        <a:t>4</a:t>
                      </a:r>
                    </a:p>
                    <a:p>
                      <a:r>
                        <a:rPr lang="en-US" dirty="0" smtClean="0"/>
                        <a:t>5</a:t>
                      </a:r>
                      <a:endParaRPr lang="en-US" dirty="0"/>
                    </a:p>
                  </a:txBody>
                  <a:tcPr marL="91441" marR="91441"/>
                </a:tc>
              </a:tr>
            </a:tbl>
          </a:graphicData>
        </a:graphic>
      </p:graphicFrame>
      <p:sp>
        <p:nvSpPr>
          <p:cNvPr id="5" name="TextBox 4"/>
          <p:cNvSpPr txBox="1"/>
          <p:nvPr/>
        </p:nvSpPr>
        <p:spPr>
          <a:xfrm>
            <a:off x="3505200" y="4800600"/>
            <a:ext cx="4343400" cy="369332"/>
          </a:xfrm>
          <a:prstGeom prst="rect">
            <a:avLst/>
          </a:prstGeom>
          <a:noFill/>
        </p:spPr>
        <p:txBody>
          <a:bodyPr wrap="square" rtlCol="0">
            <a:spAutoFit/>
          </a:bodyPr>
          <a:lstStyle/>
          <a:p>
            <a:endParaRPr lang="en-US" dirty="0"/>
          </a:p>
        </p:txBody>
      </p:sp>
      <p:sp>
        <p:nvSpPr>
          <p:cNvPr id="6" name="TextBox 5"/>
          <p:cNvSpPr txBox="1"/>
          <p:nvPr/>
        </p:nvSpPr>
        <p:spPr>
          <a:xfrm>
            <a:off x="1828800" y="4343400"/>
            <a:ext cx="5715000" cy="1938992"/>
          </a:xfrm>
          <a:prstGeom prst="rect">
            <a:avLst/>
          </a:prstGeom>
          <a:noFill/>
        </p:spPr>
        <p:txBody>
          <a:bodyPr wrap="square" rtlCol="0">
            <a:spAutoFit/>
          </a:bodyPr>
          <a:lstStyle/>
          <a:p>
            <a:r>
              <a:rPr lang="en-US" sz="2400" i="1" dirty="0" smtClean="0">
                <a:latin typeface="Cambria Math" pitchFamily="18" charset="0"/>
                <a:ea typeface="Cambria Math" pitchFamily="18" charset="0"/>
              </a:rPr>
              <a:t>p  </a:t>
            </a:r>
            <a:r>
              <a:rPr lang="en-US" sz="2400" b="1" dirty="0" smtClean="0">
                <a:latin typeface="Cambria Math" pitchFamily="18" charset="0"/>
                <a:ea typeface="Cambria Math" pitchFamily="18" charset="0"/>
                <a:sym typeface="Symbol"/>
              </a:rPr>
              <a:t></a:t>
            </a:r>
            <a:r>
              <a:rPr lang="en-US" sz="2400" i="1" dirty="0" smtClean="0">
                <a:latin typeface="Cambria Math" pitchFamily="18" charset="0"/>
                <a:ea typeface="Cambria Math" pitchFamily="18" charset="0"/>
                <a:sym typeface="Symbol"/>
              </a:rPr>
              <a:t>q </a:t>
            </a:r>
            <a:r>
              <a:rPr lang="en-US" sz="2400" b="1" i="1" dirty="0" smtClean="0">
                <a:latin typeface="Cambria Math" pitchFamily="18" charset="0"/>
                <a:ea typeface="Cambria Math" pitchFamily="18" charset="0"/>
                <a:sym typeface="Symbol"/>
              </a:rPr>
              <a:t>  </a:t>
            </a:r>
            <a:r>
              <a:rPr lang="en-US" sz="2400" i="1" dirty="0" smtClean="0">
                <a:latin typeface="Cambria Math" pitchFamily="18" charset="0"/>
                <a:ea typeface="Cambria Math" pitchFamily="18" charset="0"/>
                <a:sym typeface="Symbol"/>
              </a:rPr>
              <a:t>r   </a:t>
            </a:r>
            <a:r>
              <a:rPr lang="en-US" sz="2400" dirty="0" smtClean="0">
                <a:ea typeface="Cambria Math" pitchFamily="18" charset="0"/>
                <a:sym typeface="Symbol"/>
              </a:rPr>
              <a:t>is equivalent to</a:t>
            </a:r>
            <a:r>
              <a:rPr lang="en-US" sz="2400" dirty="0" smtClean="0">
                <a:ea typeface="Cambria Math" pitchFamily="18" charset="0"/>
              </a:rPr>
              <a:t> </a:t>
            </a:r>
            <a:r>
              <a:rPr lang="en-US" sz="2400" i="1" dirty="0" smtClean="0">
                <a:latin typeface="Cambria Math" pitchFamily="18" charset="0"/>
                <a:ea typeface="Cambria Math" pitchFamily="18" charset="0"/>
              </a:rPr>
              <a:t>(p  </a:t>
            </a:r>
            <a:r>
              <a:rPr lang="en-US" sz="2400" b="1" dirty="0" smtClean="0">
                <a:latin typeface="Cambria Math" pitchFamily="18" charset="0"/>
                <a:ea typeface="Cambria Math" pitchFamily="18" charset="0"/>
                <a:sym typeface="Symbol"/>
              </a:rPr>
              <a:t></a:t>
            </a:r>
            <a:r>
              <a:rPr lang="en-US" sz="2400" i="1" dirty="0" smtClean="0">
                <a:latin typeface="Cambria Math" pitchFamily="18" charset="0"/>
                <a:ea typeface="Cambria Math" pitchFamily="18" charset="0"/>
                <a:sym typeface="Symbol"/>
              </a:rPr>
              <a:t>q)</a:t>
            </a:r>
            <a:r>
              <a:rPr lang="en-US" sz="2400" b="1" i="1" dirty="0" smtClean="0">
                <a:latin typeface="Cambria Math" pitchFamily="18" charset="0"/>
                <a:ea typeface="Cambria Math" pitchFamily="18" charset="0"/>
                <a:sym typeface="Symbol"/>
              </a:rPr>
              <a:t>   </a:t>
            </a:r>
            <a:r>
              <a:rPr lang="en-US" sz="2400" i="1" dirty="0" smtClean="0">
                <a:latin typeface="Cambria Math" pitchFamily="18" charset="0"/>
                <a:ea typeface="Cambria Math" pitchFamily="18" charset="0"/>
                <a:sym typeface="Symbol"/>
              </a:rPr>
              <a:t>r</a:t>
            </a:r>
          </a:p>
          <a:p>
            <a:r>
              <a:rPr lang="en-US" sz="2400" dirty="0" smtClean="0">
                <a:ea typeface="Cambria Math" pitchFamily="18" charset="0"/>
                <a:sym typeface="Symbol"/>
              </a:rPr>
              <a:t>If the intended meaning is </a:t>
            </a:r>
            <a:r>
              <a:rPr lang="en-US" sz="2400" i="1" dirty="0" smtClean="0">
                <a:latin typeface="Cambria Math" pitchFamily="18" charset="0"/>
                <a:ea typeface="Cambria Math" pitchFamily="18" charset="0"/>
              </a:rPr>
              <a:t>p  </a:t>
            </a:r>
            <a:r>
              <a:rPr lang="en-US" sz="2400" b="1" dirty="0" smtClean="0">
                <a:latin typeface="Cambria Math" pitchFamily="18" charset="0"/>
                <a:ea typeface="Cambria Math" pitchFamily="18" charset="0"/>
                <a:sym typeface="Symbol"/>
              </a:rPr>
              <a:t>(</a:t>
            </a:r>
            <a:r>
              <a:rPr lang="en-US" sz="2400" i="1" dirty="0" smtClean="0">
                <a:latin typeface="Cambria Math" pitchFamily="18" charset="0"/>
                <a:ea typeface="Cambria Math" pitchFamily="18" charset="0"/>
                <a:sym typeface="Symbol"/>
              </a:rPr>
              <a:t>q </a:t>
            </a:r>
            <a:r>
              <a:rPr lang="en-US" sz="2400" b="1" i="1" dirty="0" smtClean="0">
                <a:latin typeface="Cambria Math" pitchFamily="18" charset="0"/>
                <a:ea typeface="Cambria Math" pitchFamily="18" charset="0"/>
                <a:sym typeface="Symbol"/>
              </a:rPr>
              <a:t>  </a:t>
            </a:r>
            <a:r>
              <a:rPr lang="en-US" sz="2400" i="1" dirty="0" smtClean="0">
                <a:latin typeface="Cambria Math" pitchFamily="18" charset="0"/>
                <a:ea typeface="Cambria Math" pitchFamily="18" charset="0"/>
                <a:sym typeface="Symbol"/>
              </a:rPr>
              <a:t>r )</a:t>
            </a:r>
          </a:p>
          <a:p>
            <a:r>
              <a:rPr lang="en-US" sz="2400" dirty="0" smtClean="0">
                <a:ea typeface="Cambria Math" pitchFamily="18" charset="0"/>
                <a:sym typeface="Symbol"/>
              </a:rPr>
              <a:t>then parentheses must be used.</a:t>
            </a:r>
          </a:p>
          <a:p>
            <a:endParaRPr lang="en-US" sz="2400" i="1" dirty="0" smtClean="0">
              <a:ea typeface="Cambria Math" pitchFamily="18" charset="0"/>
              <a:sym typeface="Symbol"/>
            </a:endParaRPr>
          </a:p>
          <a:p>
            <a:r>
              <a:rPr lang="en-US" sz="2400" i="1" dirty="0" smtClean="0">
                <a:ea typeface="Cambria Math" pitchFamily="18" charset="0"/>
                <a:sym typeface="Symbol"/>
              </a:rPr>
              <a:t>    </a:t>
            </a:r>
            <a:endParaRPr lang="en-US" sz="2400" i="1" dirty="0" smtClean="0">
              <a:ea typeface="Cambria Math"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Applications of Propositional Logic</a:t>
            </a:r>
            <a:endParaRPr lang="en-US" dirty="0"/>
          </a:p>
        </p:txBody>
      </p:sp>
      <p:sp>
        <p:nvSpPr>
          <p:cNvPr id="3" name="Subtitle 2"/>
          <p:cNvSpPr>
            <a:spLocks noGrp="1"/>
          </p:cNvSpPr>
          <p:nvPr>
            <p:ph type="subTitle" idx="1"/>
          </p:nvPr>
        </p:nvSpPr>
        <p:spPr/>
        <p:txBody>
          <a:bodyPr/>
          <a:lstStyle/>
          <a:p>
            <a:r>
              <a:rPr lang="en-US" dirty="0" smtClean="0"/>
              <a:t>Section 1.2</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Applications of Propositional Logic: Summary</a:t>
            </a:r>
            <a:endParaRPr lang="en-US" dirty="0"/>
          </a:p>
        </p:txBody>
      </p:sp>
      <p:sp>
        <p:nvSpPr>
          <p:cNvPr id="3" name="Content Placeholder 2"/>
          <p:cNvSpPr>
            <a:spLocks noGrp="1"/>
          </p:cNvSpPr>
          <p:nvPr>
            <p:ph idx="1"/>
          </p:nvPr>
        </p:nvSpPr>
        <p:spPr/>
        <p:txBody>
          <a:bodyPr/>
          <a:lstStyle/>
          <a:p>
            <a:r>
              <a:rPr lang="en-US" dirty="0" smtClean="0"/>
              <a:t>Translating English to Propositional Logic</a:t>
            </a:r>
          </a:p>
          <a:p>
            <a:r>
              <a:rPr lang="en-US" dirty="0" smtClean="0"/>
              <a:t>System Specifications</a:t>
            </a:r>
          </a:p>
          <a:p>
            <a:r>
              <a:rPr lang="en-US" dirty="0" smtClean="0"/>
              <a:t>Boolean Searching</a:t>
            </a:r>
          </a:p>
          <a:p>
            <a:r>
              <a:rPr lang="en-US" dirty="0" smtClean="0"/>
              <a:t>Logic Puzzles</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Translating English Sentences</a:t>
            </a:r>
            <a:endParaRPr lang="en-US" dirty="0"/>
          </a:p>
        </p:txBody>
      </p:sp>
      <p:sp>
        <p:nvSpPr>
          <p:cNvPr id="3" name="Content Placeholder 2"/>
          <p:cNvSpPr>
            <a:spLocks noGrp="1"/>
          </p:cNvSpPr>
          <p:nvPr>
            <p:ph idx="1"/>
          </p:nvPr>
        </p:nvSpPr>
        <p:spPr/>
        <p:txBody>
          <a:bodyPr>
            <a:normAutofit/>
          </a:bodyPr>
          <a:lstStyle/>
          <a:p>
            <a:r>
              <a:rPr lang="en-US" dirty="0" smtClean="0"/>
              <a:t>Steps to convert an English sentence to a statement in propositional logic</a:t>
            </a:r>
          </a:p>
          <a:p>
            <a:pPr lvl="1"/>
            <a:r>
              <a:rPr lang="en-US" dirty="0" smtClean="0"/>
              <a:t>Identify atomic propositions and represent using propositional variables.</a:t>
            </a:r>
          </a:p>
          <a:p>
            <a:pPr lvl="1"/>
            <a:r>
              <a:rPr lang="en-US" dirty="0" smtClean="0"/>
              <a:t>Determine appropriate logical connectives</a:t>
            </a:r>
          </a:p>
          <a:p>
            <a:r>
              <a:rPr lang="en-US" dirty="0" smtClean="0"/>
              <a:t>“If I go to </a:t>
            </a:r>
            <a:r>
              <a:rPr lang="en-US" dirty="0" err="1" smtClean="0"/>
              <a:t>Harry’s</a:t>
            </a:r>
            <a:r>
              <a:rPr lang="en-US" dirty="0" smtClean="0"/>
              <a:t> or to the country, I will not go shopping.”</a:t>
            </a:r>
          </a:p>
          <a:p>
            <a:pPr lvl="1"/>
            <a:r>
              <a:rPr lang="en-US" i="1" dirty="0" smtClean="0"/>
              <a:t>p</a:t>
            </a:r>
            <a:r>
              <a:rPr lang="en-US" dirty="0" smtClean="0"/>
              <a:t>: I go to </a:t>
            </a:r>
            <a:r>
              <a:rPr lang="en-US" dirty="0" err="1" smtClean="0"/>
              <a:t>Harry’s</a:t>
            </a:r>
            <a:endParaRPr lang="en-US" dirty="0" smtClean="0"/>
          </a:p>
          <a:p>
            <a:pPr lvl="1"/>
            <a:r>
              <a:rPr lang="en-US" dirty="0" smtClean="0"/>
              <a:t>q: I go to the country.</a:t>
            </a:r>
          </a:p>
          <a:p>
            <a:pPr lvl="1"/>
            <a:r>
              <a:rPr lang="en-US" i="1" dirty="0" smtClean="0"/>
              <a:t>r</a:t>
            </a:r>
            <a:r>
              <a:rPr lang="en-US" dirty="0" smtClean="0"/>
              <a:t>:  I will go shopping.</a:t>
            </a:r>
          </a:p>
          <a:p>
            <a:pPr lvl="1"/>
            <a:endParaRPr lang="en-US" b="1" dirty="0" smtClean="0"/>
          </a:p>
          <a:p>
            <a:pPr lvl="1">
              <a:buNone/>
            </a:pPr>
            <a:endParaRPr lang="en-US" b="1" dirty="0"/>
          </a:p>
        </p:txBody>
      </p:sp>
      <p:pic>
        <p:nvPicPr>
          <p:cNvPr id="5" name="Picture 4" descr="addin_tmp.png"/>
          <p:cNvPicPr>
            <a:picLocks noChangeAspect="1"/>
          </p:cNvPicPr>
          <p:nvPr>
            <p:custDataLst>
              <p:tags r:id="rId1"/>
            </p:custDataLst>
          </p:nvPr>
        </p:nvPicPr>
        <p:blipFill>
          <a:blip r:embed="rId3" cstate="print"/>
          <a:stretch>
            <a:fillRect/>
          </a:stretch>
        </p:blipFill>
        <p:spPr>
          <a:xfrm>
            <a:off x="5562600" y="5562600"/>
            <a:ext cx="2065973" cy="382905"/>
          </a:xfrm>
          <a:prstGeom prst="rect">
            <a:avLst/>
          </a:prstGeom>
        </p:spPr>
      </p:pic>
      <p:sp>
        <p:nvSpPr>
          <p:cNvPr id="7" name="TextBox 6"/>
          <p:cNvSpPr txBox="1"/>
          <p:nvPr/>
        </p:nvSpPr>
        <p:spPr>
          <a:xfrm>
            <a:off x="4876800" y="4419600"/>
            <a:ext cx="1676400" cy="381000"/>
          </a:xfrm>
          <a:prstGeom prst="rect">
            <a:avLst/>
          </a:prstGeom>
          <a:noFill/>
        </p:spPr>
        <p:txBody>
          <a:bodyPr wrap="square" rtlCol="0">
            <a:spAutoFit/>
          </a:bodyPr>
          <a:lstStyle/>
          <a:p>
            <a:endParaRPr lang="en-US" dirty="0"/>
          </a:p>
        </p:txBody>
      </p:sp>
      <p:sp>
        <p:nvSpPr>
          <p:cNvPr id="8" name="TextBox 7"/>
          <p:cNvSpPr txBox="1"/>
          <p:nvPr/>
        </p:nvSpPr>
        <p:spPr>
          <a:xfrm>
            <a:off x="5029200" y="4876800"/>
            <a:ext cx="3200400" cy="523220"/>
          </a:xfrm>
          <a:prstGeom prst="rect">
            <a:avLst/>
          </a:prstGeom>
          <a:noFill/>
        </p:spPr>
        <p:txBody>
          <a:bodyPr wrap="square" rtlCol="0">
            <a:spAutoFit/>
          </a:bodyPr>
          <a:lstStyle/>
          <a:p>
            <a:r>
              <a:rPr lang="en-US" sz="2800" dirty="0" smtClean="0"/>
              <a:t>If </a:t>
            </a:r>
            <a:r>
              <a:rPr lang="en-US" sz="2800" i="1" dirty="0" smtClean="0"/>
              <a:t>p</a:t>
            </a:r>
            <a:r>
              <a:rPr lang="en-US" sz="2800" dirty="0" smtClean="0"/>
              <a:t> or </a:t>
            </a:r>
            <a:r>
              <a:rPr lang="en-US" sz="2800" i="1" dirty="0" smtClean="0"/>
              <a:t>q</a:t>
            </a:r>
            <a:r>
              <a:rPr lang="en-US" sz="2800" dirty="0" smtClean="0"/>
              <a:t> then not </a:t>
            </a:r>
            <a:r>
              <a:rPr lang="en-US" sz="2800" i="1" dirty="0" smtClean="0"/>
              <a:t>r</a:t>
            </a:r>
            <a:r>
              <a:rPr lang="en-US" sz="2800" dirty="0" smtClean="0"/>
              <a:t>.</a:t>
            </a:r>
            <a:endParaRPr 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linds(horizont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blinds(horizontal)">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a:t>
            </a:r>
            <a:endParaRPr lang="en-US" dirty="0"/>
          </a:p>
        </p:txBody>
      </p:sp>
      <p:sp>
        <p:nvSpPr>
          <p:cNvPr id="3" name="Content Placeholder 2"/>
          <p:cNvSpPr>
            <a:spLocks noGrp="1"/>
          </p:cNvSpPr>
          <p:nvPr>
            <p:ph idx="1"/>
          </p:nvPr>
        </p:nvSpPr>
        <p:spPr/>
        <p:txBody>
          <a:bodyPr/>
          <a:lstStyle/>
          <a:p>
            <a:pPr>
              <a:buNone/>
            </a:pPr>
            <a:r>
              <a:rPr lang="en-US" b="1" dirty="0" smtClean="0"/>
              <a:t>  Problem:</a:t>
            </a:r>
            <a:r>
              <a:rPr lang="en-US" dirty="0" smtClean="0"/>
              <a:t> Translate the following sentence into propositional logic:</a:t>
            </a:r>
          </a:p>
          <a:p>
            <a:pPr>
              <a:buNone/>
            </a:pPr>
            <a:r>
              <a:rPr lang="en-US" dirty="0" smtClean="0"/>
              <a:t> “You can access the Internet from campus only if you are a computer science major or you are not a freshman.”</a:t>
            </a:r>
          </a:p>
          <a:p>
            <a:pPr>
              <a:buNone/>
            </a:pPr>
            <a:r>
              <a:rPr lang="en-US" b="1" dirty="0" smtClean="0"/>
              <a:t>  One Solution</a:t>
            </a:r>
            <a:r>
              <a:rPr lang="en-US" dirty="0" smtClean="0"/>
              <a:t>: Let </a:t>
            </a:r>
            <a:r>
              <a:rPr lang="en-US" i="1" dirty="0" smtClean="0">
                <a:latin typeface="Cambria Math" pitchFamily="18" charset="0"/>
                <a:ea typeface="Cambria Math" pitchFamily="18" charset="0"/>
              </a:rPr>
              <a:t>a</a:t>
            </a:r>
            <a:r>
              <a:rPr lang="en-US" dirty="0" smtClean="0"/>
              <a:t>, </a:t>
            </a:r>
            <a:r>
              <a:rPr lang="en-US" i="1" dirty="0" smtClean="0">
                <a:latin typeface="Cambria Math" pitchFamily="18" charset="0"/>
                <a:ea typeface="Cambria Math" pitchFamily="18" charset="0"/>
              </a:rPr>
              <a:t>c</a:t>
            </a:r>
            <a:r>
              <a:rPr lang="en-US" dirty="0" smtClean="0"/>
              <a:t>, and </a:t>
            </a:r>
            <a:r>
              <a:rPr lang="en-US" i="1" dirty="0" smtClean="0">
                <a:latin typeface="Cambria Math" pitchFamily="18" charset="0"/>
                <a:ea typeface="Cambria Math" pitchFamily="18" charset="0"/>
              </a:rPr>
              <a:t>f</a:t>
            </a:r>
            <a:r>
              <a:rPr lang="en-US" dirty="0" smtClean="0"/>
              <a:t>  represent respectively “You can access the internet from campus,” “You are a computer science major,” and “You are a freshman.”</a:t>
            </a:r>
          </a:p>
          <a:p>
            <a:pPr>
              <a:buNone/>
            </a:pPr>
            <a:r>
              <a:rPr lang="en-US" dirty="0" smtClean="0"/>
              <a:t>                  </a:t>
            </a:r>
            <a:r>
              <a:rPr lang="en-US" dirty="0" smtClean="0">
                <a:latin typeface="Cambria Math"/>
                <a:ea typeface="Cambria Math"/>
              </a:rPr>
              <a:t>a→ (c ∨ ¬ </a:t>
            </a:r>
            <a:r>
              <a:rPr lang="en-US" i="1" dirty="0" smtClean="0">
                <a:latin typeface="Cambria Math" pitchFamily="18" charset="0"/>
                <a:ea typeface="Cambria Math" pitchFamily="18" charset="0"/>
              </a:rPr>
              <a:t>f</a:t>
            </a:r>
            <a:r>
              <a:rPr lang="en-US" dirty="0" smtClean="0"/>
              <a:t> )</a:t>
            </a:r>
          </a:p>
          <a:p>
            <a:endParaRPr lang="en-US" dirty="0" smtClean="0"/>
          </a:p>
          <a:p>
            <a:pPr>
              <a:buNone/>
            </a:pP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Specifications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System and Software engineers take requirements in English and express them in a precise specification language based on logic.</a:t>
            </a:r>
          </a:p>
          <a:p>
            <a:pPr>
              <a:buNone/>
            </a:pPr>
            <a:r>
              <a:rPr lang="en-US" b="1" dirty="0" smtClean="0"/>
              <a:t>   Example</a:t>
            </a:r>
            <a:r>
              <a:rPr lang="en-US" dirty="0" smtClean="0"/>
              <a:t>: Express in propositional logic:</a:t>
            </a:r>
          </a:p>
          <a:p>
            <a:pPr>
              <a:buNone/>
            </a:pPr>
            <a:r>
              <a:rPr lang="en-US" dirty="0" smtClean="0"/>
              <a:t>  “The automated reply cannot be sent </a:t>
            </a:r>
            <a:r>
              <a:rPr lang="en-US" u="sng" dirty="0" smtClean="0"/>
              <a:t>when</a:t>
            </a:r>
            <a:r>
              <a:rPr lang="en-US" dirty="0" smtClean="0"/>
              <a:t> the file system is full”</a:t>
            </a:r>
          </a:p>
          <a:p>
            <a:pPr>
              <a:buNone/>
            </a:pPr>
            <a:r>
              <a:rPr lang="en-US" dirty="0" smtClean="0"/>
              <a:t>    </a:t>
            </a:r>
            <a:r>
              <a:rPr lang="en-US" b="1" dirty="0" smtClean="0"/>
              <a:t>Solution</a:t>
            </a:r>
            <a:r>
              <a:rPr lang="en-US" dirty="0" smtClean="0"/>
              <a:t>: One possible solution: Let </a:t>
            </a:r>
            <a:r>
              <a:rPr lang="en-US" i="1" dirty="0" smtClean="0"/>
              <a:t>r</a:t>
            </a:r>
            <a:r>
              <a:rPr lang="en-US" dirty="0" smtClean="0"/>
              <a:t> denote “The automated reply can be sent” and </a:t>
            </a:r>
            <a:r>
              <a:rPr lang="en-US" i="1" dirty="0" smtClean="0"/>
              <a:t>f</a:t>
            </a:r>
            <a:r>
              <a:rPr lang="en-US" dirty="0" smtClean="0"/>
              <a:t> denote “The file system is full.”</a:t>
            </a:r>
            <a:r>
              <a:rPr lang="en-US" dirty="0" smtClean="0">
                <a:latin typeface="Cambria Math"/>
                <a:ea typeface="Cambria Math"/>
              </a:rPr>
              <a:t> </a:t>
            </a:r>
          </a:p>
          <a:p>
            <a:pPr>
              <a:buNone/>
            </a:pPr>
            <a:r>
              <a:rPr lang="en-US" dirty="0" smtClean="0">
                <a:latin typeface="Cambria Math"/>
                <a:ea typeface="Cambria Math"/>
              </a:rPr>
              <a:t>	Therefore, we can translate this as </a:t>
            </a:r>
            <a:r>
              <a:rPr lang="en-US" b="1" dirty="0" smtClean="0">
                <a:latin typeface="Cambria Math"/>
                <a:ea typeface="Cambria Math"/>
              </a:rPr>
              <a:t>¬</a:t>
            </a:r>
            <a:r>
              <a:rPr lang="en-US" b="1" i="1" dirty="0" smtClean="0">
                <a:latin typeface="Cambria Math"/>
                <a:ea typeface="Cambria Math"/>
              </a:rPr>
              <a:t>r</a:t>
            </a:r>
            <a:r>
              <a:rPr lang="en-US" b="1" dirty="0" smtClean="0">
                <a:latin typeface="Cambria Math"/>
                <a:ea typeface="Cambria Math"/>
              </a:rPr>
              <a:t>  when </a:t>
            </a:r>
            <a:r>
              <a:rPr lang="en-US" b="1" i="1" dirty="0" smtClean="0">
                <a:latin typeface="Cambria Math"/>
                <a:ea typeface="Cambria Math"/>
              </a:rPr>
              <a:t>f</a:t>
            </a:r>
            <a:r>
              <a:rPr lang="en-US" dirty="0" smtClean="0">
                <a:latin typeface="Cambria Math"/>
                <a:ea typeface="Cambria Math"/>
              </a:rPr>
              <a:t>.</a:t>
            </a:r>
          </a:p>
          <a:p>
            <a:pPr>
              <a:buNone/>
            </a:pPr>
            <a:r>
              <a:rPr lang="en-US" dirty="0" smtClean="0">
                <a:latin typeface="Cambria Math"/>
                <a:ea typeface="Cambria Math"/>
              </a:rPr>
              <a:t>                                         </a:t>
            </a:r>
            <a:r>
              <a:rPr lang="en-US" i="1" dirty="0" smtClean="0">
                <a:latin typeface="Cambria Math"/>
                <a:ea typeface="Cambria Math"/>
              </a:rPr>
              <a:t>f </a:t>
            </a:r>
            <a:r>
              <a:rPr lang="en-US" dirty="0" smtClean="0">
                <a:latin typeface="Cambria Math"/>
                <a:ea typeface="Cambria Math"/>
              </a:rPr>
              <a:t>→ ¬ </a:t>
            </a:r>
            <a:r>
              <a:rPr lang="en-US" i="1" dirty="0" smtClean="0">
                <a:latin typeface="Cambria Math" pitchFamily="18" charset="0"/>
                <a:ea typeface="Cambria Math" pitchFamily="18" charset="0"/>
              </a:rPr>
              <a:t>r</a:t>
            </a:r>
            <a:endParaRPr lang="en-US" dirty="0" smtClean="0"/>
          </a:p>
          <a:p>
            <a:pPr>
              <a:buNone/>
            </a:pPr>
            <a:endParaRPr lang="en-US" dirty="0" smtClean="0"/>
          </a:p>
          <a:p>
            <a:pPr>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Consistent System Specifications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r>
              <a:rPr lang="en-US" b="1" dirty="0" smtClean="0"/>
              <a:t>Definition</a:t>
            </a:r>
            <a:r>
              <a:rPr lang="en-US" dirty="0" smtClean="0"/>
              <a:t>: A list of propositions is </a:t>
            </a:r>
            <a:r>
              <a:rPr lang="en-US" i="1" dirty="0" smtClean="0"/>
              <a:t>consistent</a:t>
            </a:r>
            <a:r>
              <a:rPr lang="en-US" dirty="0" smtClean="0"/>
              <a:t> if it is possible to assign truth values to the proposition variables so that each proposition is true.</a:t>
            </a:r>
          </a:p>
          <a:p>
            <a:pPr>
              <a:buNone/>
            </a:pPr>
            <a:r>
              <a:rPr lang="en-US" b="1" dirty="0" smtClean="0"/>
              <a:t>   Exercise</a:t>
            </a:r>
            <a:r>
              <a:rPr lang="en-US" dirty="0" smtClean="0"/>
              <a:t>: Are these specifications consistent?</a:t>
            </a:r>
          </a:p>
          <a:p>
            <a:pPr lvl="1"/>
            <a:r>
              <a:rPr lang="en-US" sz="1800" dirty="0" smtClean="0"/>
              <a:t>“The diagnostic message is  stored in the buffer or it is retransmitted.”</a:t>
            </a:r>
          </a:p>
          <a:p>
            <a:pPr lvl="1"/>
            <a:r>
              <a:rPr lang="en-US" sz="1800" dirty="0" smtClean="0"/>
              <a:t>“The diagnostic message is not stored in the buffer.”</a:t>
            </a:r>
          </a:p>
          <a:p>
            <a:pPr lvl="1"/>
            <a:r>
              <a:rPr lang="en-US" sz="1800" dirty="0" smtClean="0"/>
              <a:t>“If the diagnostic message is stored in the buffer, then it is retransmitted.”</a:t>
            </a:r>
          </a:p>
          <a:p>
            <a:pPr>
              <a:buNone/>
            </a:pPr>
            <a:r>
              <a:rPr lang="en-US" sz="2000" b="1" dirty="0" smtClean="0"/>
              <a:t>    Solution</a:t>
            </a:r>
            <a:r>
              <a:rPr lang="en-US" sz="2000" dirty="0" smtClean="0"/>
              <a:t>: Let p denote “The diagnostic message is not stored in the buffer.” Let q denote “The diagnostic message is retransmitted” The specification can be written as:</a:t>
            </a:r>
            <a:r>
              <a:rPr lang="en-US" sz="2000" dirty="0" smtClean="0">
                <a:latin typeface="Cambria Math"/>
                <a:ea typeface="Cambria Math"/>
              </a:rPr>
              <a:t> p ∨ </a:t>
            </a:r>
            <a:r>
              <a:rPr lang="en-US" sz="2000" i="1" dirty="0" smtClean="0">
                <a:latin typeface="Cambria Math" pitchFamily="18" charset="0"/>
                <a:ea typeface="Cambria Math" pitchFamily="18" charset="0"/>
              </a:rPr>
              <a:t>q,</a:t>
            </a:r>
            <a:r>
              <a:rPr lang="en-US" sz="2000" dirty="0" smtClean="0"/>
              <a:t> </a:t>
            </a:r>
            <a:r>
              <a:rPr lang="en-US" sz="2000" dirty="0" smtClean="0">
                <a:latin typeface="Cambria Math"/>
                <a:ea typeface="Cambria Math"/>
              </a:rPr>
              <a:t>¬</a:t>
            </a:r>
            <a:r>
              <a:rPr lang="en-US" sz="2000" i="1" dirty="0" smtClean="0">
                <a:latin typeface="Cambria Math" pitchFamily="18" charset="0"/>
                <a:ea typeface="Cambria Math" pitchFamily="18" charset="0"/>
              </a:rPr>
              <a:t>p</a:t>
            </a:r>
            <a:r>
              <a:rPr lang="en-US" sz="2000" dirty="0" smtClean="0"/>
              <a:t>. </a:t>
            </a:r>
            <a:r>
              <a:rPr lang="en-US" sz="2000" i="1" dirty="0" smtClean="0">
                <a:latin typeface="Cambria Math"/>
                <a:ea typeface="Cambria Math"/>
              </a:rPr>
              <a:t>p→ q</a:t>
            </a:r>
            <a:r>
              <a:rPr lang="en-US" sz="2000" dirty="0" smtClean="0">
                <a:latin typeface="Cambria Math"/>
                <a:ea typeface="Cambria Math"/>
              </a:rPr>
              <a:t>, </a:t>
            </a:r>
            <a:r>
              <a:rPr lang="en-US" sz="2000" dirty="0" smtClean="0"/>
              <a:t>When p is false and q is true all three statements are true. So the specification is consistent.</a:t>
            </a:r>
            <a:endParaRPr lang="en-US" dirty="0" smtClean="0"/>
          </a:p>
          <a:p>
            <a:pPr lvl="1"/>
            <a:r>
              <a:rPr lang="en-US" sz="1800" dirty="0" smtClean="0"/>
              <a:t>What if “The diagnostic message is not retransmitted is added.” </a:t>
            </a:r>
          </a:p>
          <a:p>
            <a:pPr lvl="1">
              <a:buNone/>
            </a:pPr>
            <a:r>
              <a:rPr lang="en-US" sz="1800" dirty="0" smtClean="0"/>
              <a:t>     </a:t>
            </a:r>
            <a:r>
              <a:rPr lang="en-US" sz="1800" b="1" dirty="0" smtClean="0"/>
              <a:t>Solution</a:t>
            </a:r>
            <a:r>
              <a:rPr lang="en-US" sz="1800" dirty="0" smtClean="0"/>
              <a:t>: Now we are adding </a:t>
            </a:r>
            <a:r>
              <a:rPr lang="en-US" sz="1800" dirty="0" smtClean="0">
                <a:latin typeface="Cambria Math"/>
                <a:ea typeface="Cambria Math"/>
              </a:rPr>
              <a:t>¬</a:t>
            </a:r>
            <a:r>
              <a:rPr lang="en-US" sz="1800" i="1" dirty="0" smtClean="0">
                <a:latin typeface="Cambria Math" pitchFamily="18" charset="0"/>
                <a:ea typeface="Cambria Math" pitchFamily="18" charset="0"/>
              </a:rPr>
              <a:t>q</a:t>
            </a:r>
            <a:r>
              <a:rPr lang="en-US" sz="1800" dirty="0" smtClean="0"/>
              <a:t> and there is no satisfying    assignment. So the specification is not consistent. </a:t>
            </a:r>
          </a:p>
          <a:p>
            <a:endParaRPr lang="en-US" dirty="0" smtClean="0"/>
          </a:p>
          <a:p>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linds(horizontal)">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512"/>
          </a:xfrm>
        </p:spPr>
        <p:txBody>
          <a:bodyPr>
            <a:normAutofit fontScale="90000"/>
          </a:bodyPr>
          <a:lstStyle/>
          <a:p>
            <a:r>
              <a:rPr lang="en-US" dirty="0" smtClean="0"/>
              <a:t>Consistent System Specifications</a:t>
            </a:r>
            <a:endParaRPr lang="en-US" dirty="0"/>
          </a:p>
        </p:txBody>
      </p:sp>
      <p:graphicFrame>
        <p:nvGraphicFramePr>
          <p:cNvPr id="5" name="Group 53"/>
          <p:cNvGraphicFramePr>
            <a:graphicFrameLocks noGrp="1"/>
          </p:cNvGraphicFramePr>
          <p:nvPr/>
        </p:nvGraphicFramePr>
        <p:xfrm>
          <a:off x="609600" y="1219200"/>
          <a:ext cx="5562600" cy="2057400"/>
        </p:xfrm>
        <a:graphic>
          <a:graphicData uri="http://schemas.openxmlformats.org/drawingml/2006/table">
            <a:tbl>
              <a:tblPr/>
              <a:tblGrid>
                <a:gridCol w="814345"/>
                <a:gridCol w="724559"/>
                <a:gridCol w="996005"/>
                <a:gridCol w="1424059"/>
                <a:gridCol w="1603632"/>
              </a:tblGrid>
              <a:tr h="4114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p</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q</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a:t>
                      </a: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a:t>
                      </a: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q</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 </a:t>
                      </a: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 </a:t>
                      </a:r>
                      <a:r>
                        <a:rPr kumimoji="0" lang="en-US" sz="2000" b="1" i="0" u="none" strike="noStrike" cap="none" normalizeH="0" baseline="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q</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r h="4114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r h="4114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r h="4114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r>
              <a:tr h="4114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bl>
          </a:graphicData>
        </a:graphic>
      </p:graphicFrame>
      <p:graphicFrame>
        <p:nvGraphicFramePr>
          <p:cNvPr id="6" name="Group 55"/>
          <p:cNvGraphicFramePr>
            <a:graphicFrameLocks noGrp="1"/>
          </p:cNvGraphicFramePr>
          <p:nvPr/>
        </p:nvGraphicFramePr>
        <p:xfrm>
          <a:off x="685800" y="3810000"/>
          <a:ext cx="5448300" cy="2590800"/>
        </p:xfrm>
        <a:graphic>
          <a:graphicData uri="http://schemas.openxmlformats.org/drawingml/2006/table">
            <a:tbl>
              <a:tblPr/>
              <a:tblGrid>
                <a:gridCol w="619125"/>
                <a:gridCol w="550863"/>
                <a:gridCol w="757237"/>
                <a:gridCol w="1082675"/>
                <a:gridCol w="1219200"/>
                <a:gridCol w="1219200"/>
              </a:tblGrid>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p</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q</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a:t>
                      </a:r>
                      <a:r>
                        <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a:t>
                      </a:r>
                      <a:r>
                        <a:rPr kumimoji="0" lang="en-US" sz="28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a:t>
                      </a:r>
                      <a:r>
                        <a:rPr kumimoji="0" lang="en-US" sz="2400" b="1" i="0" u="none" strike="noStrike" cap="none" normalizeH="0" baseline="0" dirty="0" err="1"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q</a:t>
                      </a:r>
                      <a:endPar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endParaRP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p </a:t>
                      </a: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 </a:t>
                      </a:r>
                      <a:r>
                        <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rPr>
                        <a:t>q</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Comic Sans MS" pitchFamily="66" charset="0"/>
                          <a:ea typeface="MS PGothic" pitchFamily="34" charset="-128"/>
                          <a:cs typeface="Times New Roman" pitchFamily="18" charset="0"/>
                          <a:sym typeface="Symbol" pitchFamily="18" charset="2"/>
                        </a:rPr>
                        <a:t>q</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r h="3619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solidFill>
                      <a:srgbClr val="FF33CC">
                        <a:alpha val="50000"/>
                      </a:srgbClr>
                    </a:solidFill>
                  </a:tcPr>
                </a:tc>
              </a:tr>
              <a:tr h="4699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F</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imes New Roman" pitchFamily="18" charset="0"/>
                          <a:cs typeface="Times New Roman" pitchFamily="18" charset="0"/>
                        </a:rPr>
                        <a:t>T</a:t>
                      </a:r>
                    </a:p>
                  </a:txBody>
                  <a:tcPr horzOverflow="overflow">
                    <a:lnL w="12700" cap="flat" cmpd="sng" algn="ctr">
                      <a:solidFill>
                        <a:srgbClr val="FF3300"/>
                      </a:solidFill>
                      <a:prstDash val="solid"/>
                      <a:round/>
                      <a:headEnd type="none" w="med" len="med"/>
                      <a:tailEnd type="none" w="med" len="med"/>
                    </a:lnL>
                    <a:lnR w="12700" cap="flat" cmpd="sng" algn="ctr">
                      <a:solidFill>
                        <a:srgbClr val="FF3300"/>
                      </a:solidFill>
                      <a:prstDash val="solid"/>
                      <a:round/>
                      <a:headEnd type="none" w="med" len="med"/>
                      <a:tailEnd type="none" w="med" len="med"/>
                    </a:lnR>
                    <a:lnT w="12700" cap="flat" cmpd="sng" algn="ctr">
                      <a:solidFill>
                        <a:srgbClr val="FF3300"/>
                      </a:solidFill>
                      <a:prstDash val="solid"/>
                      <a:round/>
                      <a:headEnd type="none" w="med" len="med"/>
                      <a:tailEnd type="none" w="med" len="med"/>
                    </a:lnT>
                    <a:lnB w="12700" cap="flat" cmpd="sng" algn="ctr">
                      <a:solidFill>
                        <a:srgbClr val="FF3300"/>
                      </a:solidFill>
                      <a:prstDash val="solid"/>
                      <a:round/>
                      <a:headEnd type="none" w="med" len="med"/>
                      <a:tailEnd type="none" w="med" len="med"/>
                    </a:lnB>
                    <a:lnTlToBr>
                      <a:noFill/>
                    </a:lnTlToBr>
                    <a:lnBlToTr>
                      <a:noFill/>
                    </a:lnBlToTr>
                    <a:noFill/>
                  </a:tcPr>
                </a:tc>
              </a:tr>
            </a:tbl>
          </a:graphicData>
        </a:graphic>
      </p:graphicFrame>
      <p:sp>
        <p:nvSpPr>
          <p:cNvPr id="7" name="Rectangle 6"/>
          <p:cNvSpPr/>
          <p:nvPr/>
        </p:nvSpPr>
        <p:spPr>
          <a:xfrm>
            <a:off x="6324601" y="4648200"/>
            <a:ext cx="2590800" cy="784830"/>
          </a:xfrm>
          <a:prstGeom prst="rect">
            <a:avLst/>
          </a:prstGeom>
        </p:spPr>
        <p:txBody>
          <a:bodyPr wrap="square">
            <a:spAutoFit/>
          </a:bodyPr>
          <a:lstStyle/>
          <a:p>
            <a:pPr>
              <a:spcBef>
                <a:spcPct val="50000"/>
              </a:spcBef>
              <a:defRPr/>
            </a:pPr>
            <a:r>
              <a:rPr lang="en-US" b="1" dirty="0" smtClean="0">
                <a:solidFill>
                  <a:srgbClr val="002060"/>
                </a:solidFill>
                <a:effectLst>
                  <a:outerShdw blurRad="38100" dist="38100" dir="2700000" algn="tl">
                    <a:srgbClr val="000000"/>
                  </a:outerShdw>
                </a:effectLst>
                <a:latin typeface="Comic Sans MS" pitchFamily="66" charset="0"/>
              </a:rPr>
              <a:t>system specifications</a:t>
            </a:r>
          </a:p>
          <a:p>
            <a:pPr>
              <a:spcBef>
                <a:spcPct val="50000"/>
              </a:spcBef>
              <a:defRPr/>
            </a:pPr>
            <a:r>
              <a:rPr lang="en-US" b="1" dirty="0" smtClean="0">
                <a:solidFill>
                  <a:srgbClr val="002060"/>
                </a:solidFill>
                <a:effectLst>
                  <a:outerShdw blurRad="38100" dist="38100" dir="2700000" algn="tl">
                    <a:srgbClr val="000000"/>
                  </a:outerShdw>
                </a:effectLst>
                <a:latin typeface="Comic Sans MS" pitchFamily="66" charset="0"/>
              </a:rPr>
              <a:t> are inconsistent</a:t>
            </a:r>
            <a:endParaRPr lang="en-US" b="1" dirty="0">
              <a:solidFill>
                <a:srgbClr val="002060"/>
              </a:solidFill>
              <a:effectLst>
                <a:outerShdw blurRad="38100" dist="38100" dir="2700000" algn="tl">
                  <a:srgbClr val="000000"/>
                </a:outerShdw>
              </a:effectLst>
              <a:latin typeface="Comic Sans MS" pitchFamily="66" charset="0"/>
            </a:endParaRPr>
          </a:p>
        </p:txBody>
      </p:sp>
      <p:sp>
        <p:nvSpPr>
          <p:cNvPr id="8" name="Rectangle 7"/>
          <p:cNvSpPr/>
          <p:nvPr/>
        </p:nvSpPr>
        <p:spPr>
          <a:xfrm>
            <a:off x="6324600" y="1219200"/>
            <a:ext cx="2514600" cy="923330"/>
          </a:xfrm>
          <a:prstGeom prst="rect">
            <a:avLst/>
          </a:prstGeom>
        </p:spPr>
        <p:txBody>
          <a:bodyPr wrap="square">
            <a:spAutoFit/>
          </a:bodyPr>
          <a:lstStyle/>
          <a:p>
            <a:pPr>
              <a:spcBef>
                <a:spcPts val="600"/>
              </a:spcBef>
              <a:defRPr/>
            </a:pPr>
            <a:r>
              <a:rPr lang="en-US" b="1" dirty="0" smtClean="0">
                <a:solidFill>
                  <a:srgbClr val="002060"/>
                </a:solidFill>
                <a:effectLst>
                  <a:outerShdw blurRad="38100" dist="38100" dir="2700000" algn="tl">
                    <a:srgbClr val="000000"/>
                  </a:outerShdw>
                </a:effectLst>
                <a:latin typeface="Comic Sans MS" pitchFamily="66" charset="0"/>
              </a:rPr>
              <a:t>system specifications are consistent</a:t>
            </a:r>
            <a:endParaRPr lang="en-US" b="1" dirty="0">
              <a:solidFill>
                <a:srgbClr val="002060"/>
              </a:solidFill>
              <a:effectLst>
                <a:outerShdw blurRad="38100" dist="38100" dir="2700000" algn="tl">
                  <a:srgbClr val="000000"/>
                </a:outerShdw>
              </a:effectLst>
              <a:latin typeface="Comic Sans MS"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Propositional Logic</a:t>
            </a:r>
            <a:endParaRPr lang="en-US" dirty="0"/>
          </a:p>
        </p:txBody>
      </p:sp>
      <p:sp>
        <p:nvSpPr>
          <p:cNvPr id="3" name="Subtitle 2"/>
          <p:cNvSpPr>
            <a:spLocks noGrp="1"/>
          </p:cNvSpPr>
          <p:nvPr>
            <p:ph type="subTitle" idx="1"/>
          </p:nvPr>
        </p:nvSpPr>
        <p:spPr/>
        <p:txBody>
          <a:bodyPr/>
          <a:lstStyle/>
          <a:p>
            <a:r>
              <a:rPr lang="en-US" dirty="0" smtClean="0"/>
              <a:t>Section 1.1</a:t>
            </a:r>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Logic Puzzles</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An island has two kinds of inhabitants, </a:t>
            </a:r>
            <a:r>
              <a:rPr lang="en-US" sz="2000" i="1" dirty="0" smtClean="0"/>
              <a:t>knights</a:t>
            </a:r>
            <a:r>
              <a:rPr lang="en-US" sz="2000" dirty="0" smtClean="0"/>
              <a:t>, who always tell the truth, and </a:t>
            </a:r>
            <a:r>
              <a:rPr lang="en-US" sz="2000" i="1" dirty="0" smtClean="0"/>
              <a:t>knaves</a:t>
            </a:r>
            <a:r>
              <a:rPr lang="en-US" sz="2000" dirty="0" smtClean="0"/>
              <a:t>, who always lie. </a:t>
            </a:r>
          </a:p>
          <a:p>
            <a:r>
              <a:rPr lang="en-US" sz="2000" dirty="0" smtClean="0"/>
              <a:t>You go to the island and meet A and B. </a:t>
            </a:r>
          </a:p>
          <a:p>
            <a:pPr lvl="1"/>
            <a:r>
              <a:rPr lang="en-US" sz="2000" dirty="0" smtClean="0"/>
              <a:t>A says “B is a knight.”</a:t>
            </a:r>
          </a:p>
          <a:p>
            <a:pPr lvl="1"/>
            <a:r>
              <a:rPr lang="en-US" sz="2000" dirty="0" smtClean="0"/>
              <a:t>B says “The two of us are of opposite types.”</a:t>
            </a:r>
          </a:p>
          <a:p>
            <a:pPr>
              <a:buNone/>
            </a:pPr>
            <a:r>
              <a:rPr lang="en-US" sz="2000" b="1" dirty="0" smtClean="0"/>
              <a:t>    Example</a:t>
            </a:r>
            <a:r>
              <a:rPr lang="en-US" sz="2000" dirty="0" smtClean="0"/>
              <a:t>: What are the types of A and B?</a:t>
            </a:r>
          </a:p>
          <a:p>
            <a:pPr>
              <a:buNone/>
            </a:pPr>
            <a:r>
              <a:rPr lang="en-US" sz="2000" b="1" dirty="0" smtClean="0"/>
              <a:t>    Solution: </a:t>
            </a:r>
            <a:r>
              <a:rPr lang="en-US" sz="2000" dirty="0" smtClean="0"/>
              <a:t>Let </a:t>
            </a:r>
            <a:r>
              <a:rPr lang="en-US" sz="2000" i="1" dirty="0" smtClean="0">
                <a:latin typeface="Cambria Math" pitchFamily="18" charset="0"/>
                <a:ea typeface="Cambria Math" pitchFamily="18" charset="0"/>
              </a:rPr>
              <a:t>p</a:t>
            </a:r>
            <a:r>
              <a:rPr lang="en-US" sz="2000" dirty="0" smtClean="0"/>
              <a:t> and </a:t>
            </a:r>
            <a:r>
              <a:rPr lang="en-US" sz="2000" i="1" dirty="0" smtClean="0">
                <a:latin typeface="Cambria Math" pitchFamily="18" charset="0"/>
                <a:ea typeface="Cambria Math" pitchFamily="18" charset="0"/>
              </a:rPr>
              <a:t>q</a:t>
            </a:r>
            <a:r>
              <a:rPr lang="en-US" sz="2000" dirty="0" smtClean="0"/>
              <a:t> be the statements that A is a knight and B is a knight, respectively. So, then </a:t>
            </a:r>
            <a:r>
              <a:rPr lang="en-US" sz="2000" i="1" dirty="0" smtClean="0">
                <a:sym typeface="Symbol"/>
              </a:rPr>
              <a:t>p</a:t>
            </a:r>
            <a:r>
              <a:rPr lang="en-US" sz="2000" dirty="0" smtClean="0">
                <a:sym typeface="Symbol"/>
              </a:rPr>
              <a:t> represents the proposition that A is a knave and </a:t>
            </a:r>
            <a:r>
              <a:rPr lang="en-US" sz="2000" i="1" dirty="0" smtClean="0">
                <a:sym typeface="Symbol"/>
              </a:rPr>
              <a:t>q</a:t>
            </a:r>
            <a:r>
              <a:rPr lang="en-US" sz="2000" dirty="0" smtClean="0">
                <a:sym typeface="Symbol"/>
              </a:rPr>
              <a:t> that B is a knave.</a:t>
            </a:r>
          </a:p>
          <a:p>
            <a:pPr lvl="1"/>
            <a:r>
              <a:rPr lang="en-US" sz="1800" dirty="0" smtClean="0">
                <a:sym typeface="Symbol"/>
              </a:rPr>
              <a:t>If A is a knight, then </a:t>
            </a:r>
            <a:r>
              <a:rPr lang="en-US" sz="1800" i="1" dirty="0" smtClean="0">
                <a:latin typeface="Cambria Math" pitchFamily="18" charset="0"/>
                <a:ea typeface="Cambria Math" pitchFamily="18" charset="0"/>
                <a:sym typeface="Symbol"/>
              </a:rPr>
              <a:t>p</a:t>
            </a:r>
            <a:r>
              <a:rPr lang="en-US" sz="1800" dirty="0" smtClean="0">
                <a:sym typeface="Symbol"/>
              </a:rPr>
              <a:t>  is  true. Since knights tell the truth, </a:t>
            </a:r>
            <a:r>
              <a:rPr lang="en-US" sz="1800" i="1" dirty="0" smtClean="0">
                <a:sym typeface="Symbol"/>
              </a:rPr>
              <a:t>q </a:t>
            </a:r>
            <a:r>
              <a:rPr lang="en-US" sz="1800" dirty="0" smtClean="0">
                <a:sym typeface="Symbol"/>
              </a:rPr>
              <a:t>must also be true. Then (</a:t>
            </a:r>
            <a:r>
              <a:rPr lang="en-US" sz="1800" dirty="0" smtClean="0">
                <a:latin typeface="Cambria Math"/>
                <a:ea typeface="Cambria Math"/>
              </a:rPr>
              <a:t>p ∧</a:t>
            </a:r>
            <a:r>
              <a:rPr lang="en-US" sz="1800" i="1" dirty="0" smtClean="0">
                <a:sym typeface="Symbol"/>
              </a:rPr>
              <a:t>  </a:t>
            </a:r>
            <a:r>
              <a:rPr lang="en-US" sz="1800" dirty="0" smtClean="0">
                <a:latin typeface="Cambria Math"/>
                <a:ea typeface="Cambria Math"/>
              </a:rPr>
              <a:t>q)∨ (</a:t>
            </a:r>
            <a:r>
              <a:rPr lang="en-US" sz="1800" i="1" dirty="0" smtClean="0">
                <a:sym typeface="Symbol"/>
              </a:rPr>
              <a:t></a:t>
            </a:r>
            <a:r>
              <a:rPr lang="en-US" sz="1800" dirty="0" smtClean="0">
                <a:latin typeface="Cambria Math"/>
                <a:ea typeface="Cambria Math"/>
              </a:rPr>
              <a:t> p ∧</a:t>
            </a:r>
            <a:r>
              <a:rPr lang="en-US" sz="1800" i="1" dirty="0" smtClean="0">
                <a:sym typeface="Symbol"/>
              </a:rPr>
              <a:t> </a:t>
            </a:r>
            <a:r>
              <a:rPr lang="en-US" sz="1800" i="1" dirty="0" smtClean="0">
                <a:latin typeface="Cambria Math" pitchFamily="18" charset="0"/>
                <a:ea typeface="Cambria Math" pitchFamily="18" charset="0"/>
              </a:rPr>
              <a:t>q) </a:t>
            </a:r>
            <a:r>
              <a:rPr lang="en-US" sz="1800" dirty="0" smtClean="0">
                <a:ea typeface="Cambria Math" pitchFamily="18" charset="0"/>
              </a:rPr>
              <a:t>would have to be true, but it is not. So, A is not a knight and therefore </a:t>
            </a:r>
            <a:r>
              <a:rPr lang="en-US" sz="1800" i="1" dirty="0" smtClean="0">
                <a:sym typeface="Symbol"/>
              </a:rPr>
              <a:t>p </a:t>
            </a:r>
            <a:r>
              <a:rPr lang="en-US" sz="1800" dirty="0" smtClean="0">
                <a:sym typeface="Symbol"/>
              </a:rPr>
              <a:t>must be true</a:t>
            </a:r>
            <a:r>
              <a:rPr lang="en-US" sz="1800" i="1" dirty="0" smtClean="0">
                <a:sym typeface="Symbol"/>
              </a:rPr>
              <a:t>.</a:t>
            </a:r>
          </a:p>
          <a:p>
            <a:pPr lvl="1"/>
            <a:r>
              <a:rPr lang="en-US" sz="1800" dirty="0" smtClean="0">
                <a:sym typeface="Symbol"/>
              </a:rPr>
              <a:t>If A is a knave, then B must not be a knight since knaves always lie. So, then both </a:t>
            </a:r>
            <a:r>
              <a:rPr lang="en-US" sz="1800" i="1" dirty="0" smtClean="0">
                <a:sym typeface="Symbol"/>
              </a:rPr>
              <a:t>p </a:t>
            </a:r>
            <a:r>
              <a:rPr lang="en-US" sz="1800" dirty="0" smtClean="0">
                <a:sym typeface="Symbol"/>
              </a:rPr>
              <a:t>and</a:t>
            </a:r>
            <a:r>
              <a:rPr lang="en-US" sz="1800" i="1" dirty="0" smtClean="0">
                <a:sym typeface="Symbol"/>
              </a:rPr>
              <a:t> q </a:t>
            </a:r>
            <a:r>
              <a:rPr lang="en-US" sz="1800" dirty="0" smtClean="0">
                <a:sym typeface="Symbol"/>
              </a:rPr>
              <a:t>hold since both are knaves</a:t>
            </a:r>
            <a:r>
              <a:rPr lang="en-US" sz="1800" i="1" dirty="0" smtClean="0">
                <a:sym typeface="Symbol"/>
              </a:rPr>
              <a:t>.</a:t>
            </a:r>
            <a:endParaRPr lang="en-US" sz="1800" dirty="0" smtClean="0">
              <a:sym typeface="Symbol"/>
            </a:endParaRPr>
          </a:p>
          <a:p>
            <a:endParaRPr lang="en-US" dirty="0"/>
          </a:p>
        </p:txBody>
      </p:sp>
      <p:pic>
        <p:nvPicPr>
          <p:cNvPr id="4" name="Picture 3" descr="0104.jpg"/>
          <p:cNvPicPr>
            <a:picLocks noChangeAspect="1"/>
          </p:cNvPicPr>
          <p:nvPr/>
        </p:nvPicPr>
        <p:blipFill>
          <a:blip r:embed="rId2" cstate="print"/>
          <a:stretch>
            <a:fillRect/>
          </a:stretch>
        </p:blipFill>
        <p:spPr>
          <a:xfrm>
            <a:off x="5867400" y="914400"/>
            <a:ext cx="874014" cy="1029462"/>
          </a:xfrm>
          <a:prstGeom prst="rect">
            <a:avLst/>
          </a:prstGeom>
        </p:spPr>
      </p:pic>
      <p:sp>
        <p:nvSpPr>
          <p:cNvPr id="6" name="TextBox 5"/>
          <p:cNvSpPr txBox="1"/>
          <p:nvPr/>
        </p:nvSpPr>
        <p:spPr>
          <a:xfrm>
            <a:off x="6934200" y="1143000"/>
            <a:ext cx="1371600" cy="923330"/>
          </a:xfrm>
          <a:prstGeom prst="rect">
            <a:avLst/>
          </a:prstGeom>
          <a:noFill/>
        </p:spPr>
        <p:txBody>
          <a:bodyPr wrap="square" rtlCol="0">
            <a:spAutoFit/>
          </a:bodyPr>
          <a:lstStyle/>
          <a:p>
            <a:r>
              <a:rPr lang="en-US" dirty="0" smtClean="0"/>
              <a:t>Raymond </a:t>
            </a:r>
            <a:r>
              <a:rPr lang="en-US" dirty="0" err="1" smtClean="0"/>
              <a:t>Smullyan</a:t>
            </a:r>
            <a:endParaRPr lang="en-US" dirty="0" smtClean="0"/>
          </a:p>
          <a:p>
            <a:r>
              <a:rPr lang="en-US" dirty="0" smtClean="0"/>
              <a:t>(Born 1919)</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Propositional Equivalences</a:t>
            </a:r>
            <a:endParaRPr lang="en-US" dirty="0"/>
          </a:p>
        </p:txBody>
      </p:sp>
      <p:sp>
        <p:nvSpPr>
          <p:cNvPr id="3" name="Subtitle 2"/>
          <p:cNvSpPr>
            <a:spLocks noGrp="1"/>
          </p:cNvSpPr>
          <p:nvPr>
            <p:ph type="subTitle" idx="1"/>
          </p:nvPr>
        </p:nvSpPr>
        <p:spPr/>
        <p:txBody>
          <a:bodyPr/>
          <a:lstStyle/>
          <a:p>
            <a:r>
              <a:rPr lang="en-US" dirty="0" smtClean="0"/>
              <a:t>Section 1.3</a:t>
            </a:r>
            <a:endParaRPr lang="en-US"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Tautologies, Contradictions, and Contingencies. </a:t>
            </a:r>
          </a:p>
          <a:p>
            <a:r>
              <a:rPr lang="en-US" dirty="0" smtClean="0"/>
              <a:t>Logical Equivalence</a:t>
            </a:r>
          </a:p>
          <a:p>
            <a:pPr lvl="1"/>
            <a:r>
              <a:rPr lang="en-US" dirty="0" smtClean="0"/>
              <a:t>Important Logical Equivalences</a:t>
            </a:r>
          </a:p>
          <a:p>
            <a:pPr lvl="1"/>
            <a:r>
              <a:rPr lang="en-US" dirty="0" smtClean="0"/>
              <a:t>Showing Logical Equivalence</a:t>
            </a:r>
          </a:p>
          <a:p>
            <a:pPr marL="0" indent="0">
              <a:buNone/>
            </a:pPr>
            <a:endParaRPr lang="en-US" dirty="0" smtClean="0"/>
          </a:p>
          <a:p>
            <a:pPr lvl="1">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Tautologies, Contradictions, and Contingencies</a:t>
            </a:r>
            <a:endParaRPr lang="en-US" dirty="0"/>
          </a:p>
        </p:txBody>
      </p:sp>
      <p:sp>
        <p:nvSpPr>
          <p:cNvPr id="3" name="Content Placeholder 2"/>
          <p:cNvSpPr>
            <a:spLocks noGrp="1"/>
          </p:cNvSpPr>
          <p:nvPr>
            <p:ph idx="1"/>
          </p:nvPr>
        </p:nvSpPr>
        <p:spPr/>
        <p:txBody>
          <a:bodyPr/>
          <a:lstStyle/>
          <a:p>
            <a:r>
              <a:rPr lang="en-US" dirty="0" smtClean="0"/>
              <a:t>A  tautology is a proposition which is always true.</a:t>
            </a:r>
          </a:p>
          <a:p>
            <a:pPr lvl="1"/>
            <a:r>
              <a:rPr lang="en-US" dirty="0" smtClean="0"/>
              <a:t>Example: </a:t>
            </a:r>
            <a:r>
              <a:rPr lang="en-US" i="1" dirty="0" smtClean="0">
                <a:latin typeface="Cambria Math" pitchFamily="18" charset="0"/>
                <a:ea typeface="Cambria Math" pitchFamily="18" charset="0"/>
              </a:rPr>
              <a:t>p</a:t>
            </a:r>
            <a:r>
              <a:rPr lang="en-US" dirty="0" smtClean="0"/>
              <a:t>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a:t>
            </a:r>
          </a:p>
          <a:p>
            <a:r>
              <a:rPr lang="en-US" dirty="0" smtClean="0"/>
              <a:t>A  </a:t>
            </a:r>
            <a:r>
              <a:rPr lang="en-US" i="1" dirty="0" smtClean="0"/>
              <a:t>contradiction</a:t>
            </a:r>
            <a:r>
              <a:rPr lang="en-US" dirty="0" smtClean="0"/>
              <a:t> is a proposition which is always false.</a:t>
            </a:r>
          </a:p>
          <a:p>
            <a:pPr lvl="1"/>
            <a:r>
              <a:rPr lang="en-US" dirty="0" smtClean="0"/>
              <a:t>Example: </a:t>
            </a:r>
            <a:r>
              <a:rPr lang="en-US" i="1" dirty="0" smtClean="0">
                <a:latin typeface="Cambria Math" pitchFamily="18" charset="0"/>
                <a:ea typeface="Cambria Math" pitchFamily="18" charset="0"/>
              </a:rPr>
              <a:t>p</a:t>
            </a:r>
            <a:r>
              <a:rPr lang="en-US" dirty="0" smtClean="0"/>
              <a:t>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a:t>
            </a:r>
          </a:p>
          <a:p>
            <a:r>
              <a:rPr lang="en-US" dirty="0" smtClean="0"/>
              <a:t>A  </a:t>
            </a:r>
            <a:r>
              <a:rPr lang="en-US" i="1" dirty="0" smtClean="0"/>
              <a:t>contingency</a:t>
            </a:r>
            <a:r>
              <a:rPr lang="en-US" dirty="0" smtClean="0"/>
              <a:t> is a proposition which is neither a tautology nor a contradiction, such as  </a:t>
            </a:r>
            <a:r>
              <a:rPr lang="en-US" i="1" dirty="0" smtClean="0"/>
              <a:t>p</a:t>
            </a:r>
          </a:p>
          <a:p>
            <a:pPr>
              <a:buNone/>
            </a:pPr>
            <a:r>
              <a:rPr lang="en-US" dirty="0" smtClean="0"/>
              <a:t>                   </a:t>
            </a:r>
          </a:p>
        </p:txBody>
      </p:sp>
      <p:sp>
        <p:nvSpPr>
          <p:cNvPr id="4" name="TextBox 3"/>
          <p:cNvSpPr txBox="1"/>
          <p:nvPr/>
        </p:nvSpPr>
        <p:spPr>
          <a:xfrm>
            <a:off x="5997889" y="954882"/>
            <a:ext cx="184666" cy="369332"/>
          </a:xfrm>
          <a:prstGeom prst="rect">
            <a:avLst/>
          </a:prstGeom>
          <a:noFill/>
        </p:spPr>
        <p:txBody>
          <a:bodyPr wrap="none" rtlCol="0">
            <a:spAutoFit/>
          </a:bodyPr>
          <a:lstStyle/>
          <a:p>
            <a:endParaRPr lang="en-US" dirty="0"/>
          </a:p>
        </p:txBody>
      </p:sp>
      <p:graphicFrame>
        <p:nvGraphicFramePr>
          <p:cNvPr id="7" name="Table 6"/>
          <p:cNvGraphicFramePr>
            <a:graphicFrameLocks noGrp="1"/>
          </p:cNvGraphicFramePr>
          <p:nvPr/>
        </p:nvGraphicFramePr>
        <p:xfrm>
          <a:off x="1676400" y="4953000"/>
          <a:ext cx="6096000" cy="1097280"/>
        </p:xfrm>
        <a:graphic>
          <a:graphicData uri="http://schemas.openxmlformats.org/drawingml/2006/table">
            <a:tbl>
              <a:tblPr firstRow="1" bandRow="1">
                <a:tableStyleId>{5C22544A-7EE6-4342-B048-85BDC9FD1C3A}</a:tableStyleId>
              </a:tblPr>
              <a:tblGrid>
                <a:gridCol w="1543050"/>
                <a:gridCol w="1504950"/>
                <a:gridCol w="1524000"/>
                <a:gridCol w="1524000"/>
              </a:tblGrid>
              <a:tr h="137160">
                <a:tc>
                  <a:txBody>
                    <a:bodyPr/>
                    <a:lstStyle/>
                    <a:p>
                      <a:r>
                        <a:rPr lang="en-US" i="1" dirty="0" smtClean="0">
                          <a:latin typeface="Cambria Math" pitchFamily="18" charset="0"/>
                          <a:ea typeface="Cambria Math" pitchFamily="18" charset="0"/>
                        </a:rPr>
                        <a:t>P</a:t>
                      </a:r>
                      <a:endParaRPr lang="en-US" b="0" i="1" dirty="0">
                        <a:solidFill>
                          <a:schemeClr val="tx1"/>
                        </a:solidFill>
                      </a:endParaRPr>
                    </a:p>
                  </a:txBody>
                  <a:tcPr/>
                </a:tc>
                <a:tc>
                  <a:txBody>
                    <a:bodyPr/>
                    <a:lstStyle/>
                    <a:p>
                      <a:r>
                        <a:rPr lang="en-US" dirty="0" smtClean="0">
                          <a:latin typeface="Cambria Math"/>
                          <a:ea typeface="Cambria Math"/>
                        </a:rPr>
                        <a:t>¬</a:t>
                      </a:r>
                      <a:r>
                        <a:rPr lang="en-US" i="1" dirty="0" smtClean="0">
                          <a:latin typeface="Cambria Math" pitchFamily="18" charset="0"/>
                          <a:ea typeface="Cambria Math" pitchFamily="18" charset="0"/>
                        </a:rPr>
                        <a:t>p</a:t>
                      </a:r>
                      <a:endParaRPr lang="en-US" dirty="0"/>
                    </a:p>
                  </a:txBody>
                  <a:tcPr/>
                </a:tc>
                <a:tc>
                  <a:txBody>
                    <a:bodyPr/>
                    <a:lstStyle/>
                    <a:p>
                      <a:r>
                        <a:rPr lang="en-US" i="1" dirty="0" smtClean="0">
                          <a:latin typeface="Cambria Math" pitchFamily="18" charset="0"/>
                          <a:ea typeface="Cambria Math" pitchFamily="18" charset="0"/>
                        </a:rPr>
                        <a:t>p</a:t>
                      </a:r>
                      <a:r>
                        <a:rPr lang="en-US" dirty="0" smtClean="0"/>
                        <a:t>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latin typeface="Cambria Math" pitchFamily="18" charset="0"/>
                          <a:ea typeface="Cambria Math" pitchFamily="18" charset="0"/>
                        </a:rPr>
                        <a:t>p</a:t>
                      </a:r>
                      <a:r>
                        <a:rPr lang="en-US" dirty="0" smtClean="0"/>
                        <a:t>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a:t>
                      </a:r>
                    </a:p>
                  </a:txBody>
                  <a:tcPr/>
                </a:tc>
              </a:tr>
              <a:tr h="268612">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r>
              <a:tr h="213137">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Logically Equivalent</a:t>
            </a:r>
            <a:endParaRPr lang="en-US" dirty="0"/>
          </a:p>
        </p:txBody>
      </p:sp>
      <p:sp>
        <p:nvSpPr>
          <p:cNvPr id="3" name="Content Placeholder 2"/>
          <p:cNvSpPr>
            <a:spLocks noGrp="1"/>
          </p:cNvSpPr>
          <p:nvPr>
            <p:ph idx="1"/>
          </p:nvPr>
        </p:nvSpPr>
        <p:spPr/>
        <p:txBody>
          <a:bodyPr>
            <a:normAutofit/>
          </a:bodyPr>
          <a:lstStyle/>
          <a:p>
            <a:pPr marL="514350" indent="-514350"/>
            <a:r>
              <a:rPr lang="en-US" sz="2000" dirty="0" smtClean="0"/>
              <a:t>Two compound propositions p and q are logically equivalent if  </a:t>
            </a:r>
            <a:r>
              <a:rPr lang="en-US" sz="2000" i="1" dirty="0" err="1" smtClean="0">
                <a:latin typeface="Cambria Math" pitchFamily="18" charset="0"/>
                <a:ea typeface="Cambria Math" pitchFamily="18" charset="0"/>
              </a:rPr>
              <a:t>p↔q</a:t>
            </a:r>
            <a:r>
              <a:rPr lang="en-US" sz="2000" dirty="0" smtClean="0"/>
              <a:t>  is a tautology.</a:t>
            </a:r>
          </a:p>
          <a:p>
            <a:pPr marL="514350" indent="-514350"/>
            <a:r>
              <a:rPr lang="en-US" sz="2000" dirty="0" smtClean="0"/>
              <a:t>We write this as </a:t>
            </a:r>
            <a:r>
              <a:rPr lang="en-US" sz="2000" i="1" dirty="0" err="1" smtClean="0">
                <a:latin typeface="Cambria Math" pitchFamily="18" charset="0"/>
                <a:ea typeface="Cambria Math" pitchFamily="18" charset="0"/>
              </a:rPr>
              <a:t>p</a:t>
            </a:r>
            <a:r>
              <a:rPr lang="en-US" sz="2000" i="1" dirty="0" err="1" smtClean="0">
                <a:latin typeface="Cambria Math"/>
                <a:ea typeface="Cambria Math"/>
              </a:rPr>
              <a:t>⇔</a:t>
            </a:r>
            <a:r>
              <a:rPr lang="en-US" sz="2000" i="1" dirty="0" err="1" smtClean="0">
                <a:latin typeface="Cambria Math" pitchFamily="18" charset="0"/>
                <a:ea typeface="Cambria Math" pitchFamily="18" charset="0"/>
              </a:rPr>
              <a:t>q</a:t>
            </a:r>
            <a:r>
              <a:rPr lang="en-US" sz="2000" dirty="0" smtClean="0"/>
              <a:t>   or as </a:t>
            </a:r>
            <a:r>
              <a:rPr lang="en-US" sz="2000" i="1" dirty="0" err="1" smtClean="0">
                <a:latin typeface="Cambria Math" pitchFamily="18" charset="0"/>
                <a:ea typeface="Cambria Math" pitchFamily="18" charset="0"/>
              </a:rPr>
              <a:t>p</a:t>
            </a:r>
            <a:r>
              <a:rPr lang="en-US" sz="2000" i="1" dirty="0" err="1" smtClean="0">
                <a:latin typeface="Cambria Math"/>
                <a:ea typeface="Cambria Math"/>
              </a:rPr>
              <a:t>≡</a:t>
            </a:r>
            <a:r>
              <a:rPr lang="en-US" sz="2000" i="1" dirty="0" err="1" smtClean="0">
                <a:latin typeface="Cambria Math" pitchFamily="18" charset="0"/>
                <a:ea typeface="Cambria Math" pitchFamily="18" charset="0"/>
              </a:rPr>
              <a:t>q</a:t>
            </a:r>
            <a:r>
              <a:rPr lang="en-US" sz="2000" dirty="0" smtClean="0"/>
              <a:t> where </a:t>
            </a:r>
            <a:r>
              <a:rPr lang="en-US" sz="2000" i="1" dirty="0" smtClean="0">
                <a:latin typeface="Cambria Math" pitchFamily="18" charset="0"/>
                <a:ea typeface="Cambria Math" pitchFamily="18" charset="0"/>
              </a:rPr>
              <a:t>p</a:t>
            </a:r>
            <a:r>
              <a:rPr lang="en-US" sz="2000" dirty="0" smtClean="0"/>
              <a:t> and </a:t>
            </a:r>
            <a:r>
              <a:rPr lang="en-US" sz="2000" i="1" dirty="0" smtClean="0">
                <a:latin typeface="Cambria Math" pitchFamily="18" charset="0"/>
                <a:ea typeface="Cambria Math" pitchFamily="18" charset="0"/>
              </a:rPr>
              <a:t>q</a:t>
            </a:r>
            <a:r>
              <a:rPr lang="en-US" sz="2000" dirty="0" smtClean="0"/>
              <a:t> are compound propositions.</a:t>
            </a:r>
          </a:p>
          <a:p>
            <a:pPr marL="514350" indent="-514350"/>
            <a:r>
              <a:rPr lang="en-US" sz="2000" dirty="0" smtClean="0"/>
              <a:t>Two compound propositions </a:t>
            </a:r>
            <a:r>
              <a:rPr lang="en-US" sz="2000" i="1" dirty="0" smtClean="0">
                <a:latin typeface="Cambria Math" pitchFamily="18" charset="0"/>
                <a:ea typeface="Cambria Math" pitchFamily="18" charset="0"/>
              </a:rPr>
              <a:t>p</a:t>
            </a:r>
            <a:r>
              <a:rPr lang="en-US" sz="2000" dirty="0" smtClean="0"/>
              <a:t> and </a:t>
            </a:r>
            <a:r>
              <a:rPr lang="en-US" sz="2000" i="1" dirty="0" smtClean="0">
                <a:latin typeface="Cambria Math" pitchFamily="18" charset="0"/>
                <a:ea typeface="Cambria Math" pitchFamily="18" charset="0"/>
              </a:rPr>
              <a:t>q</a:t>
            </a:r>
            <a:r>
              <a:rPr lang="en-US" sz="2000" dirty="0" smtClean="0"/>
              <a:t> are equivalent if and only if the columns in a truth table giving their truth values agree.</a:t>
            </a:r>
          </a:p>
          <a:p>
            <a:pPr marL="514350" indent="-514350"/>
            <a:r>
              <a:rPr lang="en-US" sz="2000" dirty="0" smtClean="0"/>
              <a:t>This truth table show </a:t>
            </a:r>
            <a:r>
              <a:rPr lang="en-US" sz="2000" dirty="0" smtClean="0">
                <a:latin typeface="Cambria Math"/>
                <a:ea typeface="Cambria Math"/>
              </a:rPr>
              <a:t>¬</a:t>
            </a:r>
            <a:r>
              <a:rPr lang="en-US" sz="2000" i="1" dirty="0" smtClean="0">
                <a:latin typeface="Cambria Math" pitchFamily="18" charset="0"/>
                <a:ea typeface="Cambria Math" pitchFamily="18" charset="0"/>
              </a:rPr>
              <a:t>p </a:t>
            </a:r>
            <a:r>
              <a:rPr lang="en-US" sz="2000" dirty="0" smtClean="0">
                <a:latin typeface="Cambria Math"/>
                <a:ea typeface="Cambria Math"/>
              </a:rPr>
              <a:t>∨ </a:t>
            </a:r>
            <a:r>
              <a:rPr lang="en-US" sz="2000" i="1" dirty="0" smtClean="0">
                <a:latin typeface="Cambria Math" pitchFamily="18" charset="0"/>
                <a:ea typeface="Cambria Math" pitchFamily="18" charset="0"/>
              </a:rPr>
              <a:t>q  </a:t>
            </a:r>
            <a:r>
              <a:rPr lang="en-US" sz="2000" dirty="0" smtClean="0">
                <a:ea typeface="Cambria Math" pitchFamily="18" charset="0"/>
              </a:rPr>
              <a:t>is equivalent to </a:t>
            </a:r>
            <a:r>
              <a:rPr lang="en-US" sz="2000" i="1" dirty="0" smtClean="0">
                <a:latin typeface="Cambria Math" pitchFamily="18" charset="0"/>
                <a:ea typeface="Cambria Math" pitchFamily="18" charset="0"/>
              </a:rPr>
              <a:t>p </a:t>
            </a:r>
            <a:r>
              <a:rPr lang="en-US" sz="2000" i="1" dirty="0" smtClean="0">
                <a:latin typeface="Cambria Math"/>
                <a:ea typeface="Cambria Math"/>
              </a:rPr>
              <a:t>→ </a:t>
            </a:r>
            <a:r>
              <a:rPr lang="en-US" sz="2000" i="1" dirty="0" smtClean="0">
                <a:latin typeface="Cambria Math" pitchFamily="18" charset="0"/>
                <a:ea typeface="Cambria Math" pitchFamily="18" charset="0"/>
              </a:rPr>
              <a:t>q.</a:t>
            </a:r>
            <a:endParaRPr lang="en-US" sz="2000" dirty="0" smtClean="0"/>
          </a:p>
          <a:p>
            <a:pPr marL="514350" indent="-514350"/>
            <a:endParaRPr lang="en-US" sz="2000" dirty="0" smtClean="0"/>
          </a:p>
          <a:p>
            <a:pPr marL="514350" indent="-514350"/>
            <a:endParaRPr lang="en-US" sz="2000" dirty="0" smtClean="0"/>
          </a:p>
        </p:txBody>
      </p:sp>
      <p:graphicFrame>
        <p:nvGraphicFramePr>
          <p:cNvPr id="9" name="Content Placeholder 3"/>
          <p:cNvGraphicFramePr>
            <a:graphicFrameLocks/>
          </p:cNvGraphicFramePr>
          <p:nvPr/>
        </p:nvGraphicFramePr>
        <p:xfrm>
          <a:off x="1447800" y="4495800"/>
          <a:ext cx="6248401" cy="1854200"/>
        </p:xfrm>
        <a:graphic>
          <a:graphicData uri="http://schemas.openxmlformats.org/drawingml/2006/table">
            <a:tbl>
              <a:tblPr firstRow="1" bandRow="1">
                <a:tableStyleId>{5C22544A-7EE6-4342-B048-85BDC9FD1C3A}</a:tableStyleId>
              </a:tblPr>
              <a:tblGrid>
                <a:gridCol w="914400"/>
                <a:gridCol w="914400"/>
                <a:gridCol w="1219200"/>
                <a:gridCol w="1447800"/>
                <a:gridCol w="1752601"/>
              </a:tblGrid>
              <a:tr h="370840">
                <a:tc>
                  <a:txBody>
                    <a:bodyPr/>
                    <a:lstStyle/>
                    <a:p>
                      <a:r>
                        <a:rPr lang="en-US" sz="1800" i="1" dirty="0" smtClean="0">
                          <a:latin typeface="Cambria Math" pitchFamily="18" charset="0"/>
                          <a:ea typeface="Cambria Math" pitchFamily="18" charset="0"/>
                        </a:rPr>
                        <a:t>p</a:t>
                      </a:r>
                      <a:endParaRPr lang="en-US" dirty="0"/>
                    </a:p>
                  </a:txBody>
                  <a:tcPr/>
                </a:tc>
                <a:tc>
                  <a:txBody>
                    <a:bodyPr/>
                    <a:lstStyle/>
                    <a:p>
                      <a:r>
                        <a:rPr lang="en-US" sz="1800" i="1" dirty="0" smtClean="0">
                          <a:latin typeface="Cambria Math" pitchFamily="18" charset="0"/>
                          <a:ea typeface="Cambria Math" pitchFamily="18" charset="0"/>
                        </a:rPr>
                        <a:t>q</a:t>
                      </a:r>
                      <a:r>
                        <a:rPr lang="en-US" sz="1800" dirty="0" smtClean="0"/>
                        <a:t>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mbria Math"/>
                          <a:ea typeface="Cambria Math"/>
                        </a:rPr>
                        <a:t>¬</a:t>
                      </a:r>
                      <a:r>
                        <a:rPr lang="en-US" sz="1800" i="1" dirty="0" smtClean="0">
                          <a:latin typeface="Cambria Math" pitchFamily="18" charset="0"/>
                          <a:ea typeface="Cambria Math" pitchFamily="18" charset="0"/>
                        </a:rPr>
                        <a:t>p</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mbria Math"/>
                          <a:ea typeface="Cambria Math"/>
                        </a:rPr>
                        <a:t>¬</a:t>
                      </a:r>
                      <a:r>
                        <a:rPr lang="en-US" sz="1800" i="1" dirty="0" smtClean="0">
                          <a:latin typeface="Cambria Math" pitchFamily="18" charset="0"/>
                          <a:ea typeface="Cambria Math" pitchFamily="18" charset="0"/>
                        </a:rPr>
                        <a:t>p </a:t>
                      </a:r>
                      <a:r>
                        <a:rPr lang="en-US" sz="1800" i="0" dirty="0" smtClean="0">
                          <a:latin typeface="Cambria Math"/>
                          <a:ea typeface="Cambria Math"/>
                        </a:rPr>
                        <a:t>∨ </a:t>
                      </a:r>
                      <a:r>
                        <a:rPr lang="en-US" sz="1800" i="1" dirty="0" smtClean="0">
                          <a:latin typeface="Cambria Math" pitchFamily="18" charset="0"/>
                          <a:ea typeface="Cambria Math" pitchFamily="18" charset="0"/>
                        </a:rPr>
                        <a:t>q</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latin typeface="Cambria Math" pitchFamily="18" charset="0"/>
                          <a:ea typeface="Cambria Math" pitchFamily="18" charset="0"/>
                        </a:rPr>
                        <a:t>p</a:t>
                      </a:r>
                      <a:r>
                        <a:rPr lang="en-US" sz="1800" i="1" dirty="0" smtClean="0">
                          <a:latin typeface="Cambria Math"/>
                          <a:ea typeface="Cambria Math"/>
                        </a:rPr>
                        <a:t>→ </a:t>
                      </a:r>
                      <a:r>
                        <a:rPr lang="en-US" sz="1800" i="1" dirty="0" smtClean="0">
                          <a:latin typeface="Cambria Math" pitchFamily="18" charset="0"/>
                          <a:ea typeface="Cambria Math" pitchFamily="18" charset="0"/>
                        </a:rPr>
                        <a:t>q</a:t>
                      </a:r>
                      <a:endParaRPr lang="en-US" dirty="0" smtClean="0"/>
                    </a:p>
                  </a:txBody>
                  <a:tcPr/>
                </a:tc>
              </a:tr>
              <a:tr h="370840">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p>
                  </a:txBody>
                  <a:tcPr/>
                </a:tc>
                <a:tc>
                  <a:txBody>
                    <a:bodyPr/>
                    <a:lstStyle/>
                    <a:p>
                      <a:r>
                        <a:rPr lang="en-US" dirty="0" smtClean="0"/>
                        <a:t>F</a:t>
                      </a:r>
                      <a:endParaRPr lang="en-US" dirty="0"/>
                    </a:p>
                  </a:txBody>
                  <a:tcPr/>
                </a:tc>
                <a:tc>
                  <a:txBody>
                    <a:bodyPr/>
                    <a:lstStyle/>
                    <a:p>
                      <a:r>
                        <a:rPr lang="en-US" dirty="0" smtClean="0"/>
                        <a:t>F</a:t>
                      </a:r>
                      <a:endParaRPr lang="en-US" dirty="0"/>
                    </a:p>
                  </a:txBody>
                  <a:tcPr/>
                </a:tc>
              </a:tr>
              <a:tr h="370840">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r h="370840">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 Morgan’s Laws</a:t>
            </a:r>
            <a:endParaRPr lang="en-US" dirty="0"/>
          </a:p>
        </p:txBody>
      </p:sp>
      <p:pic>
        <p:nvPicPr>
          <p:cNvPr id="4" name="Content Placeholder 3" descr="addin_tmp.png"/>
          <p:cNvPicPr>
            <a:picLocks noGrp="1" noChangeAspect="1"/>
          </p:cNvPicPr>
          <p:nvPr>
            <p:ph idx="1"/>
            <p:custDataLst>
              <p:tags r:id="rId1"/>
            </p:custDataLst>
          </p:nvPr>
        </p:nvPicPr>
        <p:blipFill>
          <a:blip r:embed="rId4" cstate="print"/>
          <a:stretch>
            <a:fillRect/>
          </a:stretch>
        </p:blipFill>
        <p:spPr>
          <a:xfrm>
            <a:off x="2286000" y="1905000"/>
            <a:ext cx="3123248" cy="382905"/>
          </a:xfrm>
        </p:spPr>
      </p:pic>
      <p:pic>
        <p:nvPicPr>
          <p:cNvPr id="6" name="Picture 5" descr="addin_tmp.png"/>
          <p:cNvPicPr>
            <a:picLocks noChangeAspect="1"/>
          </p:cNvPicPr>
          <p:nvPr>
            <p:custDataLst>
              <p:tags r:id="rId2"/>
            </p:custDataLst>
          </p:nvPr>
        </p:nvPicPr>
        <p:blipFill>
          <a:blip r:embed="rId5" cstate="print"/>
          <a:stretch>
            <a:fillRect/>
          </a:stretch>
        </p:blipFill>
        <p:spPr>
          <a:xfrm>
            <a:off x="2286000" y="2590800"/>
            <a:ext cx="3123248" cy="382905"/>
          </a:xfrm>
          <a:prstGeom prst="rect">
            <a:avLst/>
          </a:prstGeom>
        </p:spPr>
      </p:pic>
      <p:graphicFrame>
        <p:nvGraphicFramePr>
          <p:cNvPr id="9" name="Content Placeholder 3"/>
          <p:cNvGraphicFramePr>
            <a:graphicFrameLocks/>
          </p:cNvGraphicFramePr>
          <p:nvPr/>
        </p:nvGraphicFramePr>
        <p:xfrm>
          <a:off x="228600" y="4419600"/>
          <a:ext cx="8610601" cy="2006600"/>
        </p:xfrm>
        <a:graphic>
          <a:graphicData uri="http://schemas.openxmlformats.org/drawingml/2006/table">
            <a:tbl>
              <a:tblPr firstRow="1" bandRow="1">
                <a:tableStyleId>{5C22544A-7EE6-4342-B048-85BDC9FD1C3A}</a:tableStyleId>
              </a:tblPr>
              <a:tblGrid>
                <a:gridCol w="914400"/>
                <a:gridCol w="914400"/>
                <a:gridCol w="1219200"/>
                <a:gridCol w="990600"/>
                <a:gridCol w="1371600"/>
                <a:gridCol w="1447800"/>
                <a:gridCol w="1752601"/>
              </a:tblGrid>
              <a:tr h="401320">
                <a:tc>
                  <a:txBody>
                    <a:bodyPr/>
                    <a:lstStyle/>
                    <a:p>
                      <a:r>
                        <a:rPr lang="en-US" b="0" i="1" dirty="0" smtClean="0">
                          <a:latin typeface="Cambria Math" pitchFamily="18" charset="0"/>
                          <a:ea typeface="Cambria Math" pitchFamily="18" charset="0"/>
                        </a:rPr>
                        <a:t>p</a:t>
                      </a:r>
                      <a:endParaRPr lang="en-US" b="0" i="1" dirty="0">
                        <a:latin typeface="Cambria Math" pitchFamily="18" charset="0"/>
                        <a:ea typeface="Cambria Math" pitchFamily="18" charset="0"/>
                      </a:endParaRPr>
                    </a:p>
                  </a:txBody>
                  <a:tcPr/>
                </a:tc>
                <a:tc>
                  <a:txBody>
                    <a:bodyPr/>
                    <a:lstStyle/>
                    <a:p>
                      <a:r>
                        <a:rPr lang="en-US" b="0" i="1" dirty="0" smtClean="0">
                          <a:latin typeface="Cambria Math" pitchFamily="18" charset="0"/>
                          <a:ea typeface="Cambria Math" pitchFamily="18" charset="0"/>
                        </a:rPr>
                        <a:t>q</a:t>
                      </a:r>
                      <a:endParaRPr lang="en-US" b="0" i="1" dirty="0">
                        <a:latin typeface="Cambria Math" pitchFamily="18" charset="0"/>
                        <a:ea typeface="Cambria Math"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1" dirty="0" smtClean="0">
                          <a:latin typeface="Cambria Math"/>
                          <a:ea typeface="Cambria Math"/>
                        </a:rPr>
                        <a:t>¬</a:t>
                      </a:r>
                      <a:r>
                        <a:rPr lang="en-US" b="0" i="1" dirty="0" smtClean="0">
                          <a:latin typeface="Cambria Math" pitchFamily="18" charset="0"/>
                          <a:ea typeface="Cambria Math" pitchFamily="18" charset="0"/>
                        </a:rPr>
                        <a:t>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1" dirty="0" smtClean="0">
                          <a:latin typeface="Cambria Math"/>
                          <a:ea typeface="Cambria Math"/>
                        </a:rPr>
                        <a:t>¬</a:t>
                      </a:r>
                      <a:r>
                        <a:rPr lang="en-US" b="0" i="1" dirty="0" smtClean="0">
                          <a:latin typeface="Cambria Math" pitchFamily="18" charset="0"/>
                          <a:ea typeface="Cambria Math" pitchFamily="18" charset="0"/>
                        </a:rPr>
                        <a:t>q</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b="0" i="1" dirty="0" err="1" smtClean="0">
                          <a:latin typeface="Cambria Math" pitchFamily="18" charset="0"/>
                          <a:ea typeface="Cambria Math" pitchFamily="18" charset="0"/>
                        </a:rPr>
                        <a:t>p</a:t>
                      </a:r>
                      <a:r>
                        <a:rPr lang="en-US" b="0" i="1" dirty="0" err="1" smtClean="0">
                          <a:latin typeface="Cambria Math"/>
                          <a:ea typeface="Cambria Math"/>
                        </a:rPr>
                        <a:t>∨q</a:t>
                      </a:r>
                      <a:r>
                        <a:rPr lang="en-US" b="0" i="1" dirty="0" smtClean="0">
                          <a:latin typeface="Cambria Math"/>
                          <a:ea typeface="Cambria Math"/>
                        </a:rPr>
                        <a:t>)</a:t>
                      </a:r>
                      <a:endParaRPr lang="en-US" b="0" i="1" dirty="0" smtClean="0">
                        <a:latin typeface="Cambria Math" pitchFamily="18" charset="0"/>
                        <a:ea typeface="Cambria Math"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mbria Math"/>
                          <a:ea typeface="Cambria Math"/>
                        </a:rPr>
                        <a:t>¬</a:t>
                      </a:r>
                      <a:r>
                        <a:rPr lang="en-US" dirty="0" smtClean="0"/>
                        <a:t>(</a:t>
                      </a:r>
                      <a:r>
                        <a:rPr lang="en-US" b="0" i="1" dirty="0" err="1" smtClean="0">
                          <a:latin typeface="Cambria Math" pitchFamily="18" charset="0"/>
                          <a:ea typeface="Cambria Math" pitchFamily="18" charset="0"/>
                        </a:rPr>
                        <a:t>p</a:t>
                      </a:r>
                      <a:r>
                        <a:rPr lang="en-US" b="0" i="1" dirty="0" err="1" smtClean="0">
                          <a:latin typeface="Cambria Math"/>
                          <a:ea typeface="Cambria Math"/>
                        </a:rPr>
                        <a:t>∨q</a:t>
                      </a:r>
                      <a:r>
                        <a:rPr lang="en-US" b="0" i="1" dirty="0" smtClean="0">
                          <a:latin typeface="Cambria Math"/>
                          <a:ea typeface="Cambria Math"/>
                        </a:rPr>
                        <a:t>)</a:t>
                      </a:r>
                      <a:endParaRPr lang="en-US" b="0" i="1" dirty="0" smtClean="0">
                        <a:latin typeface="Cambria Math" pitchFamily="18" charset="0"/>
                        <a:ea typeface="Cambria Math"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1" dirty="0" smtClean="0">
                          <a:latin typeface="Cambria Math"/>
                          <a:ea typeface="Cambria Math"/>
                        </a:rPr>
                        <a:t>¬</a:t>
                      </a:r>
                      <a:r>
                        <a:rPr lang="en-US" b="0" i="1" dirty="0" smtClean="0">
                          <a:latin typeface="Cambria Math" pitchFamily="18" charset="0"/>
                          <a:ea typeface="Cambria Math" pitchFamily="18" charset="0"/>
                        </a:rPr>
                        <a:t>p</a:t>
                      </a:r>
                      <a:r>
                        <a:rPr lang="en-US" b="0" i="1" dirty="0" smtClean="0">
                          <a:latin typeface="Cambria Math"/>
                          <a:ea typeface="Cambria Math"/>
                        </a:rPr>
                        <a:t>∧¬</a:t>
                      </a:r>
                      <a:r>
                        <a:rPr lang="en-US" b="0" i="1" dirty="0" smtClean="0">
                          <a:latin typeface="Cambria Math" pitchFamily="18" charset="0"/>
                          <a:ea typeface="Cambria Math" pitchFamily="18" charset="0"/>
                        </a:rPr>
                        <a:t>q</a:t>
                      </a:r>
                    </a:p>
                  </a:txBody>
                  <a:tcPr/>
                </a:tc>
              </a:tr>
              <a:tr h="401320">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r>
              <a:tr h="401320">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p>
                  </a:txBody>
                  <a:tcPr/>
                </a:tc>
                <a:tc>
                  <a:txBody>
                    <a:bodyPr/>
                    <a:lstStyle/>
                    <a:p>
                      <a:r>
                        <a:rPr lang="en-US" dirty="0" smtClean="0"/>
                        <a:t>T</a:t>
                      </a:r>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r>
              <a:tr h="401320">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F</a:t>
                      </a:r>
                      <a:endParaRPr lang="en-US" dirty="0"/>
                    </a:p>
                  </a:txBody>
                  <a:tcPr/>
                </a:tc>
              </a:tr>
              <a:tr h="401320">
                <a:tc>
                  <a:txBody>
                    <a:bodyPr/>
                    <a:lstStyle/>
                    <a:p>
                      <a:r>
                        <a:rPr lang="en-US" dirty="0" smtClean="0"/>
                        <a:t>F</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c>
                  <a:txBody>
                    <a:bodyPr/>
                    <a:lstStyle/>
                    <a:p>
                      <a:r>
                        <a:rPr lang="en-US" dirty="0" smtClean="0"/>
                        <a:t>F</a:t>
                      </a:r>
                      <a:endParaRPr lang="en-US" dirty="0"/>
                    </a:p>
                  </a:txBody>
                  <a:tcPr/>
                </a:tc>
                <a:tc>
                  <a:txBody>
                    <a:bodyPr/>
                    <a:lstStyle/>
                    <a:p>
                      <a:r>
                        <a:rPr lang="en-US" dirty="0" smtClean="0"/>
                        <a:t>T</a:t>
                      </a:r>
                      <a:endParaRPr lang="en-US" dirty="0"/>
                    </a:p>
                  </a:txBody>
                  <a:tcPr/>
                </a:tc>
                <a:tc>
                  <a:txBody>
                    <a:bodyPr/>
                    <a:lstStyle/>
                    <a:p>
                      <a:r>
                        <a:rPr lang="en-US" dirty="0" smtClean="0"/>
                        <a:t>T</a:t>
                      </a:r>
                      <a:endParaRPr lang="en-US" dirty="0"/>
                    </a:p>
                  </a:txBody>
                  <a:tcPr/>
                </a:tc>
              </a:tr>
            </a:tbl>
          </a:graphicData>
        </a:graphic>
      </p:graphicFrame>
      <p:sp>
        <p:nvSpPr>
          <p:cNvPr id="10" name="TextBox 9"/>
          <p:cNvSpPr txBox="1"/>
          <p:nvPr/>
        </p:nvSpPr>
        <p:spPr>
          <a:xfrm>
            <a:off x="457200" y="3581400"/>
            <a:ext cx="7239000" cy="369332"/>
          </a:xfrm>
          <a:prstGeom prst="rect">
            <a:avLst/>
          </a:prstGeom>
          <a:noFill/>
        </p:spPr>
        <p:txBody>
          <a:bodyPr wrap="square" rtlCol="0">
            <a:spAutoFit/>
          </a:bodyPr>
          <a:lstStyle/>
          <a:p>
            <a:r>
              <a:rPr lang="en-US" dirty="0" smtClean="0"/>
              <a:t>This truth table shows that De Morgan’s Second Law holds.</a:t>
            </a:r>
            <a:endParaRPr lang="en-US" dirty="0"/>
          </a:p>
        </p:txBody>
      </p:sp>
      <p:pic>
        <p:nvPicPr>
          <p:cNvPr id="11" name="Picture 10" descr="0106.jpg"/>
          <p:cNvPicPr>
            <a:picLocks noChangeAspect="1"/>
          </p:cNvPicPr>
          <p:nvPr/>
        </p:nvPicPr>
        <p:blipFill>
          <a:blip r:embed="rId6" cstate="print"/>
          <a:stretch>
            <a:fillRect/>
          </a:stretch>
        </p:blipFill>
        <p:spPr>
          <a:xfrm>
            <a:off x="6934200" y="914400"/>
            <a:ext cx="874014" cy="1021080"/>
          </a:xfrm>
          <a:prstGeom prst="rect">
            <a:avLst/>
          </a:prstGeom>
        </p:spPr>
      </p:pic>
      <p:sp>
        <p:nvSpPr>
          <p:cNvPr id="12" name="TextBox 11"/>
          <p:cNvSpPr txBox="1"/>
          <p:nvPr/>
        </p:nvSpPr>
        <p:spPr>
          <a:xfrm>
            <a:off x="6324600" y="2209800"/>
            <a:ext cx="2438400" cy="369332"/>
          </a:xfrm>
          <a:prstGeom prst="rect">
            <a:avLst/>
          </a:prstGeom>
          <a:noFill/>
        </p:spPr>
        <p:txBody>
          <a:bodyPr wrap="square" rtlCol="0">
            <a:spAutoFit/>
          </a:bodyPr>
          <a:lstStyle/>
          <a:p>
            <a:r>
              <a:rPr lang="en-US" dirty="0" smtClean="0"/>
              <a:t>Augustus De Morgan</a:t>
            </a:r>
            <a:endParaRPr lang="en-US" dirty="0"/>
          </a:p>
        </p:txBody>
      </p:sp>
      <p:sp>
        <p:nvSpPr>
          <p:cNvPr id="13" name="TextBox 12"/>
          <p:cNvSpPr txBox="1"/>
          <p:nvPr/>
        </p:nvSpPr>
        <p:spPr>
          <a:xfrm>
            <a:off x="6934200" y="2667000"/>
            <a:ext cx="1371600" cy="369332"/>
          </a:xfrm>
          <a:prstGeom prst="rect">
            <a:avLst/>
          </a:prstGeom>
          <a:noFill/>
        </p:spPr>
        <p:txBody>
          <a:bodyPr wrap="square" rtlCol="0">
            <a:spAutoFit/>
          </a:bodyPr>
          <a:lstStyle/>
          <a:p>
            <a:r>
              <a:rPr lang="en-US" dirty="0" smtClean="0"/>
              <a:t>1806-1871</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Logical Equivalences</a:t>
            </a:r>
            <a:endParaRPr lang="en-US" dirty="0"/>
          </a:p>
        </p:txBody>
      </p:sp>
      <p:sp>
        <p:nvSpPr>
          <p:cNvPr id="3" name="Content Placeholder 2"/>
          <p:cNvSpPr>
            <a:spLocks noGrp="1"/>
          </p:cNvSpPr>
          <p:nvPr>
            <p:ph idx="1"/>
          </p:nvPr>
        </p:nvSpPr>
        <p:spPr/>
        <p:txBody>
          <a:bodyPr/>
          <a:lstStyle/>
          <a:p>
            <a:r>
              <a:rPr lang="en-US" dirty="0" smtClean="0"/>
              <a:t>Identity Laws:                                  ,</a:t>
            </a:r>
          </a:p>
          <a:p>
            <a:endParaRPr lang="en-US" dirty="0" smtClean="0"/>
          </a:p>
          <a:p>
            <a:r>
              <a:rPr lang="en-US" dirty="0" smtClean="0"/>
              <a:t>Domination Laws:                           ,</a:t>
            </a:r>
          </a:p>
          <a:p>
            <a:endParaRPr lang="en-US" dirty="0" smtClean="0"/>
          </a:p>
          <a:p>
            <a:r>
              <a:rPr lang="en-US" dirty="0" smtClean="0"/>
              <a:t>Idempotent laws:                              ,  </a:t>
            </a:r>
          </a:p>
          <a:p>
            <a:pPr>
              <a:buNone/>
            </a:pPr>
            <a:endParaRPr lang="en-US" dirty="0" smtClean="0"/>
          </a:p>
          <a:p>
            <a:r>
              <a:rPr lang="en-US" dirty="0" smtClean="0"/>
              <a:t>Double Negation Law:</a:t>
            </a:r>
          </a:p>
          <a:p>
            <a:pPr>
              <a:buNone/>
            </a:pPr>
            <a:endParaRPr lang="en-US" dirty="0" smtClean="0"/>
          </a:p>
          <a:p>
            <a:r>
              <a:rPr lang="en-US" dirty="0" smtClean="0"/>
              <a:t>Negation Laws:                                   ,</a:t>
            </a:r>
          </a:p>
          <a:p>
            <a:pPr>
              <a:buNone/>
            </a:pPr>
            <a:endParaRPr lang="en-US" dirty="0"/>
          </a:p>
        </p:txBody>
      </p:sp>
      <p:pic>
        <p:nvPicPr>
          <p:cNvPr id="4" name="Picture 3" descr="addin_tmp.png"/>
          <p:cNvPicPr>
            <a:picLocks noChangeAspect="1"/>
          </p:cNvPicPr>
          <p:nvPr>
            <p:custDataLst>
              <p:tags r:id="rId1"/>
            </p:custDataLst>
          </p:nvPr>
        </p:nvPicPr>
        <p:blipFill>
          <a:blip r:embed="rId11" cstate="print"/>
          <a:stretch>
            <a:fillRect/>
          </a:stretch>
        </p:blipFill>
        <p:spPr>
          <a:xfrm>
            <a:off x="3886200" y="2057400"/>
            <a:ext cx="1591628" cy="331470"/>
          </a:xfrm>
          <a:prstGeom prst="rect">
            <a:avLst/>
          </a:prstGeom>
        </p:spPr>
      </p:pic>
      <p:pic>
        <p:nvPicPr>
          <p:cNvPr id="6" name="Picture 5" descr="addin_tmp.png"/>
          <p:cNvPicPr>
            <a:picLocks noChangeAspect="1"/>
          </p:cNvPicPr>
          <p:nvPr>
            <p:custDataLst>
              <p:tags r:id="rId2"/>
            </p:custDataLst>
          </p:nvPr>
        </p:nvPicPr>
        <p:blipFill>
          <a:blip r:embed="rId12" cstate="print"/>
          <a:stretch>
            <a:fillRect/>
          </a:stretch>
        </p:blipFill>
        <p:spPr>
          <a:xfrm>
            <a:off x="6172200" y="2057400"/>
            <a:ext cx="1614488" cy="334328"/>
          </a:xfrm>
          <a:prstGeom prst="rect">
            <a:avLst/>
          </a:prstGeom>
        </p:spPr>
      </p:pic>
      <p:pic>
        <p:nvPicPr>
          <p:cNvPr id="8" name="Picture 7" descr="addin_tmp.png"/>
          <p:cNvPicPr>
            <a:picLocks noChangeAspect="1"/>
          </p:cNvPicPr>
          <p:nvPr>
            <p:custDataLst>
              <p:tags r:id="rId3"/>
            </p:custDataLst>
          </p:nvPr>
        </p:nvPicPr>
        <p:blipFill>
          <a:blip r:embed="rId13" cstate="print"/>
          <a:stretch>
            <a:fillRect/>
          </a:stretch>
        </p:blipFill>
        <p:spPr>
          <a:xfrm>
            <a:off x="3810000" y="2971800"/>
            <a:ext cx="1674495" cy="331470"/>
          </a:xfrm>
          <a:prstGeom prst="rect">
            <a:avLst/>
          </a:prstGeom>
        </p:spPr>
      </p:pic>
      <p:pic>
        <p:nvPicPr>
          <p:cNvPr id="9" name="Picture 8" descr="addin_tmp.png"/>
          <p:cNvPicPr>
            <a:picLocks noChangeAspect="1"/>
          </p:cNvPicPr>
          <p:nvPr>
            <p:custDataLst>
              <p:tags r:id="rId4"/>
            </p:custDataLst>
          </p:nvPr>
        </p:nvPicPr>
        <p:blipFill>
          <a:blip r:embed="rId14" cstate="print"/>
          <a:stretch>
            <a:fillRect/>
          </a:stretch>
        </p:blipFill>
        <p:spPr>
          <a:xfrm>
            <a:off x="6172200" y="2895600"/>
            <a:ext cx="1714500" cy="334328"/>
          </a:xfrm>
          <a:prstGeom prst="rect">
            <a:avLst/>
          </a:prstGeom>
        </p:spPr>
      </p:pic>
      <p:pic>
        <p:nvPicPr>
          <p:cNvPr id="10" name="Picture 9" descr="addin_tmp.png"/>
          <p:cNvPicPr>
            <a:picLocks noChangeAspect="1"/>
          </p:cNvPicPr>
          <p:nvPr>
            <p:custDataLst>
              <p:tags r:id="rId5"/>
            </p:custDataLst>
          </p:nvPr>
        </p:nvPicPr>
        <p:blipFill>
          <a:blip r:embed="rId15" cstate="print"/>
          <a:stretch>
            <a:fillRect/>
          </a:stretch>
        </p:blipFill>
        <p:spPr>
          <a:xfrm>
            <a:off x="3962400" y="3886200"/>
            <a:ext cx="1508760" cy="300038"/>
          </a:xfrm>
          <a:prstGeom prst="rect">
            <a:avLst/>
          </a:prstGeom>
        </p:spPr>
      </p:pic>
      <p:pic>
        <p:nvPicPr>
          <p:cNvPr id="11" name="Picture 10" descr="addin_tmp.png"/>
          <p:cNvPicPr>
            <a:picLocks noChangeAspect="1"/>
          </p:cNvPicPr>
          <p:nvPr>
            <p:custDataLst>
              <p:tags r:id="rId6"/>
            </p:custDataLst>
          </p:nvPr>
        </p:nvPicPr>
        <p:blipFill>
          <a:blip r:embed="rId16" cstate="print"/>
          <a:stretch>
            <a:fillRect/>
          </a:stretch>
        </p:blipFill>
        <p:spPr>
          <a:xfrm>
            <a:off x="6248400" y="3886200"/>
            <a:ext cx="1508760" cy="300038"/>
          </a:xfrm>
          <a:prstGeom prst="rect">
            <a:avLst/>
          </a:prstGeom>
        </p:spPr>
      </p:pic>
      <p:pic>
        <p:nvPicPr>
          <p:cNvPr id="12" name="Picture 11" descr="addin_tmp.png"/>
          <p:cNvPicPr>
            <a:picLocks noChangeAspect="1"/>
          </p:cNvPicPr>
          <p:nvPr>
            <p:custDataLst>
              <p:tags r:id="rId7"/>
            </p:custDataLst>
          </p:nvPr>
        </p:nvPicPr>
        <p:blipFill>
          <a:blip r:embed="rId17" cstate="print"/>
          <a:stretch>
            <a:fillRect/>
          </a:stretch>
        </p:blipFill>
        <p:spPr>
          <a:xfrm>
            <a:off x="5029200" y="4724400"/>
            <a:ext cx="1665923" cy="382905"/>
          </a:xfrm>
          <a:prstGeom prst="rect">
            <a:avLst/>
          </a:prstGeom>
        </p:spPr>
      </p:pic>
      <p:pic>
        <p:nvPicPr>
          <p:cNvPr id="13" name="Picture 12" descr="addin_tmp.png"/>
          <p:cNvPicPr>
            <a:picLocks noChangeAspect="1"/>
          </p:cNvPicPr>
          <p:nvPr>
            <p:custDataLst>
              <p:tags r:id="rId8"/>
            </p:custDataLst>
          </p:nvPr>
        </p:nvPicPr>
        <p:blipFill>
          <a:blip r:embed="rId18" cstate="print"/>
          <a:stretch>
            <a:fillRect/>
          </a:stretch>
        </p:blipFill>
        <p:spPr>
          <a:xfrm>
            <a:off x="3962400" y="5791200"/>
            <a:ext cx="1843088" cy="331470"/>
          </a:xfrm>
          <a:prstGeom prst="rect">
            <a:avLst/>
          </a:prstGeom>
        </p:spPr>
      </p:pic>
      <p:pic>
        <p:nvPicPr>
          <p:cNvPr id="14" name="Picture 13" descr="addin_tmp.png"/>
          <p:cNvPicPr>
            <a:picLocks noChangeAspect="1"/>
          </p:cNvPicPr>
          <p:nvPr>
            <p:custDataLst>
              <p:tags r:id="rId9"/>
            </p:custDataLst>
          </p:nvPr>
        </p:nvPicPr>
        <p:blipFill>
          <a:blip r:embed="rId19" cstate="print"/>
          <a:stretch>
            <a:fillRect/>
          </a:stretch>
        </p:blipFill>
        <p:spPr>
          <a:xfrm>
            <a:off x="6553200" y="5791200"/>
            <a:ext cx="1860233" cy="334328"/>
          </a:xfrm>
          <a:prstGeom prst="rect">
            <a:avLst/>
          </a:prstGeom>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Logical Equivalences (</a:t>
            </a:r>
            <a:r>
              <a:rPr lang="en-US" i="1" dirty="0" smtClean="0"/>
              <a:t>cont</a:t>
            </a:r>
            <a:r>
              <a:rPr lang="en-US" dirty="0" smtClean="0"/>
              <a:t>)</a:t>
            </a:r>
            <a:endParaRPr lang="en-US" dirty="0"/>
          </a:p>
        </p:txBody>
      </p:sp>
      <p:sp>
        <p:nvSpPr>
          <p:cNvPr id="3" name="Content Placeholder 2"/>
          <p:cNvSpPr>
            <a:spLocks noGrp="1"/>
          </p:cNvSpPr>
          <p:nvPr>
            <p:ph idx="1"/>
          </p:nvPr>
        </p:nvSpPr>
        <p:spPr/>
        <p:txBody>
          <a:bodyPr/>
          <a:lstStyle/>
          <a:p>
            <a:r>
              <a:rPr lang="en-US" dirty="0" smtClean="0"/>
              <a:t>Commutative Laws:                              ,</a:t>
            </a:r>
          </a:p>
          <a:p>
            <a:pPr>
              <a:buNone/>
            </a:pPr>
            <a:endParaRPr lang="en-US" dirty="0" smtClean="0"/>
          </a:p>
          <a:p>
            <a:r>
              <a:rPr lang="en-US" dirty="0" smtClean="0"/>
              <a:t>Associative Laws:</a:t>
            </a:r>
          </a:p>
          <a:p>
            <a:pPr>
              <a:buNone/>
            </a:pPr>
            <a:endParaRPr lang="en-US" dirty="0" smtClean="0"/>
          </a:p>
          <a:p>
            <a:r>
              <a:rPr lang="en-US" dirty="0" smtClean="0"/>
              <a:t>Distributive Laws:</a:t>
            </a:r>
          </a:p>
          <a:p>
            <a:endParaRPr lang="en-US" dirty="0" smtClean="0"/>
          </a:p>
          <a:p>
            <a:endParaRPr lang="en-US" dirty="0" smtClean="0"/>
          </a:p>
          <a:p>
            <a:r>
              <a:rPr lang="en-US" dirty="0" smtClean="0"/>
              <a:t>Absorption Laws:</a:t>
            </a:r>
          </a:p>
          <a:p>
            <a:pPr>
              <a:buNone/>
            </a:pPr>
            <a:endParaRPr lang="en-US" dirty="0" smtClean="0"/>
          </a:p>
          <a:p>
            <a:pPr>
              <a:buNone/>
            </a:pPr>
            <a:endParaRPr lang="en-US" dirty="0"/>
          </a:p>
        </p:txBody>
      </p:sp>
      <p:pic>
        <p:nvPicPr>
          <p:cNvPr id="8" name="Picture 7" descr="addin_tmp.png"/>
          <p:cNvPicPr>
            <a:picLocks noChangeAspect="1"/>
          </p:cNvPicPr>
          <p:nvPr>
            <p:custDataLst>
              <p:tags r:id="rId1"/>
            </p:custDataLst>
          </p:nvPr>
        </p:nvPicPr>
        <p:blipFill>
          <a:blip r:embed="rId10" cstate="print"/>
          <a:stretch>
            <a:fillRect/>
          </a:stretch>
        </p:blipFill>
        <p:spPr>
          <a:xfrm>
            <a:off x="3886200" y="2057400"/>
            <a:ext cx="2105978" cy="300038"/>
          </a:xfrm>
          <a:prstGeom prst="rect">
            <a:avLst/>
          </a:prstGeom>
        </p:spPr>
      </p:pic>
      <p:pic>
        <p:nvPicPr>
          <p:cNvPr id="12" name="Picture 11" descr="addin_tmp.png"/>
          <p:cNvPicPr>
            <a:picLocks noChangeAspect="1"/>
          </p:cNvPicPr>
          <p:nvPr>
            <p:custDataLst>
              <p:tags r:id="rId2"/>
            </p:custDataLst>
          </p:nvPr>
        </p:nvPicPr>
        <p:blipFill>
          <a:blip r:embed="rId11" cstate="print"/>
          <a:stretch>
            <a:fillRect/>
          </a:stretch>
        </p:blipFill>
        <p:spPr>
          <a:xfrm>
            <a:off x="6477000" y="2057400"/>
            <a:ext cx="2105978" cy="300038"/>
          </a:xfrm>
          <a:prstGeom prst="rect">
            <a:avLst/>
          </a:prstGeom>
        </p:spPr>
      </p:pic>
      <p:pic>
        <p:nvPicPr>
          <p:cNvPr id="9" name="Picture 8" descr="addin_tmp.png"/>
          <p:cNvPicPr>
            <a:picLocks noChangeAspect="1"/>
          </p:cNvPicPr>
          <p:nvPr>
            <p:custDataLst>
              <p:tags r:id="rId3"/>
            </p:custDataLst>
          </p:nvPr>
        </p:nvPicPr>
        <p:blipFill>
          <a:blip r:embed="rId12" cstate="print"/>
          <a:stretch>
            <a:fillRect/>
          </a:stretch>
        </p:blipFill>
        <p:spPr>
          <a:xfrm>
            <a:off x="3810000" y="3352800"/>
            <a:ext cx="3823335" cy="382905"/>
          </a:xfrm>
          <a:prstGeom prst="rect">
            <a:avLst/>
          </a:prstGeom>
        </p:spPr>
      </p:pic>
      <p:pic>
        <p:nvPicPr>
          <p:cNvPr id="10" name="Picture 9" descr="addin_tmp.png"/>
          <p:cNvPicPr>
            <a:picLocks noChangeAspect="1"/>
          </p:cNvPicPr>
          <p:nvPr>
            <p:custDataLst>
              <p:tags r:id="rId4"/>
            </p:custDataLst>
          </p:nvPr>
        </p:nvPicPr>
        <p:blipFill>
          <a:blip r:embed="rId13" cstate="print"/>
          <a:stretch>
            <a:fillRect/>
          </a:stretch>
        </p:blipFill>
        <p:spPr>
          <a:xfrm>
            <a:off x="3810000" y="2895600"/>
            <a:ext cx="3823335" cy="382905"/>
          </a:xfrm>
          <a:prstGeom prst="rect">
            <a:avLst/>
          </a:prstGeom>
        </p:spPr>
      </p:pic>
      <p:pic>
        <p:nvPicPr>
          <p:cNvPr id="13" name="Picture 12" descr="addin_tmp.png"/>
          <p:cNvPicPr>
            <a:picLocks noChangeAspect="1"/>
          </p:cNvPicPr>
          <p:nvPr>
            <p:custDataLst>
              <p:tags r:id="rId5"/>
            </p:custDataLst>
          </p:nvPr>
        </p:nvPicPr>
        <p:blipFill>
          <a:blip r:embed="rId14" cstate="print"/>
          <a:stretch>
            <a:fillRect/>
          </a:stretch>
        </p:blipFill>
        <p:spPr>
          <a:xfrm>
            <a:off x="3733800" y="4038600"/>
            <a:ext cx="5026343" cy="382905"/>
          </a:xfrm>
          <a:prstGeom prst="rect">
            <a:avLst/>
          </a:prstGeom>
        </p:spPr>
      </p:pic>
      <p:pic>
        <p:nvPicPr>
          <p:cNvPr id="14" name="Picture 13" descr="addin_tmp.png"/>
          <p:cNvPicPr>
            <a:picLocks noChangeAspect="1"/>
          </p:cNvPicPr>
          <p:nvPr>
            <p:custDataLst>
              <p:tags r:id="rId6"/>
            </p:custDataLst>
          </p:nvPr>
        </p:nvPicPr>
        <p:blipFill>
          <a:blip r:embed="rId15" cstate="print"/>
          <a:stretch>
            <a:fillRect/>
          </a:stretch>
        </p:blipFill>
        <p:spPr>
          <a:xfrm>
            <a:off x="3733800" y="4648200"/>
            <a:ext cx="5026343" cy="382905"/>
          </a:xfrm>
          <a:prstGeom prst="rect">
            <a:avLst/>
          </a:prstGeom>
        </p:spPr>
      </p:pic>
      <p:pic>
        <p:nvPicPr>
          <p:cNvPr id="15" name="Picture 14" descr="addin_tmp.png"/>
          <p:cNvPicPr>
            <a:picLocks noChangeAspect="1"/>
          </p:cNvPicPr>
          <p:nvPr>
            <p:custDataLst>
              <p:tags r:id="rId7"/>
            </p:custDataLst>
          </p:nvPr>
        </p:nvPicPr>
        <p:blipFill>
          <a:blip r:embed="rId16" cstate="print"/>
          <a:stretch>
            <a:fillRect/>
          </a:stretch>
        </p:blipFill>
        <p:spPr>
          <a:xfrm>
            <a:off x="3733800" y="5334000"/>
            <a:ext cx="2408873" cy="382905"/>
          </a:xfrm>
          <a:prstGeom prst="rect">
            <a:avLst/>
          </a:prstGeom>
        </p:spPr>
      </p:pic>
      <p:pic>
        <p:nvPicPr>
          <p:cNvPr id="16" name="Picture 15" descr="addin_tmp.png"/>
          <p:cNvPicPr>
            <a:picLocks noChangeAspect="1"/>
          </p:cNvPicPr>
          <p:nvPr>
            <p:custDataLst>
              <p:tags r:id="rId8"/>
            </p:custDataLst>
          </p:nvPr>
        </p:nvPicPr>
        <p:blipFill>
          <a:blip r:embed="rId17" cstate="print"/>
          <a:stretch>
            <a:fillRect/>
          </a:stretch>
        </p:blipFill>
        <p:spPr>
          <a:xfrm>
            <a:off x="6400800" y="5334000"/>
            <a:ext cx="2408873" cy="382905"/>
          </a:xfrm>
          <a:prstGeom prst="rect">
            <a:avLst/>
          </a:prstGeom>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Logical Equivalences</a:t>
            </a:r>
            <a:endParaRPr lang="en-US" dirty="0"/>
          </a:p>
        </p:txBody>
      </p:sp>
      <p:pic>
        <p:nvPicPr>
          <p:cNvPr id="4" name="Content Placeholder 3" descr="table17.jpg"/>
          <p:cNvPicPr>
            <a:picLocks noGrp="1" noChangeAspect="1"/>
          </p:cNvPicPr>
          <p:nvPr>
            <p:ph idx="1"/>
          </p:nvPr>
        </p:nvPicPr>
        <p:blipFill>
          <a:blip r:embed="rId2" cstate="print"/>
          <a:stretch>
            <a:fillRect/>
          </a:stretch>
        </p:blipFill>
        <p:spPr>
          <a:xfrm>
            <a:off x="1600200" y="2590800"/>
            <a:ext cx="3429000" cy="3657600"/>
          </a:xfrm>
        </p:spPr>
      </p:pic>
      <p:pic>
        <p:nvPicPr>
          <p:cNvPr id="5" name="Picture 4" descr="table18.jpg"/>
          <p:cNvPicPr>
            <a:picLocks noChangeAspect="1"/>
          </p:cNvPicPr>
          <p:nvPr/>
        </p:nvPicPr>
        <p:blipFill>
          <a:blip r:embed="rId3" cstate="print"/>
          <a:stretch>
            <a:fillRect/>
          </a:stretch>
        </p:blipFill>
        <p:spPr>
          <a:xfrm>
            <a:off x="5562600" y="2895600"/>
            <a:ext cx="2971800" cy="25146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Logical Equivalences</a:t>
            </a:r>
            <a:endParaRPr lang="en-US" dirty="0"/>
          </a:p>
        </p:txBody>
      </p:sp>
      <p:sp>
        <p:nvSpPr>
          <p:cNvPr id="7" name="Rectangle 6"/>
          <p:cNvSpPr/>
          <p:nvPr/>
        </p:nvSpPr>
        <p:spPr>
          <a:xfrm>
            <a:off x="914400" y="1905000"/>
            <a:ext cx="6934200" cy="2677656"/>
          </a:xfrm>
          <a:prstGeom prst="rect">
            <a:avLst/>
          </a:prstGeom>
        </p:spPr>
        <p:txBody>
          <a:bodyPr wrap="square">
            <a:spAutoFit/>
          </a:bodyPr>
          <a:lstStyle/>
          <a:p>
            <a:pPr>
              <a:buFontTx/>
              <a:buNone/>
            </a:pPr>
            <a:r>
              <a:rPr lang="en-US" sz="2400" dirty="0" smtClean="0"/>
              <a:t>Using equivalences, we can </a:t>
            </a:r>
            <a:r>
              <a:rPr lang="en-US" sz="2400" i="1" dirty="0" smtClean="0"/>
              <a:t>define</a:t>
            </a:r>
            <a:r>
              <a:rPr lang="en-US" sz="2400" dirty="0" smtClean="0"/>
              <a:t> operators in terms of other operators.</a:t>
            </a:r>
          </a:p>
          <a:p>
            <a:r>
              <a:rPr lang="en-US" sz="2400" b="1" dirty="0" smtClean="0">
                <a:solidFill>
                  <a:srgbClr val="00B050"/>
                </a:solidFill>
                <a:sym typeface="Symbol" pitchFamily="18" charset="2"/>
              </a:rPr>
              <a:t>Implication</a:t>
            </a:r>
            <a:r>
              <a:rPr lang="en-US" sz="2400" b="1" dirty="0" smtClean="0">
                <a:sym typeface="Symbol" pitchFamily="18" charset="2"/>
              </a:rPr>
              <a:t>:           </a:t>
            </a:r>
            <a:r>
              <a:rPr lang="en-US" sz="2400" b="1" i="1" dirty="0" err="1" smtClean="0">
                <a:sym typeface="Symbol" pitchFamily="18" charset="2"/>
              </a:rPr>
              <a:t>p</a:t>
            </a:r>
            <a:r>
              <a:rPr lang="en-US" sz="2400" b="1" dirty="0" err="1" smtClean="0">
                <a:sym typeface="Symbol" pitchFamily="18" charset="2"/>
              </a:rPr>
              <a:t></a:t>
            </a:r>
            <a:r>
              <a:rPr lang="en-US" sz="2400" b="1" i="1" dirty="0" err="1" smtClean="0">
                <a:sym typeface="Symbol" pitchFamily="18" charset="2"/>
              </a:rPr>
              <a:t>q</a:t>
            </a:r>
            <a:r>
              <a:rPr lang="en-US" sz="2400" b="1" i="1" dirty="0" smtClean="0">
                <a:sym typeface="Symbol" pitchFamily="18" charset="2"/>
              </a:rPr>
              <a:t> </a:t>
            </a:r>
            <a:r>
              <a:rPr lang="en-US" sz="2400" b="1" dirty="0" smtClean="0">
                <a:sym typeface="Symbol" pitchFamily="18" charset="2"/>
              </a:rPr>
              <a:t> </a:t>
            </a:r>
            <a:r>
              <a:rPr lang="en-US" sz="2400" b="1" i="1" dirty="0" smtClean="0">
                <a:sym typeface="Symbol" pitchFamily="18" charset="2"/>
              </a:rPr>
              <a:t>p </a:t>
            </a:r>
            <a:r>
              <a:rPr lang="en-US" sz="2400" b="1" dirty="0" smtClean="0">
                <a:sym typeface="Symbol" pitchFamily="18" charset="2"/>
              </a:rPr>
              <a:t> </a:t>
            </a:r>
            <a:r>
              <a:rPr lang="en-US" sz="2400" b="1" i="1" dirty="0" smtClean="0">
                <a:sym typeface="Symbol" pitchFamily="18" charset="2"/>
              </a:rPr>
              <a:t>q</a:t>
            </a:r>
          </a:p>
          <a:p>
            <a:r>
              <a:rPr lang="en-US" sz="2400" b="1" dirty="0" err="1" smtClean="0">
                <a:solidFill>
                  <a:srgbClr val="FF0000"/>
                </a:solidFill>
                <a:sym typeface="Symbol" pitchFamily="18" charset="2"/>
              </a:rPr>
              <a:t>Biconditional</a:t>
            </a:r>
            <a:r>
              <a:rPr lang="en-US" sz="2400" b="1" dirty="0" smtClean="0">
                <a:sym typeface="Symbol" pitchFamily="18" charset="2"/>
              </a:rPr>
              <a:t>:       </a:t>
            </a:r>
            <a:r>
              <a:rPr lang="en-US" sz="2400" b="1" i="1" dirty="0" err="1" smtClean="0">
                <a:sym typeface="Symbol" pitchFamily="18" charset="2"/>
              </a:rPr>
              <a:t>p</a:t>
            </a:r>
            <a:r>
              <a:rPr lang="en-US" sz="2400" b="1" dirty="0" err="1" smtClean="0">
                <a:sym typeface="Symbol" pitchFamily="18" charset="2"/>
              </a:rPr>
              <a:t></a:t>
            </a:r>
            <a:r>
              <a:rPr lang="en-US" sz="2400" b="1" i="1" dirty="0" err="1" smtClean="0">
                <a:sym typeface="Symbol" pitchFamily="18" charset="2"/>
              </a:rPr>
              <a:t>q</a:t>
            </a:r>
            <a:r>
              <a:rPr lang="en-US" sz="2400" b="1" i="1" dirty="0" smtClean="0">
                <a:sym typeface="Symbol" pitchFamily="18" charset="2"/>
              </a:rPr>
              <a:t> </a:t>
            </a:r>
            <a:r>
              <a:rPr lang="en-US" sz="2400" b="1" dirty="0" smtClean="0">
                <a:sym typeface="Symbol" pitchFamily="18" charset="2"/>
              </a:rPr>
              <a:t> (</a:t>
            </a:r>
            <a:r>
              <a:rPr lang="en-US" sz="2400" b="1" i="1" dirty="0" err="1" smtClean="0">
                <a:sym typeface="Symbol" pitchFamily="18" charset="2"/>
              </a:rPr>
              <a:t>p</a:t>
            </a:r>
            <a:r>
              <a:rPr lang="en-US" sz="2400" b="1" dirty="0" err="1" smtClean="0">
                <a:sym typeface="Symbol" pitchFamily="18" charset="2"/>
              </a:rPr>
              <a:t></a:t>
            </a:r>
            <a:r>
              <a:rPr lang="en-US" sz="2400" b="1" i="1" dirty="0" err="1" smtClean="0">
                <a:sym typeface="Symbol" pitchFamily="18" charset="2"/>
              </a:rPr>
              <a:t>q</a:t>
            </a:r>
            <a:r>
              <a:rPr lang="en-US" sz="2400" b="1" dirty="0" smtClean="0">
                <a:sym typeface="Symbol" pitchFamily="18" charset="2"/>
              </a:rPr>
              <a:t>)</a:t>
            </a:r>
            <a:r>
              <a:rPr lang="en-US" sz="2400" b="1" i="1" dirty="0" smtClean="0">
                <a:sym typeface="Symbol" pitchFamily="18" charset="2"/>
              </a:rPr>
              <a:t> </a:t>
            </a:r>
            <a:r>
              <a:rPr lang="en-US" sz="2400" b="1" dirty="0" smtClean="0">
                <a:sym typeface="Symbol" pitchFamily="18" charset="2"/>
              </a:rPr>
              <a:t> (</a:t>
            </a:r>
            <a:r>
              <a:rPr lang="en-US" sz="2400" b="1" i="1" dirty="0" err="1" smtClean="0">
                <a:sym typeface="Symbol" pitchFamily="18" charset="2"/>
              </a:rPr>
              <a:t>q</a:t>
            </a:r>
            <a:r>
              <a:rPr lang="en-US" sz="2400" b="1" dirty="0" err="1" smtClean="0">
                <a:sym typeface="Symbol" pitchFamily="18" charset="2"/>
              </a:rPr>
              <a:t></a:t>
            </a:r>
            <a:r>
              <a:rPr lang="en-US" sz="2400" b="1" i="1" dirty="0" err="1" smtClean="0">
                <a:sym typeface="Symbol" pitchFamily="18" charset="2"/>
              </a:rPr>
              <a:t>p</a:t>
            </a:r>
            <a:r>
              <a:rPr lang="en-US" sz="2400" b="1" dirty="0" smtClean="0">
                <a:sym typeface="Symbol" pitchFamily="18" charset="2"/>
              </a:rPr>
              <a:t>)</a:t>
            </a:r>
            <a:br>
              <a:rPr lang="en-US" sz="2400" b="1" dirty="0" smtClean="0">
                <a:sym typeface="Symbol" pitchFamily="18" charset="2"/>
              </a:rPr>
            </a:br>
            <a:r>
              <a:rPr lang="en-US" sz="2400" b="1" dirty="0" smtClean="0">
                <a:sym typeface="Symbol" pitchFamily="18" charset="2"/>
              </a:rPr>
              <a:t>                               </a:t>
            </a:r>
            <a:r>
              <a:rPr lang="en-US" sz="2400" b="1" i="1" dirty="0" err="1" smtClean="0">
                <a:sym typeface="Symbol" pitchFamily="18" charset="2"/>
              </a:rPr>
              <a:t>p</a:t>
            </a:r>
            <a:r>
              <a:rPr lang="en-US" sz="2400" b="1" dirty="0" err="1" smtClean="0">
                <a:sym typeface="Symbol" pitchFamily="18" charset="2"/>
              </a:rPr>
              <a:t></a:t>
            </a:r>
            <a:r>
              <a:rPr lang="en-US" sz="2400" b="1" i="1" dirty="0" err="1" smtClean="0">
                <a:sym typeface="Symbol" pitchFamily="18" charset="2"/>
              </a:rPr>
              <a:t>q</a:t>
            </a:r>
            <a:r>
              <a:rPr lang="en-US" sz="2400" b="1" i="1" dirty="0" smtClean="0">
                <a:sym typeface="Symbol" pitchFamily="18" charset="2"/>
              </a:rPr>
              <a:t> </a:t>
            </a:r>
            <a:r>
              <a:rPr lang="en-US" sz="2400" b="1" dirty="0" smtClean="0">
                <a:sym typeface="Symbol" pitchFamily="18" charset="2"/>
              </a:rPr>
              <a:t> (</a:t>
            </a:r>
            <a:r>
              <a:rPr lang="en-US" sz="2400" b="1" i="1" dirty="0" err="1" smtClean="0"/>
              <a:t>p</a:t>
            </a:r>
            <a:r>
              <a:rPr lang="en-US" sz="2400" b="1" dirty="0" err="1" smtClean="0">
                <a:sym typeface="Symbol" pitchFamily="18" charset="2"/>
              </a:rPr>
              <a:t></a:t>
            </a:r>
            <a:r>
              <a:rPr lang="en-US" sz="2400" b="1" i="1" dirty="0" err="1" smtClean="0">
                <a:sym typeface="Symbol" pitchFamily="18" charset="2"/>
              </a:rPr>
              <a:t>q</a:t>
            </a:r>
            <a:r>
              <a:rPr lang="en-US" sz="2400" b="1" dirty="0" smtClean="0">
                <a:sym typeface="Symbol" pitchFamily="18" charset="2"/>
              </a:rPr>
              <a:t>)</a:t>
            </a:r>
          </a:p>
          <a:p>
            <a:r>
              <a:rPr lang="en-US" sz="2400" b="1" dirty="0" smtClean="0">
                <a:solidFill>
                  <a:srgbClr val="00B0F0"/>
                </a:solidFill>
              </a:rPr>
              <a:t>Exclusive or</a:t>
            </a:r>
            <a:r>
              <a:rPr lang="en-US" sz="2400" b="1" dirty="0" smtClean="0"/>
              <a:t>:        </a:t>
            </a:r>
            <a:r>
              <a:rPr lang="en-US" sz="2400" b="1" i="1" dirty="0" err="1" smtClean="0"/>
              <a:t>p</a:t>
            </a:r>
            <a:r>
              <a:rPr lang="en-US" sz="2400" b="1" dirty="0" err="1" smtClean="0">
                <a:sym typeface="Symbol" pitchFamily="18" charset="2"/>
              </a:rPr>
              <a:t></a:t>
            </a:r>
            <a:r>
              <a:rPr lang="en-US" sz="2400" b="1" i="1" dirty="0" err="1" smtClean="0">
                <a:sym typeface="Symbol" pitchFamily="18" charset="2"/>
              </a:rPr>
              <a:t>q</a:t>
            </a:r>
            <a:r>
              <a:rPr lang="en-US" sz="2400" b="1" dirty="0" smtClean="0">
                <a:sym typeface="Symbol" pitchFamily="18" charset="2"/>
              </a:rPr>
              <a:t>  (</a:t>
            </a:r>
            <a:r>
              <a:rPr lang="en-US" sz="2400" b="1" i="1" dirty="0" err="1" smtClean="0">
                <a:sym typeface="Symbol" pitchFamily="18" charset="2"/>
              </a:rPr>
              <a:t>p</a:t>
            </a:r>
            <a:r>
              <a:rPr lang="en-US" sz="2400" b="1" dirty="0" err="1" smtClean="0">
                <a:sym typeface="Symbol" pitchFamily="18" charset="2"/>
              </a:rPr>
              <a:t></a:t>
            </a:r>
            <a:r>
              <a:rPr lang="en-US" sz="2400" b="1" i="1" dirty="0" err="1" smtClean="0">
                <a:sym typeface="Symbol" pitchFamily="18" charset="2"/>
              </a:rPr>
              <a:t>q</a:t>
            </a:r>
            <a:r>
              <a:rPr lang="en-US" sz="2400" b="1" dirty="0" smtClean="0">
                <a:sym typeface="Symbol" pitchFamily="18" charset="2"/>
              </a:rPr>
              <a:t>)(</a:t>
            </a:r>
            <a:r>
              <a:rPr lang="en-US" sz="2400" b="1" i="1" dirty="0" err="1" smtClean="0">
                <a:sym typeface="Symbol" pitchFamily="18" charset="2"/>
              </a:rPr>
              <a:t>p</a:t>
            </a:r>
            <a:r>
              <a:rPr lang="en-US" sz="2400" b="1" dirty="0" err="1" smtClean="0">
                <a:sym typeface="Symbol" pitchFamily="18" charset="2"/>
              </a:rPr>
              <a:t></a:t>
            </a:r>
            <a:r>
              <a:rPr lang="en-US" sz="2400" b="1" i="1" dirty="0" err="1" smtClean="0">
                <a:sym typeface="Symbol" pitchFamily="18" charset="2"/>
              </a:rPr>
              <a:t>q</a:t>
            </a:r>
            <a:r>
              <a:rPr lang="en-US" sz="2400" b="1" dirty="0" smtClean="0">
                <a:sym typeface="Symbol" pitchFamily="18" charset="2"/>
              </a:rPr>
              <a:t>)</a:t>
            </a:r>
            <a:br>
              <a:rPr lang="en-US" sz="2400" b="1" dirty="0" smtClean="0">
                <a:sym typeface="Symbol" pitchFamily="18" charset="2"/>
              </a:rPr>
            </a:br>
            <a:r>
              <a:rPr lang="en-US" sz="2400" b="1" dirty="0" smtClean="0">
                <a:sym typeface="Symbol" pitchFamily="18" charset="2"/>
              </a:rPr>
              <a:t>                           </a:t>
            </a:r>
            <a:r>
              <a:rPr lang="en-US" sz="2400" b="1" i="1" dirty="0" err="1" smtClean="0"/>
              <a:t>p</a:t>
            </a:r>
            <a:r>
              <a:rPr lang="en-US" sz="2400" b="1" dirty="0" err="1" smtClean="0">
                <a:sym typeface="Symbol" pitchFamily="18" charset="2"/>
              </a:rPr>
              <a:t></a:t>
            </a:r>
            <a:r>
              <a:rPr lang="en-US" sz="2400" b="1" i="1" dirty="0" err="1" smtClean="0">
                <a:sym typeface="Symbol" pitchFamily="18" charset="2"/>
              </a:rPr>
              <a:t>q</a:t>
            </a:r>
            <a:r>
              <a:rPr lang="en-US" sz="2400" b="1" dirty="0" smtClean="0">
                <a:sym typeface="Symbol" pitchFamily="18" charset="2"/>
              </a:rPr>
              <a:t>  (</a:t>
            </a:r>
            <a:r>
              <a:rPr lang="en-US" sz="2400" b="1" i="1" dirty="0" smtClean="0">
                <a:sym typeface="Symbol" pitchFamily="18" charset="2"/>
              </a:rPr>
              <a:t>p</a:t>
            </a:r>
            <a:r>
              <a:rPr lang="en-US" sz="2400" b="1" dirty="0" smtClean="0">
                <a:sym typeface="Symbol" pitchFamily="18" charset="2"/>
              </a:rPr>
              <a:t></a:t>
            </a:r>
            <a:r>
              <a:rPr lang="en-US" sz="2400" b="1" i="1" dirty="0" smtClean="0">
                <a:sym typeface="Symbol" pitchFamily="18" charset="2"/>
              </a:rPr>
              <a:t>q</a:t>
            </a:r>
            <a:r>
              <a:rPr lang="en-US" sz="2400" b="1" dirty="0" smtClean="0">
                <a:sym typeface="Symbol" pitchFamily="18" charset="2"/>
              </a:rPr>
              <a:t>)(</a:t>
            </a:r>
            <a:r>
              <a:rPr lang="en-US" sz="2400" b="1" i="1" dirty="0" smtClean="0">
                <a:sym typeface="Symbol" pitchFamily="18" charset="2"/>
              </a:rPr>
              <a:t>q</a:t>
            </a:r>
            <a:r>
              <a:rPr lang="en-US" sz="2400" b="1" dirty="0" smtClean="0">
                <a:sym typeface="Symbol" pitchFamily="18" charset="2"/>
              </a:rPr>
              <a:t></a:t>
            </a:r>
            <a:r>
              <a:rPr lang="en-US" sz="2400" b="1" i="1" dirty="0" smtClean="0">
                <a:sym typeface="Symbol" pitchFamily="18" charset="2"/>
              </a:rPr>
              <a:t>p</a:t>
            </a:r>
            <a:r>
              <a:rPr lang="en-US" sz="2400" b="1" dirty="0" smtClean="0">
                <a:sym typeface="Symbol" pitchFamily="18" charset="2"/>
              </a:rPr>
              <a:t>)</a:t>
            </a:r>
            <a:endParaRPr lang="en-US" sz="2400" b="1" dirty="0">
              <a:sym typeface="Symbol" pitchFamily="18"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Propositions</a:t>
            </a:r>
          </a:p>
          <a:p>
            <a:r>
              <a:rPr lang="en-US" dirty="0" smtClean="0"/>
              <a:t>Connectives</a:t>
            </a:r>
          </a:p>
          <a:p>
            <a:pPr lvl="1"/>
            <a:r>
              <a:rPr lang="en-US" dirty="0" smtClean="0"/>
              <a:t>Negation</a:t>
            </a:r>
          </a:p>
          <a:p>
            <a:pPr lvl="1"/>
            <a:r>
              <a:rPr lang="en-US" dirty="0" smtClean="0"/>
              <a:t>Conjunction</a:t>
            </a:r>
          </a:p>
          <a:p>
            <a:pPr lvl="1"/>
            <a:r>
              <a:rPr lang="en-US" dirty="0" smtClean="0"/>
              <a:t>Disjunction</a:t>
            </a:r>
          </a:p>
          <a:p>
            <a:pPr lvl="1"/>
            <a:r>
              <a:rPr lang="en-US" dirty="0" smtClean="0"/>
              <a:t>Implication; </a:t>
            </a:r>
            <a:r>
              <a:rPr lang="en-US" dirty="0" err="1" smtClean="0"/>
              <a:t>contrapositive</a:t>
            </a:r>
            <a:r>
              <a:rPr lang="en-US" dirty="0" smtClean="0"/>
              <a:t>, inverse, converse</a:t>
            </a:r>
          </a:p>
          <a:p>
            <a:pPr lvl="1"/>
            <a:r>
              <a:rPr lang="en-US" dirty="0" err="1" smtClean="0"/>
              <a:t>Biconditional</a:t>
            </a:r>
            <a:endParaRPr lang="en-US" dirty="0" smtClean="0"/>
          </a:p>
          <a:p>
            <a:r>
              <a:rPr lang="en-US" dirty="0" smtClean="0"/>
              <a:t>Truth Tables</a:t>
            </a:r>
          </a:p>
          <a:p>
            <a:endParaRPr lang="en-US" dirty="0" smtClean="0"/>
          </a:p>
          <a:p>
            <a:pPr lvl="1">
              <a:buNone/>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Constructing New Logical Equivalences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We can show that two expressions are logically equivalent by developing a series of logically equivalent statements.</a:t>
            </a:r>
          </a:p>
          <a:p>
            <a:r>
              <a:rPr lang="en-US" dirty="0" smtClean="0"/>
              <a:t>To prove that  A </a:t>
            </a:r>
            <a:r>
              <a:rPr lang="en-US" dirty="0" smtClean="0">
                <a:sym typeface="Symbol"/>
              </a:rPr>
              <a:t> B</a:t>
            </a:r>
            <a:r>
              <a:rPr lang="en-US" dirty="0" smtClean="0"/>
              <a:t>  we produce a series of equivalences beginning with A and ending with B.</a:t>
            </a:r>
          </a:p>
          <a:p>
            <a:endParaRPr lang="en-US" dirty="0" smtClean="0"/>
          </a:p>
          <a:p>
            <a:endParaRPr lang="en-US" dirty="0" smtClean="0"/>
          </a:p>
          <a:p>
            <a:endParaRPr lang="en-US" dirty="0" smtClean="0"/>
          </a:p>
          <a:p>
            <a:r>
              <a:rPr lang="en-US" dirty="0" smtClean="0"/>
              <a:t>Keep in mind that whenever a proposition (represented by a propositional variable) occurs in the equivalences listed earlier, it may be replaced by an arbitrarily complex compound proposition.</a:t>
            </a:r>
            <a:endParaRPr lang="en-US" dirty="0"/>
          </a:p>
        </p:txBody>
      </p:sp>
      <p:pic>
        <p:nvPicPr>
          <p:cNvPr id="9" name="Picture 8" descr="addin_tmp.png"/>
          <p:cNvPicPr>
            <a:picLocks noChangeAspect="1"/>
          </p:cNvPicPr>
          <p:nvPr>
            <p:custDataLst>
              <p:tags r:id="rId1"/>
            </p:custDataLst>
          </p:nvPr>
        </p:nvPicPr>
        <p:blipFill>
          <a:blip r:embed="rId5" cstate="print"/>
          <a:stretch>
            <a:fillRect/>
          </a:stretch>
        </p:blipFill>
        <p:spPr>
          <a:xfrm>
            <a:off x="3429000" y="3429001"/>
            <a:ext cx="992981" cy="276225"/>
          </a:xfrm>
          <a:prstGeom prst="rect">
            <a:avLst/>
          </a:prstGeom>
        </p:spPr>
      </p:pic>
      <p:pic>
        <p:nvPicPr>
          <p:cNvPr id="12" name="Picture 11" descr="addin_tmp.png"/>
          <p:cNvPicPr>
            <a:picLocks noChangeAspect="1"/>
          </p:cNvPicPr>
          <p:nvPr>
            <p:custDataLst>
              <p:tags r:id="rId2"/>
            </p:custDataLst>
          </p:nvPr>
        </p:nvPicPr>
        <p:blipFill>
          <a:blip r:embed="rId6" cstate="print"/>
          <a:stretch>
            <a:fillRect/>
          </a:stretch>
        </p:blipFill>
        <p:spPr>
          <a:xfrm>
            <a:off x="3429000" y="4114800"/>
            <a:ext cx="1062038" cy="278606"/>
          </a:xfrm>
          <a:prstGeom prst="rect">
            <a:avLst/>
          </a:prstGeom>
        </p:spPr>
      </p:pic>
      <p:pic>
        <p:nvPicPr>
          <p:cNvPr id="11" name="Picture 10" descr="addin_tmp.png"/>
          <p:cNvPicPr>
            <a:picLocks noChangeAspect="1"/>
          </p:cNvPicPr>
          <p:nvPr>
            <p:custDataLst>
              <p:tags r:id="rId3"/>
            </p:custDataLst>
          </p:nvPr>
        </p:nvPicPr>
        <p:blipFill>
          <a:blip r:embed="rId7" cstate="print"/>
          <a:stretch>
            <a:fillRect/>
          </a:stretch>
        </p:blipFill>
        <p:spPr>
          <a:xfrm>
            <a:off x="3886200" y="3733800"/>
            <a:ext cx="35719" cy="28813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Proofs</a:t>
            </a:r>
            <a:endParaRPr lang="en-US" dirty="0"/>
          </a:p>
        </p:txBody>
      </p:sp>
      <p:sp>
        <p:nvSpPr>
          <p:cNvPr id="8" name="Content Placeholder 7"/>
          <p:cNvSpPr>
            <a:spLocks noGrp="1"/>
          </p:cNvSpPr>
          <p:nvPr>
            <p:ph idx="1"/>
          </p:nvPr>
        </p:nvSpPr>
        <p:spPr/>
        <p:txBody>
          <a:bodyPr/>
          <a:lstStyle/>
          <a:p>
            <a:pPr>
              <a:buNone/>
            </a:pPr>
            <a:r>
              <a:rPr lang="en-US" b="1" dirty="0" smtClean="0"/>
              <a:t>Example</a:t>
            </a:r>
            <a:r>
              <a:rPr lang="en-US" dirty="0" smtClean="0"/>
              <a:t>: Show that                               </a:t>
            </a:r>
          </a:p>
          <a:p>
            <a:pPr>
              <a:buNone/>
            </a:pPr>
            <a:r>
              <a:rPr lang="en-US" dirty="0" smtClean="0"/>
              <a:t>            is logically equivalent to </a:t>
            </a:r>
          </a:p>
          <a:p>
            <a:pPr>
              <a:buNone/>
            </a:pPr>
            <a:r>
              <a:rPr lang="en-US" b="1" dirty="0" smtClean="0"/>
              <a:t>Solution</a:t>
            </a:r>
            <a:r>
              <a:rPr lang="en-US" dirty="0" smtClean="0"/>
              <a:t>:</a:t>
            </a:r>
          </a:p>
          <a:p>
            <a:pPr>
              <a:buNone/>
            </a:pPr>
            <a:endParaRPr lang="en-US" dirty="0"/>
          </a:p>
        </p:txBody>
      </p:sp>
      <p:pic>
        <p:nvPicPr>
          <p:cNvPr id="7" name="Picture 6" descr="addin_tmp.png"/>
          <p:cNvPicPr>
            <a:picLocks noChangeAspect="1"/>
          </p:cNvPicPr>
          <p:nvPr>
            <p:custDataLst>
              <p:tags r:id="rId1"/>
            </p:custDataLst>
          </p:nvPr>
        </p:nvPicPr>
        <p:blipFill>
          <a:blip r:embed="rId5" cstate="print"/>
          <a:stretch>
            <a:fillRect/>
          </a:stretch>
        </p:blipFill>
        <p:spPr>
          <a:xfrm>
            <a:off x="533401" y="3429000"/>
            <a:ext cx="8338185" cy="2381250"/>
          </a:xfrm>
          <a:prstGeom prst="rect">
            <a:avLst/>
          </a:prstGeom>
        </p:spPr>
      </p:pic>
      <p:pic>
        <p:nvPicPr>
          <p:cNvPr id="12" name="Picture 11" descr="addin_tmp.png"/>
          <p:cNvPicPr>
            <a:picLocks noChangeAspect="1"/>
          </p:cNvPicPr>
          <p:nvPr>
            <p:custDataLst>
              <p:tags r:id="rId2"/>
            </p:custDataLst>
          </p:nvPr>
        </p:nvPicPr>
        <p:blipFill>
          <a:blip r:embed="rId6" cstate="print"/>
          <a:stretch>
            <a:fillRect/>
          </a:stretch>
        </p:blipFill>
        <p:spPr>
          <a:xfrm>
            <a:off x="3657600" y="1981200"/>
            <a:ext cx="2451735" cy="382905"/>
          </a:xfrm>
          <a:prstGeom prst="rect">
            <a:avLst/>
          </a:prstGeom>
        </p:spPr>
      </p:pic>
      <p:pic>
        <p:nvPicPr>
          <p:cNvPr id="14" name="Picture 13" descr="addin_tmp.png"/>
          <p:cNvPicPr>
            <a:picLocks noChangeAspect="1"/>
          </p:cNvPicPr>
          <p:nvPr>
            <p:custDataLst>
              <p:tags r:id="rId3"/>
            </p:custDataLst>
          </p:nvPr>
        </p:nvPicPr>
        <p:blipFill>
          <a:blip r:embed="rId7" cstate="print"/>
          <a:stretch>
            <a:fillRect/>
          </a:stretch>
        </p:blipFill>
        <p:spPr>
          <a:xfrm>
            <a:off x="5257800" y="2514600"/>
            <a:ext cx="1271588" cy="30289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Equivalence Proofs</a:t>
            </a:r>
            <a:endParaRPr lang="en-US" dirty="0"/>
          </a:p>
        </p:txBody>
      </p:sp>
      <p:sp>
        <p:nvSpPr>
          <p:cNvPr id="8" name="Content Placeholder 7"/>
          <p:cNvSpPr>
            <a:spLocks noGrp="1"/>
          </p:cNvSpPr>
          <p:nvPr>
            <p:ph idx="1"/>
          </p:nvPr>
        </p:nvSpPr>
        <p:spPr/>
        <p:txBody>
          <a:bodyPr/>
          <a:lstStyle/>
          <a:p>
            <a:pPr>
              <a:buNone/>
            </a:pPr>
            <a:r>
              <a:rPr lang="en-US" b="1" dirty="0" smtClean="0"/>
              <a:t>Example</a:t>
            </a:r>
            <a:r>
              <a:rPr lang="en-US" dirty="0" smtClean="0"/>
              <a:t>: Show that                               </a:t>
            </a:r>
          </a:p>
          <a:p>
            <a:pPr>
              <a:buNone/>
            </a:pPr>
            <a:r>
              <a:rPr lang="en-US" dirty="0" smtClean="0"/>
              <a:t>            is a tautology. </a:t>
            </a:r>
          </a:p>
          <a:p>
            <a:pPr>
              <a:buNone/>
            </a:pPr>
            <a:r>
              <a:rPr lang="en-US" b="1" dirty="0" smtClean="0"/>
              <a:t>Solution</a:t>
            </a:r>
            <a:r>
              <a:rPr lang="en-US" dirty="0" smtClean="0"/>
              <a:t>:</a:t>
            </a:r>
          </a:p>
          <a:p>
            <a:pPr>
              <a:buNone/>
            </a:pPr>
            <a:endParaRPr lang="en-US" dirty="0"/>
          </a:p>
        </p:txBody>
      </p:sp>
      <p:pic>
        <p:nvPicPr>
          <p:cNvPr id="16" name="Picture 15" descr="addin_tmp.png"/>
          <p:cNvPicPr>
            <a:picLocks noChangeAspect="1"/>
          </p:cNvPicPr>
          <p:nvPr>
            <p:custDataLst>
              <p:tags r:id="rId1"/>
            </p:custDataLst>
          </p:nvPr>
        </p:nvPicPr>
        <p:blipFill>
          <a:blip r:embed="rId4" cstate="print"/>
          <a:stretch>
            <a:fillRect/>
          </a:stretch>
        </p:blipFill>
        <p:spPr>
          <a:xfrm>
            <a:off x="533402" y="3428999"/>
            <a:ext cx="8185785" cy="2066925"/>
          </a:xfrm>
          <a:prstGeom prst="rect">
            <a:avLst/>
          </a:prstGeom>
        </p:spPr>
      </p:pic>
      <p:pic>
        <p:nvPicPr>
          <p:cNvPr id="10" name="Picture 9" descr="addin_tmp.png"/>
          <p:cNvPicPr>
            <a:picLocks noChangeAspect="1"/>
          </p:cNvPicPr>
          <p:nvPr>
            <p:custDataLst>
              <p:tags r:id="rId2"/>
            </p:custDataLst>
          </p:nvPr>
        </p:nvPicPr>
        <p:blipFill>
          <a:blip r:embed="rId5" cstate="print"/>
          <a:stretch>
            <a:fillRect/>
          </a:stretch>
        </p:blipFill>
        <p:spPr>
          <a:xfrm>
            <a:off x="3657600" y="1981200"/>
            <a:ext cx="2700338" cy="3829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512"/>
          </a:xfrm>
        </p:spPr>
        <p:txBody>
          <a:bodyPr>
            <a:normAutofit fontScale="90000"/>
          </a:bodyPr>
          <a:lstStyle/>
          <a:p>
            <a:r>
              <a:rPr lang="en-US" dirty="0" smtClean="0"/>
              <a:t> Equivalence Proofs</a:t>
            </a:r>
            <a:endParaRPr lang="en-US" dirty="0"/>
          </a:p>
        </p:txBody>
      </p:sp>
      <p:sp>
        <p:nvSpPr>
          <p:cNvPr id="8" name="Content Placeholder 7"/>
          <p:cNvSpPr>
            <a:spLocks noGrp="1"/>
          </p:cNvSpPr>
          <p:nvPr>
            <p:ph idx="1"/>
          </p:nvPr>
        </p:nvSpPr>
        <p:spPr>
          <a:xfrm>
            <a:off x="457200" y="1066800"/>
            <a:ext cx="8229600" cy="1752600"/>
          </a:xfrm>
        </p:spPr>
        <p:txBody>
          <a:bodyPr/>
          <a:lstStyle/>
          <a:p>
            <a:pPr>
              <a:buNone/>
            </a:pPr>
            <a:r>
              <a:rPr lang="en-US" b="1" dirty="0" smtClean="0"/>
              <a:t>Example</a:t>
            </a:r>
            <a:r>
              <a:rPr lang="en-US" dirty="0" smtClean="0"/>
              <a:t>: Show that                               </a:t>
            </a:r>
          </a:p>
          <a:p>
            <a:pPr>
              <a:spcBef>
                <a:spcPct val="50000"/>
              </a:spcBef>
              <a:defRPr/>
            </a:pP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[r(q(r  p ))] </a:t>
            </a:r>
            <a:r>
              <a:rPr lang="en-US" sz="2400" b="1" dirty="0" smtClean="0">
                <a:solidFill>
                  <a:srgbClr val="FF0000"/>
                </a:solidFill>
                <a:effectLst>
                  <a:outerShdw blurRad="38100" dist="38100" dir="2700000" algn="tl">
                    <a:srgbClr val="000000"/>
                  </a:outerShdw>
                </a:effectLst>
                <a:latin typeface="Comic Sans MS" pitchFamily="66" charset="0"/>
                <a:sym typeface="Symbol" pitchFamily="18" charset="2"/>
              </a:rPr>
              <a:t> </a:t>
            </a:r>
            <a:r>
              <a:rPr lang="en-US" sz="2400" b="1" dirty="0" smtClean="0">
                <a:solidFill>
                  <a:srgbClr val="FF0000"/>
                </a:solidFill>
                <a:effectLst>
                  <a:outerShdw blurRad="38100" dist="38100" dir="2700000" algn="tl">
                    <a:srgbClr val="000000"/>
                  </a:outerShdw>
                </a:effectLst>
                <a:latin typeface="Comic Sans MS" pitchFamily="66" charset="0"/>
                <a:ea typeface="MS PGothic" pitchFamily="34" charset="-128"/>
                <a:sym typeface="Symbol" pitchFamily="18" charset="2"/>
              </a:rPr>
              <a:t>r(pq)</a:t>
            </a:r>
            <a:endParaRPr lang="en-US" b="1" dirty="0" smtClean="0"/>
          </a:p>
          <a:p>
            <a:pPr>
              <a:buNone/>
            </a:pPr>
            <a:r>
              <a:rPr lang="en-US" b="1" dirty="0" smtClean="0"/>
              <a:t>Solution</a:t>
            </a:r>
            <a:r>
              <a:rPr lang="en-US" dirty="0" smtClean="0"/>
              <a:t>:</a:t>
            </a:r>
          </a:p>
          <a:p>
            <a:pPr>
              <a:buNone/>
            </a:pPr>
            <a:endParaRPr lang="en-US" dirty="0"/>
          </a:p>
        </p:txBody>
      </p:sp>
      <p:pic>
        <p:nvPicPr>
          <p:cNvPr id="4" name="Picture 4"/>
          <p:cNvPicPr>
            <a:picLocks noChangeAspect="1" noChangeArrowheads="1"/>
          </p:cNvPicPr>
          <p:nvPr/>
        </p:nvPicPr>
        <p:blipFill>
          <a:blip r:embed="rId2" cstate="print"/>
          <a:srcRect/>
          <a:stretch>
            <a:fillRect/>
          </a:stretch>
        </p:blipFill>
        <p:spPr bwMode="auto">
          <a:xfrm>
            <a:off x="457200" y="2514600"/>
            <a:ext cx="8305800" cy="37941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43712"/>
          </a:xfrm>
        </p:spPr>
        <p:txBody>
          <a:bodyPr>
            <a:normAutofit fontScale="90000"/>
          </a:bodyPr>
          <a:lstStyle/>
          <a:p>
            <a:r>
              <a:rPr lang="en-US" dirty="0" smtClean="0"/>
              <a:t> Equivalence Proofs</a:t>
            </a:r>
            <a:endParaRPr lang="en-US" dirty="0"/>
          </a:p>
        </p:txBody>
      </p:sp>
      <p:sp>
        <p:nvSpPr>
          <p:cNvPr id="5" name="Rectangle 48"/>
          <p:cNvSpPr txBox="1">
            <a:spLocks noChangeArrowheads="1"/>
          </p:cNvSpPr>
          <p:nvPr/>
        </p:nvSpPr>
        <p:spPr>
          <a:xfrm>
            <a:off x="949325" y="1052736"/>
            <a:ext cx="7356475" cy="5544615"/>
          </a:xfrm>
          <a:prstGeom prst="rect">
            <a:avLst/>
          </a:prstGeom>
          <a:noFill/>
          <a:ln/>
        </p:spPr>
        <p:txBody>
          <a:bodyPr vert="horz" lIns="91440" tIns="45720" rIns="91440" bIns="45720" rtlCol="1">
            <a:normAutofit/>
          </a:bodyPr>
          <a:lstStyle/>
          <a:p>
            <a:pPr marL="342900" marR="0" lvl="0" indent="-342900" algn="l" defTabSz="914400" rtl="0" eaLnBrk="1" fontAlgn="auto" latinLnBrk="0" hangingPunct="1">
              <a:lnSpc>
                <a:spcPct val="90000"/>
              </a:lnSpc>
              <a:spcBef>
                <a:spcPct val="20000"/>
              </a:spcBef>
              <a:spcAft>
                <a:spcPts val="0"/>
              </a:spcAft>
              <a:buClr>
                <a:schemeClr val="folHlink"/>
              </a:buClr>
              <a:buSzTx/>
              <a:buFont typeface="Wingdings" pitchFamily="2" charset="2"/>
              <a:buChar char="l"/>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Show that</a:t>
            </a:r>
            <a:r>
              <a:rPr kumimoji="0" lang="en-US" sz="24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400" b="1" i="1" u="none" strike="noStrike" kern="1200" cap="none" spc="0" normalizeH="0" baseline="0" noProof="0" dirty="0" smtClean="0">
                <a:ln>
                  <a:noFill/>
                </a:ln>
                <a:solidFill>
                  <a:schemeClr val="tx1"/>
                </a:solidFill>
                <a:effectLst/>
                <a:uLnTx/>
                <a:uFillTx/>
                <a:latin typeface="+mn-lt"/>
                <a:ea typeface="+mn-ea"/>
                <a:cs typeface="+mn-cs"/>
              </a:rPr>
              <a:t>p</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1" u="none" strike="noStrike" kern="1200" cap="none" spc="0" normalizeH="0" baseline="0" noProof="0" dirty="0" smtClean="0">
                <a:ln>
                  <a:noFill/>
                </a:ln>
                <a:solidFill>
                  <a:schemeClr val="tx1"/>
                </a:solidFill>
                <a:effectLst/>
                <a:uLnTx/>
                <a:uFillTx/>
                <a:latin typeface="+mn-lt"/>
                <a:ea typeface="+mn-ea"/>
                <a:cs typeface="+mn-cs"/>
              </a:rPr>
              <a:t>p</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4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is a tautology.</a:t>
            </a:r>
            <a:r>
              <a:rPr kumimoji="0" lang="en-US" sz="28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p>
          <a:p>
            <a:pPr marL="342900" marR="0" lvl="0" indent="-342900" algn="l" defTabSz="914400" rtl="0" eaLnBrk="1" fontAlgn="auto" latinLnBrk="0" hangingPunct="1">
              <a:lnSpc>
                <a:spcPct val="90000"/>
              </a:lnSpc>
              <a:spcBef>
                <a:spcPct val="20000"/>
              </a:spcBef>
              <a:spcAft>
                <a:spcPts val="0"/>
              </a:spcAft>
              <a:buClr>
                <a:schemeClr val="folHlink"/>
              </a:buClr>
              <a:buSzTx/>
              <a:tabLst/>
              <a:defRPr/>
            </a:pPr>
            <a:r>
              <a:rPr lang="en-US" sz="2800" b="1" i="1" dirty="0" smtClean="0">
                <a:solidFill>
                  <a:srgbClr val="FF0000"/>
                </a:solidFill>
                <a:sym typeface="Symbol" pitchFamily="18" charset="2"/>
              </a:rPr>
              <a:t>Solution:</a:t>
            </a:r>
            <a:endParaRPr kumimoji="0" lang="en-US" sz="2800" b="1" i="1" u="none" strike="noStrike" kern="1200" cap="none" spc="0" normalizeH="0" baseline="0" noProof="0" dirty="0" smtClean="0">
              <a:ln>
                <a:noFill/>
              </a:ln>
              <a:solidFill>
                <a:srgbClr val="FF0000"/>
              </a:solidFill>
              <a:effectLst/>
              <a:uLnTx/>
              <a:uFillTx/>
              <a:latin typeface="+mn-lt"/>
              <a:ea typeface="+mn-ea"/>
              <a:cs typeface="+mn-cs"/>
              <a:sym typeface="Symbol" pitchFamily="18" charset="2"/>
            </a:endParaRPr>
          </a:p>
          <a:p>
            <a:pPr marL="342900" marR="0" lvl="0" indent="-342900" algn="l" defTabSz="914400" rtl="0" eaLnBrk="1" fontAlgn="auto" latinLnBrk="0" hangingPunct="1">
              <a:lnSpc>
                <a:spcPct val="90000"/>
              </a:lnSpc>
              <a:spcBef>
                <a:spcPct val="20000"/>
              </a:spcBef>
              <a:spcAft>
                <a:spcPts val="0"/>
              </a:spcAft>
              <a:buClr>
                <a:schemeClr val="folHlink"/>
              </a:buClr>
              <a:buSzTx/>
              <a:buFont typeface="Wingdings" pitchFamily="2" charset="2"/>
              <a:buChar char="l"/>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We use</a:t>
            </a:r>
            <a:r>
              <a:rPr kumimoji="0" lang="en-US" sz="24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to show that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400" b="1" i="1" u="none" strike="noStrike" kern="1200" cap="none" spc="0" normalizeH="0" baseline="0" noProof="0" dirty="0" smtClean="0">
                <a:ln>
                  <a:noFill/>
                </a:ln>
                <a:solidFill>
                  <a:schemeClr val="tx1"/>
                </a:solidFill>
                <a:effectLst/>
                <a:uLnTx/>
                <a:uFillTx/>
                <a:latin typeface="+mn-lt"/>
                <a:ea typeface="+mn-ea"/>
                <a:cs typeface="+mn-cs"/>
              </a:rPr>
              <a:t>p</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1" u="none" strike="noStrike" kern="1200" cap="none" spc="0" normalizeH="0" baseline="0" noProof="0" dirty="0" smtClean="0">
                <a:ln>
                  <a:noFill/>
                </a:ln>
                <a:solidFill>
                  <a:schemeClr val="tx1"/>
                </a:solidFill>
                <a:effectLst/>
                <a:uLnTx/>
                <a:uFillTx/>
                <a:latin typeface="+mn-lt"/>
                <a:ea typeface="+mn-ea"/>
                <a:cs typeface="+mn-cs"/>
              </a:rPr>
              <a:t>p</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4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 </a:t>
            </a:r>
            <a:r>
              <a:rPr kumimoji="0" lang="en-US" sz="24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T.</a:t>
            </a:r>
            <a:r>
              <a:rPr kumimoji="0" lang="en-US" sz="28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28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US" sz="28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2800" b="1"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US" sz="2800" b="1" i="1" u="none" strike="noStrike" kern="1200" cap="none" spc="0" normalizeH="0" baseline="0" noProof="0" dirty="0">
              <a:ln>
                <a:noFill/>
              </a:ln>
              <a:solidFill>
                <a:schemeClr val="tx1"/>
              </a:solidFill>
              <a:effectLst/>
              <a:uLnTx/>
              <a:uFillTx/>
              <a:latin typeface="+mn-lt"/>
              <a:ea typeface="+mn-ea"/>
              <a:cs typeface="+mn-cs"/>
              <a:sym typeface="Symbol" pitchFamily="18" charset="2"/>
            </a:endParaRPr>
          </a:p>
        </p:txBody>
      </p:sp>
      <p:sp>
        <p:nvSpPr>
          <p:cNvPr id="6" name="Text Box 49"/>
          <p:cNvSpPr txBox="1">
            <a:spLocks noChangeArrowheads="1"/>
          </p:cNvSpPr>
          <p:nvPr/>
        </p:nvSpPr>
        <p:spPr bwMode="auto">
          <a:xfrm>
            <a:off x="914400" y="4648200"/>
            <a:ext cx="4419600" cy="396875"/>
          </a:xfrm>
          <a:prstGeom prst="rect">
            <a:avLst/>
          </a:prstGeom>
          <a:noFill/>
          <a:ln w="9525">
            <a:noFill/>
            <a:miter lim="800000"/>
            <a:headEnd/>
            <a:tailEnd/>
          </a:ln>
          <a:effectLst/>
        </p:spPr>
        <p:txBody>
          <a:bodyPr>
            <a:spAutoFit/>
          </a:bodyPr>
          <a:lstStyle/>
          <a:p>
            <a:pPr>
              <a:spcBef>
                <a:spcPct val="50000"/>
              </a:spcBef>
            </a:pPr>
            <a:endParaRPr lang="en-US" sz="2000" b="1">
              <a:latin typeface="Times" pitchFamily="1" charset="0"/>
            </a:endParaRPr>
          </a:p>
        </p:txBody>
      </p:sp>
      <p:sp>
        <p:nvSpPr>
          <p:cNvPr id="7" name="Text Box 50"/>
          <p:cNvSpPr txBox="1">
            <a:spLocks noChangeArrowheads="1"/>
          </p:cNvSpPr>
          <p:nvPr/>
        </p:nvSpPr>
        <p:spPr bwMode="auto">
          <a:xfrm>
            <a:off x="3884613" y="1981200"/>
            <a:ext cx="1981200" cy="369332"/>
          </a:xfrm>
          <a:prstGeom prst="rect">
            <a:avLst/>
          </a:prstGeom>
          <a:noFill/>
          <a:ln w="9525">
            <a:noFill/>
            <a:miter lim="800000"/>
            <a:headEnd/>
            <a:tailEnd/>
          </a:ln>
          <a:effectLst/>
        </p:spPr>
        <p:txBody>
          <a:bodyPr>
            <a:spAutoFit/>
          </a:bodyPr>
          <a:lstStyle/>
          <a:p>
            <a:pPr>
              <a:spcBef>
                <a:spcPct val="50000"/>
              </a:spcBef>
            </a:pPr>
            <a:endParaRPr lang="en-US" b="1" i="1">
              <a:latin typeface="Chalkboard" pitchFamily="1" charset="0"/>
              <a:sym typeface="Symbol" pitchFamily="18" charset="2"/>
            </a:endParaRPr>
          </a:p>
        </p:txBody>
      </p:sp>
      <p:sp>
        <p:nvSpPr>
          <p:cNvPr id="8" name="Text Box 51"/>
          <p:cNvSpPr txBox="1">
            <a:spLocks noChangeArrowheads="1"/>
          </p:cNvSpPr>
          <p:nvPr/>
        </p:nvSpPr>
        <p:spPr bwMode="auto">
          <a:xfrm>
            <a:off x="3886200" y="2438400"/>
            <a:ext cx="2286000" cy="396875"/>
          </a:xfrm>
          <a:prstGeom prst="rect">
            <a:avLst/>
          </a:prstGeom>
          <a:noFill/>
          <a:ln w="9525">
            <a:noFill/>
            <a:miter lim="800000"/>
            <a:headEnd/>
            <a:tailEnd/>
          </a:ln>
          <a:effectLst/>
        </p:spPr>
        <p:txBody>
          <a:bodyPr>
            <a:spAutoFit/>
          </a:bodyPr>
          <a:lstStyle/>
          <a:p>
            <a:pPr>
              <a:spcBef>
                <a:spcPct val="50000"/>
              </a:spcBef>
            </a:pPr>
            <a:endParaRPr lang="en-US" sz="2000" b="1">
              <a:latin typeface="Chalkboard" pitchFamily="1" charset="0"/>
              <a:sym typeface="Symbol" pitchFamily="18" charset="2"/>
            </a:endParaRPr>
          </a:p>
        </p:txBody>
      </p:sp>
      <p:sp>
        <p:nvSpPr>
          <p:cNvPr id="9" name="Text Box 52"/>
          <p:cNvSpPr txBox="1">
            <a:spLocks noChangeArrowheads="1"/>
          </p:cNvSpPr>
          <p:nvPr/>
        </p:nvSpPr>
        <p:spPr bwMode="auto">
          <a:xfrm>
            <a:off x="5257800" y="2819400"/>
            <a:ext cx="2590800" cy="396875"/>
          </a:xfrm>
          <a:prstGeom prst="rect">
            <a:avLst/>
          </a:prstGeom>
          <a:noFill/>
          <a:ln w="9525">
            <a:noFill/>
            <a:miter lim="800000"/>
            <a:headEnd/>
            <a:tailEnd/>
          </a:ln>
          <a:effectLst/>
        </p:spPr>
        <p:txBody>
          <a:bodyPr>
            <a:spAutoFit/>
          </a:bodyPr>
          <a:lstStyle/>
          <a:p>
            <a:pPr>
              <a:spcBef>
                <a:spcPct val="50000"/>
              </a:spcBef>
            </a:pPr>
            <a:r>
              <a:rPr lang="en-US" sz="2000" b="1" dirty="0" smtClean="0">
                <a:latin typeface="Chalkboard" pitchFamily="1" charset="0"/>
                <a:sym typeface="Symbol" pitchFamily="18" charset="2"/>
              </a:rPr>
              <a:t>substitution for  </a:t>
            </a:r>
            <a:endParaRPr lang="en-US" sz="2000" b="1" dirty="0">
              <a:latin typeface="Chalkboard" pitchFamily="1" charset="0"/>
              <a:sym typeface="Symbol" pitchFamily="18" charset="2"/>
            </a:endParaRPr>
          </a:p>
        </p:txBody>
      </p:sp>
      <p:grpSp>
        <p:nvGrpSpPr>
          <p:cNvPr id="10" name="Group 56"/>
          <p:cNvGrpSpPr>
            <a:grpSpLocks/>
          </p:cNvGrpSpPr>
          <p:nvPr/>
        </p:nvGrpSpPr>
        <p:grpSpPr bwMode="auto">
          <a:xfrm>
            <a:off x="685800" y="2438400"/>
            <a:ext cx="5105400" cy="3902075"/>
            <a:chOff x="0" y="1536"/>
            <a:chExt cx="3216" cy="2458"/>
          </a:xfrm>
        </p:grpSpPr>
        <p:sp>
          <p:nvSpPr>
            <p:cNvPr id="11" name="Text Box 57"/>
            <p:cNvSpPr txBox="1">
              <a:spLocks noChangeArrowheads="1"/>
            </p:cNvSpPr>
            <p:nvPr/>
          </p:nvSpPr>
          <p:spPr bwMode="auto">
            <a:xfrm>
              <a:off x="1056" y="2640"/>
              <a:ext cx="624" cy="250"/>
            </a:xfrm>
            <a:prstGeom prst="rect">
              <a:avLst/>
            </a:prstGeom>
            <a:noFill/>
            <a:ln w="9525">
              <a:noFill/>
              <a:miter lim="800000"/>
              <a:headEnd/>
              <a:tailEnd/>
            </a:ln>
            <a:effectLst/>
          </p:spPr>
          <p:txBody>
            <a:bodyPr>
              <a:spAutoFit/>
            </a:bodyPr>
            <a:lstStyle/>
            <a:p>
              <a:pPr>
                <a:spcBef>
                  <a:spcPct val="50000"/>
                </a:spcBef>
              </a:pPr>
              <a:endParaRPr lang="en-US" sz="2000" b="1">
                <a:latin typeface="Times" pitchFamily="1" charset="0"/>
              </a:endParaRPr>
            </a:p>
          </p:txBody>
        </p:sp>
        <p:sp>
          <p:nvSpPr>
            <p:cNvPr id="12" name="Text Box 58"/>
            <p:cNvSpPr txBox="1">
              <a:spLocks noChangeArrowheads="1"/>
            </p:cNvSpPr>
            <p:nvPr/>
          </p:nvSpPr>
          <p:spPr bwMode="auto">
            <a:xfrm>
              <a:off x="0" y="1536"/>
              <a:ext cx="1968" cy="250"/>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rPr>
                <a:t>p </a:t>
              </a:r>
              <a:r>
                <a:rPr lang="en-US" sz="2000" b="1" dirty="0">
                  <a:latin typeface="Chalkboard" pitchFamily="1" charset="0"/>
                  <a:sym typeface="Symbol" pitchFamily="18" charset="2"/>
                </a:rPr>
                <a:t> </a:t>
              </a:r>
              <a:r>
                <a:rPr lang="en-US" sz="2000" b="1" i="1" dirty="0">
                  <a:latin typeface="Chalkboard" pitchFamily="1" charset="0"/>
                  <a:sym typeface="Symbol" pitchFamily="18" charset="2"/>
                </a:rPr>
                <a:t>q</a:t>
              </a:r>
              <a:r>
                <a:rPr lang="en-US" sz="2000" b="1" dirty="0">
                  <a:latin typeface="Chalkboard" pitchFamily="1" charset="0"/>
                  <a:sym typeface="Symbol" pitchFamily="18" charset="2"/>
                </a:rPr>
                <a:t>)]  </a:t>
              </a:r>
              <a:r>
                <a:rPr lang="en-US" sz="2000" b="1" i="1" dirty="0">
                  <a:latin typeface="Chalkboard" pitchFamily="1" charset="0"/>
                  <a:sym typeface="Symbol" pitchFamily="18" charset="2"/>
                </a:rPr>
                <a:t>q</a:t>
              </a:r>
            </a:p>
          </p:txBody>
        </p:sp>
        <p:sp>
          <p:nvSpPr>
            <p:cNvPr id="13" name="Text Box 59"/>
            <p:cNvSpPr txBox="1">
              <a:spLocks noChangeArrowheads="1"/>
            </p:cNvSpPr>
            <p:nvPr/>
          </p:nvSpPr>
          <p:spPr bwMode="auto">
            <a:xfrm>
              <a:off x="672" y="2030"/>
              <a:ext cx="2544" cy="250"/>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sym typeface="Symbol" pitchFamily="18" charset="2"/>
                </a:rPr>
                <a:t> </a:t>
              </a:r>
              <a:r>
                <a:rPr lang="en-US" sz="2000" b="1" dirty="0">
                  <a:latin typeface="Chalkboard" pitchFamily="1" charset="0"/>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dirty="0">
                  <a:latin typeface="Chalkboard" pitchFamily="1" charset="0"/>
                  <a:sym typeface="Symbol" pitchFamily="18" charset="2"/>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sym typeface="Symbol" pitchFamily="18" charset="2"/>
                </a:rPr>
                <a:t>q</a:t>
              </a:r>
              <a:r>
                <a:rPr lang="en-US" sz="2000" b="1" dirty="0">
                  <a:latin typeface="Chalkboard" pitchFamily="1" charset="0"/>
                  <a:sym typeface="Symbol" pitchFamily="18" charset="2"/>
                </a:rPr>
                <a:t>)]  </a:t>
              </a:r>
              <a:r>
                <a:rPr lang="en-US" sz="2000" b="1" i="1" dirty="0">
                  <a:latin typeface="Chalkboard" pitchFamily="1" charset="0"/>
                  <a:sym typeface="Symbol" pitchFamily="18" charset="2"/>
                </a:rPr>
                <a:t>q </a:t>
              </a:r>
            </a:p>
          </p:txBody>
        </p:sp>
        <p:sp>
          <p:nvSpPr>
            <p:cNvPr id="14" name="Text Box 60"/>
            <p:cNvSpPr txBox="1">
              <a:spLocks noChangeArrowheads="1"/>
            </p:cNvSpPr>
            <p:nvPr/>
          </p:nvSpPr>
          <p:spPr bwMode="auto">
            <a:xfrm>
              <a:off x="672" y="1776"/>
              <a:ext cx="2016" cy="250"/>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sym typeface="Symbol" pitchFamily="18" charset="2"/>
                </a:rPr>
                <a:t> </a:t>
              </a:r>
              <a:r>
                <a:rPr lang="en-US" sz="2000" b="1" dirty="0">
                  <a:latin typeface="Chalkboard" pitchFamily="1" charset="0"/>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dirty="0">
                  <a:latin typeface="Chalkboard" pitchFamily="1" charset="0"/>
                  <a:sym typeface="Symbol" pitchFamily="18" charset="2"/>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sym typeface="Symbol" pitchFamily="18" charset="2"/>
                </a:rPr>
                <a:t>q</a:t>
              </a:r>
              <a:r>
                <a:rPr lang="en-US" sz="2000" b="1" dirty="0">
                  <a:latin typeface="Chalkboard" pitchFamily="1" charset="0"/>
                  <a:sym typeface="Symbol" pitchFamily="18" charset="2"/>
                </a:rPr>
                <a:t>)]  </a:t>
              </a:r>
              <a:r>
                <a:rPr lang="en-US" sz="2000" b="1" i="1" dirty="0">
                  <a:latin typeface="Chalkboard" pitchFamily="1" charset="0"/>
                  <a:sym typeface="Symbol" pitchFamily="18" charset="2"/>
                </a:rPr>
                <a:t>q </a:t>
              </a:r>
            </a:p>
          </p:txBody>
        </p:sp>
        <p:sp>
          <p:nvSpPr>
            <p:cNvPr id="15" name="Text Box 61"/>
            <p:cNvSpPr txBox="1">
              <a:spLocks noChangeArrowheads="1"/>
            </p:cNvSpPr>
            <p:nvPr/>
          </p:nvSpPr>
          <p:spPr bwMode="auto">
            <a:xfrm>
              <a:off x="672" y="2304"/>
              <a:ext cx="2544" cy="250"/>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sym typeface="Symbol" pitchFamily="18" charset="2"/>
                </a:rPr>
                <a:t> </a:t>
              </a:r>
              <a:r>
                <a:rPr lang="en-US" sz="2000" b="1" dirty="0">
                  <a:latin typeface="Chalkboard" pitchFamily="1" charset="0"/>
                </a:rPr>
                <a:t>[ F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sym typeface="Symbol" pitchFamily="18" charset="2"/>
                </a:rPr>
                <a:t>q</a:t>
              </a:r>
              <a:r>
                <a:rPr lang="en-US" sz="2000" b="1" dirty="0">
                  <a:latin typeface="Chalkboard" pitchFamily="1" charset="0"/>
                  <a:sym typeface="Symbol" pitchFamily="18" charset="2"/>
                </a:rPr>
                <a:t>)]  </a:t>
              </a:r>
              <a:r>
                <a:rPr lang="en-US" sz="2000" b="1" i="1" dirty="0">
                  <a:latin typeface="Chalkboard" pitchFamily="1" charset="0"/>
                  <a:sym typeface="Symbol" pitchFamily="18" charset="2"/>
                </a:rPr>
                <a:t>q </a:t>
              </a:r>
            </a:p>
          </p:txBody>
        </p:sp>
        <p:sp>
          <p:nvSpPr>
            <p:cNvPr id="16" name="Text Box 62"/>
            <p:cNvSpPr txBox="1">
              <a:spLocks noChangeArrowheads="1"/>
            </p:cNvSpPr>
            <p:nvPr/>
          </p:nvSpPr>
          <p:spPr bwMode="auto">
            <a:xfrm>
              <a:off x="672" y="2544"/>
              <a:ext cx="1776" cy="250"/>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sym typeface="Symbol" pitchFamily="18" charset="2"/>
                </a:rPr>
                <a:t> </a:t>
              </a:r>
              <a:r>
                <a:rPr lang="en-US" sz="2000" b="1" dirty="0">
                  <a:latin typeface="Chalkboard" pitchFamily="1" charset="0"/>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sym typeface="Symbol" pitchFamily="18" charset="2"/>
                </a:rPr>
                <a:t>q</a:t>
              </a:r>
              <a:r>
                <a:rPr lang="en-US" sz="2000" b="1" dirty="0">
                  <a:latin typeface="Chalkboard" pitchFamily="1" charset="0"/>
                  <a:sym typeface="Symbol" pitchFamily="18" charset="2"/>
                </a:rPr>
                <a:t>)  </a:t>
              </a:r>
              <a:r>
                <a:rPr lang="en-US" sz="2000" b="1" i="1" dirty="0">
                  <a:latin typeface="Chalkboard" pitchFamily="1" charset="0"/>
                  <a:sym typeface="Symbol" pitchFamily="18" charset="2"/>
                </a:rPr>
                <a:t>q </a:t>
              </a:r>
            </a:p>
          </p:txBody>
        </p:sp>
        <p:sp>
          <p:nvSpPr>
            <p:cNvPr id="17" name="Text Box 63"/>
            <p:cNvSpPr txBox="1">
              <a:spLocks noChangeArrowheads="1"/>
            </p:cNvSpPr>
            <p:nvPr/>
          </p:nvSpPr>
          <p:spPr bwMode="auto">
            <a:xfrm>
              <a:off x="672" y="2784"/>
              <a:ext cx="1776" cy="250"/>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sym typeface="Symbol" pitchFamily="18" charset="2"/>
                </a:rPr>
                <a:t> </a:t>
              </a:r>
              <a:r>
                <a:rPr lang="en-US" sz="2000" b="1" dirty="0">
                  <a:latin typeface="Chalkboard" pitchFamily="1" charset="0"/>
                </a:rPr>
                <a:t>(</a:t>
              </a:r>
              <a:r>
                <a:rPr lang="en-US" sz="2000" b="1" i="1" dirty="0">
                  <a:latin typeface="Chalkboard" pitchFamily="1" charset="0"/>
                </a:rPr>
                <a:t>p</a:t>
              </a:r>
              <a:r>
                <a:rPr lang="en-US" sz="2000" b="1" dirty="0">
                  <a:latin typeface="Chalkboard" pitchFamily="1" charset="0"/>
                </a:rPr>
                <a:t> </a:t>
              </a:r>
              <a:r>
                <a:rPr lang="en-US" sz="2000" b="1" dirty="0">
                  <a:latin typeface="Chalkboard" pitchFamily="1" charset="0"/>
                  <a:sym typeface="Symbol" pitchFamily="18" charset="2"/>
                </a:rPr>
                <a:t></a:t>
              </a:r>
              <a:r>
                <a:rPr lang="en-US" sz="2000" b="1" dirty="0">
                  <a:latin typeface="Chalkboard" pitchFamily="1" charset="0"/>
                </a:rPr>
                <a:t> </a:t>
              </a:r>
              <a:r>
                <a:rPr lang="en-US" sz="2000" b="1" i="1" dirty="0">
                  <a:latin typeface="Chalkboard" pitchFamily="1" charset="0"/>
                  <a:sym typeface="Symbol" pitchFamily="18" charset="2"/>
                </a:rPr>
                <a:t>q</a:t>
              </a:r>
              <a:r>
                <a:rPr lang="en-US" sz="2000" b="1" dirty="0">
                  <a:latin typeface="Chalkboard" pitchFamily="1" charset="0"/>
                  <a:sym typeface="Symbol" pitchFamily="18" charset="2"/>
                </a:rPr>
                <a:t>)  </a:t>
              </a:r>
              <a:r>
                <a:rPr lang="en-US" sz="2000" b="1" i="1" dirty="0">
                  <a:latin typeface="Chalkboard" pitchFamily="1" charset="0"/>
                  <a:sym typeface="Symbol" pitchFamily="18" charset="2"/>
                </a:rPr>
                <a:t>q </a:t>
              </a:r>
            </a:p>
          </p:txBody>
        </p:sp>
        <p:sp>
          <p:nvSpPr>
            <p:cNvPr id="18" name="Text Box 64"/>
            <p:cNvSpPr txBox="1">
              <a:spLocks noChangeArrowheads="1"/>
            </p:cNvSpPr>
            <p:nvPr/>
          </p:nvSpPr>
          <p:spPr bwMode="auto">
            <a:xfrm>
              <a:off x="672" y="3024"/>
              <a:ext cx="1776" cy="250"/>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 </a:t>
              </a:r>
              <a:r>
                <a:rPr lang="en-US" sz="2000" b="1">
                  <a:latin typeface="Chalkboard" pitchFamily="1" charset="0"/>
                </a:rPr>
                <a:t>(</a:t>
              </a:r>
              <a:r>
                <a:rPr lang="en-US" sz="2000" b="1">
                  <a:latin typeface="Chalkboard" pitchFamily="1" charset="0"/>
                  <a:sym typeface="Symbol" pitchFamily="18" charset="2"/>
                </a:rPr>
                <a:t></a:t>
              </a:r>
              <a:r>
                <a:rPr lang="en-US" sz="2000" b="1" i="1">
                  <a:latin typeface="Chalkboard" pitchFamily="1" charset="0"/>
                </a:rPr>
                <a:t>p</a:t>
              </a:r>
              <a:r>
                <a:rPr lang="en-US" sz="2000" b="1">
                  <a:latin typeface="Chalkboard" pitchFamily="1" charset="0"/>
                </a:rPr>
                <a:t> </a:t>
              </a:r>
              <a:r>
                <a:rPr lang="en-US" sz="2000" b="1">
                  <a:latin typeface="Chalkboard" pitchFamily="1" charset="0"/>
                  <a:sym typeface="Symbol" pitchFamily="18" charset="2"/>
                </a:rPr>
                <a:t></a:t>
              </a:r>
              <a:r>
                <a:rPr lang="en-US" sz="2000" b="1">
                  <a:latin typeface="Chalkboard" pitchFamily="1" charset="0"/>
                </a:rPr>
                <a:t> </a:t>
              </a:r>
              <a:r>
                <a:rPr lang="en-US" sz="2000" b="1">
                  <a:latin typeface="Chalkboard" pitchFamily="1" charset="0"/>
                  <a:sym typeface="Symbol" pitchFamily="18" charset="2"/>
                </a:rPr>
                <a:t></a:t>
              </a:r>
              <a:r>
                <a:rPr lang="en-US" sz="2000" b="1" i="1">
                  <a:latin typeface="Chalkboard" pitchFamily="1" charset="0"/>
                  <a:sym typeface="Symbol" pitchFamily="18" charset="2"/>
                </a:rPr>
                <a:t>q</a:t>
              </a:r>
              <a:r>
                <a:rPr lang="en-US" sz="2000" b="1">
                  <a:latin typeface="Chalkboard" pitchFamily="1" charset="0"/>
                  <a:sym typeface="Symbol" pitchFamily="18" charset="2"/>
                </a:rPr>
                <a:t>)  </a:t>
              </a:r>
              <a:r>
                <a:rPr lang="en-US" sz="2000" b="1" i="1">
                  <a:latin typeface="Chalkboard" pitchFamily="1" charset="0"/>
                  <a:sym typeface="Symbol" pitchFamily="18" charset="2"/>
                </a:rPr>
                <a:t>q </a:t>
              </a:r>
            </a:p>
          </p:txBody>
        </p:sp>
        <p:sp>
          <p:nvSpPr>
            <p:cNvPr id="19" name="Text Box 65"/>
            <p:cNvSpPr txBox="1">
              <a:spLocks noChangeArrowheads="1"/>
            </p:cNvSpPr>
            <p:nvPr/>
          </p:nvSpPr>
          <p:spPr bwMode="auto">
            <a:xfrm>
              <a:off x="672" y="3264"/>
              <a:ext cx="1776" cy="250"/>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 </a:t>
              </a:r>
              <a:r>
                <a:rPr lang="en-US" sz="2000" b="1" i="1">
                  <a:latin typeface="Chalkboard" pitchFamily="1" charset="0"/>
                </a:rPr>
                <a:t>p</a:t>
              </a:r>
              <a:r>
                <a:rPr lang="en-US" sz="2000" b="1">
                  <a:latin typeface="Chalkboard" pitchFamily="1" charset="0"/>
                </a:rPr>
                <a:t> </a:t>
              </a:r>
              <a:r>
                <a:rPr lang="en-US" sz="2000" b="1">
                  <a:latin typeface="Chalkboard" pitchFamily="1" charset="0"/>
                  <a:sym typeface="Symbol" pitchFamily="18" charset="2"/>
                </a:rPr>
                <a:t></a:t>
              </a:r>
              <a:r>
                <a:rPr lang="en-US" sz="2000" b="1">
                  <a:latin typeface="Chalkboard" pitchFamily="1" charset="0"/>
                </a:rPr>
                <a:t> (</a:t>
              </a:r>
              <a:r>
                <a:rPr lang="en-US" sz="2000" b="1">
                  <a:latin typeface="Chalkboard" pitchFamily="1" charset="0"/>
                  <a:sym typeface="Symbol" pitchFamily="18" charset="2"/>
                </a:rPr>
                <a:t></a:t>
              </a:r>
              <a:r>
                <a:rPr lang="en-US" sz="2000" b="1" i="1">
                  <a:latin typeface="Chalkboard" pitchFamily="1" charset="0"/>
                  <a:sym typeface="Symbol" pitchFamily="18" charset="2"/>
                </a:rPr>
                <a:t>q</a:t>
              </a:r>
              <a:r>
                <a:rPr lang="en-US" sz="2000" b="1">
                  <a:latin typeface="Chalkboard" pitchFamily="1" charset="0"/>
                  <a:sym typeface="Symbol" pitchFamily="18" charset="2"/>
                </a:rPr>
                <a:t>  </a:t>
              </a:r>
              <a:r>
                <a:rPr lang="en-US" sz="2000" b="1" i="1">
                  <a:latin typeface="Chalkboard" pitchFamily="1" charset="0"/>
                  <a:sym typeface="Symbol" pitchFamily="18" charset="2"/>
                </a:rPr>
                <a:t>q )</a:t>
              </a:r>
            </a:p>
          </p:txBody>
        </p:sp>
        <p:sp>
          <p:nvSpPr>
            <p:cNvPr id="20" name="Text Box 66"/>
            <p:cNvSpPr txBox="1">
              <a:spLocks noChangeArrowheads="1"/>
            </p:cNvSpPr>
            <p:nvPr/>
          </p:nvSpPr>
          <p:spPr bwMode="auto">
            <a:xfrm>
              <a:off x="672" y="3504"/>
              <a:ext cx="1776" cy="250"/>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 </a:t>
              </a:r>
              <a:r>
                <a:rPr lang="en-US" sz="2000" b="1" i="1">
                  <a:latin typeface="Chalkboard" pitchFamily="1" charset="0"/>
                </a:rPr>
                <a:t>p</a:t>
              </a:r>
              <a:r>
                <a:rPr lang="en-US" sz="2000" b="1">
                  <a:latin typeface="Chalkboard" pitchFamily="1" charset="0"/>
                </a:rPr>
                <a:t> </a:t>
              </a:r>
              <a:r>
                <a:rPr lang="en-US" sz="2000" b="1">
                  <a:latin typeface="Chalkboard" pitchFamily="1" charset="0"/>
                  <a:sym typeface="Symbol" pitchFamily="18" charset="2"/>
                </a:rPr>
                <a:t></a:t>
              </a:r>
              <a:r>
                <a:rPr lang="en-US" sz="2000" b="1">
                  <a:latin typeface="Chalkboard" pitchFamily="1" charset="0"/>
                </a:rPr>
                <a:t> T</a:t>
              </a:r>
              <a:endParaRPr lang="en-US" sz="2000" b="1" i="1">
                <a:latin typeface="Chalkboard" pitchFamily="1" charset="0"/>
                <a:sym typeface="Symbol" pitchFamily="18" charset="2"/>
              </a:endParaRPr>
            </a:p>
          </p:txBody>
        </p:sp>
        <p:sp>
          <p:nvSpPr>
            <p:cNvPr id="21" name="Text Box 67"/>
            <p:cNvSpPr txBox="1">
              <a:spLocks noChangeArrowheads="1"/>
            </p:cNvSpPr>
            <p:nvPr/>
          </p:nvSpPr>
          <p:spPr bwMode="auto">
            <a:xfrm>
              <a:off x="672" y="3744"/>
              <a:ext cx="1776" cy="250"/>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 </a:t>
              </a:r>
              <a:r>
                <a:rPr lang="en-US" sz="2000" b="1">
                  <a:latin typeface="Chalkboard" pitchFamily="1" charset="0"/>
                </a:rPr>
                <a:t>T</a:t>
              </a:r>
              <a:endParaRPr lang="en-US" sz="2000" b="1" i="1">
                <a:latin typeface="Chalkboard" pitchFamily="1" charset="0"/>
                <a:sym typeface="Symbol" pitchFamily="18" charset="2"/>
              </a:endParaRPr>
            </a:p>
          </p:txBody>
        </p:sp>
      </p:grpSp>
      <p:sp>
        <p:nvSpPr>
          <p:cNvPr id="22" name="Text Box 68"/>
          <p:cNvSpPr txBox="1">
            <a:spLocks noChangeArrowheads="1"/>
          </p:cNvSpPr>
          <p:nvPr/>
        </p:nvSpPr>
        <p:spPr bwMode="auto">
          <a:xfrm>
            <a:off x="5257800" y="3222625"/>
            <a:ext cx="2590800" cy="396875"/>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distributive</a:t>
            </a:r>
          </a:p>
        </p:txBody>
      </p:sp>
      <p:sp>
        <p:nvSpPr>
          <p:cNvPr id="23" name="Text Box 69"/>
          <p:cNvSpPr txBox="1">
            <a:spLocks noChangeArrowheads="1"/>
          </p:cNvSpPr>
          <p:nvPr/>
        </p:nvSpPr>
        <p:spPr bwMode="auto">
          <a:xfrm>
            <a:off x="5257800" y="3657600"/>
            <a:ext cx="2590800" cy="396875"/>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uniqueness</a:t>
            </a:r>
          </a:p>
        </p:txBody>
      </p:sp>
      <p:sp>
        <p:nvSpPr>
          <p:cNvPr id="24" name="Text Box 70"/>
          <p:cNvSpPr txBox="1">
            <a:spLocks noChangeArrowheads="1"/>
          </p:cNvSpPr>
          <p:nvPr/>
        </p:nvSpPr>
        <p:spPr bwMode="auto">
          <a:xfrm>
            <a:off x="5257800" y="4038600"/>
            <a:ext cx="2590800" cy="396875"/>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identity</a:t>
            </a:r>
          </a:p>
        </p:txBody>
      </p:sp>
      <p:sp>
        <p:nvSpPr>
          <p:cNvPr id="25" name="Text Box 71"/>
          <p:cNvSpPr txBox="1">
            <a:spLocks noChangeArrowheads="1"/>
          </p:cNvSpPr>
          <p:nvPr/>
        </p:nvSpPr>
        <p:spPr bwMode="auto">
          <a:xfrm>
            <a:off x="5257800" y="4419600"/>
            <a:ext cx="2590800" cy="396875"/>
          </a:xfrm>
          <a:prstGeom prst="rect">
            <a:avLst/>
          </a:prstGeom>
          <a:noFill/>
          <a:ln w="9525">
            <a:noFill/>
            <a:miter lim="800000"/>
            <a:headEnd/>
            <a:tailEnd/>
          </a:ln>
          <a:effectLst/>
        </p:spPr>
        <p:txBody>
          <a:bodyPr>
            <a:spAutoFit/>
          </a:bodyPr>
          <a:lstStyle/>
          <a:p>
            <a:pPr>
              <a:spcBef>
                <a:spcPct val="50000"/>
              </a:spcBef>
            </a:pPr>
            <a:r>
              <a:rPr lang="en-US" sz="2000" b="1">
                <a:latin typeface="Chalkboard" pitchFamily="1" charset="0"/>
                <a:sym typeface="Symbol" pitchFamily="18" charset="2"/>
              </a:rPr>
              <a:t>substitution for </a:t>
            </a:r>
          </a:p>
        </p:txBody>
      </p:sp>
      <p:sp>
        <p:nvSpPr>
          <p:cNvPr id="26" name="Text Box 72"/>
          <p:cNvSpPr txBox="1">
            <a:spLocks noChangeArrowheads="1"/>
          </p:cNvSpPr>
          <p:nvPr/>
        </p:nvSpPr>
        <p:spPr bwMode="auto">
          <a:xfrm>
            <a:off x="4788024" y="4797152"/>
            <a:ext cx="2590800" cy="396875"/>
          </a:xfrm>
          <a:prstGeom prst="rect">
            <a:avLst/>
          </a:prstGeom>
          <a:noFill/>
          <a:ln w="9525">
            <a:noFill/>
            <a:miter lim="800000"/>
            <a:headEnd/>
            <a:tailEnd/>
          </a:ln>
          <a:effectLst/>
        </p:spPr>
        <p:txBody>
          <a:bodyPr>
            <a:spAutoFit/>
          </a:bodyPr>
          <a:lstStyle/>
          <a:p>
            <a:pPr>
              <a:spcBef>
                <a:spcPct val="50000"/>
              </a:spcBef>
            </a:pPr>
            <a:r>
              <a:rPr lang="en-US" sz="2000" b="1" dirty="0" err="1">
                <a:latin typeface="Chalkboard" pitchFamily="1" charset="0"/>
                <a:sym typeface="Symbol" pitchFamily="18" charset="2"/>
              </a:rPr>
              <a:t>DeMorgan’s</a:t>
            </a:r>
            <a:endParaRPr lang="en-US" sz="2000" b="1" dirty="0">
              <a:latin typeface="Chalkboard" pitchFamily="1" charset="0"/>
              <a:sym typeface="Symbol" pitchFamily="18" charset="2"/>
            </a:endParaRPr>
          </a:p>
        </p:txBody>
      </p:sp>
      <p:sp>
        <p:nvSpPr>
          <p:cNvPr id="27" name="Text Box 73"/>
          <p:cNvSpPr txBox="1">
            <a:spLocks noChangeArrowheads="1"/>
          </p:cNvSpPr>
          <p:nvPr/>
        </p:nvSpPr>
        <p:spPr bwMode="auto">
          <a:xfrm>
            <a:off x="4788024" y="5157192"/>
            <a:ext cx="2590800" cy="396875"/>
          </a:xfrm>
          <a:prstGeom prst="rect">
            <a:avLst/>
          </a:prstGeom>
          <a:noFill/>
          <a:ln w="9525">
            <a:noFill/>
            <a:miter lim="800000"/>
            <a:headEnd/>
            <a:tailEnd/>
          </a:ln>
          <a:effectLst/>
        </p:spPr>
        <p:txBody>
          <a:bodyPr>
            <a:spAutoFit/>
          </a:bodyPr>
          <a:lstStyle/>
          <a:p>
            <a:pPr>
              <a:spcBef>
                <a:spcPct val="50000"/>
              </a:spcBef>
            </a:pPr>
            <a:r>
              <a:rPr lang="en-US" sz="2000" b="1" dirty="0">
                <a:latin typeface="Chalkboard" pitchFamily="1" charset="0"/>
                <a:sym typeface="Symbol" pitchFamily="18" charset="2"/>
              </a:rPr>
              <a:t>associative</a:t>
            </a:r>
          </a:p>
        </p:txBody>
      </p:sp>
      <p:sp>
        <p:nvSpPr>
          <p:cNvPr id="28" name="Text Box 74"/>
          <p:cNvSpPr txBox="1">
            <a:spLocks noChangeArrowheads="1"/>
          </p:cNvSpPr>
          <p:nvPr/>
        </p:nvSpPr>
        <p:spPr bwMode="auto">
          <a:xfrm>
            <a:off x="5076056" y="5517232"/>
            <a:ext cx="2230760" cy="396875"/>
          </a:xfrm>
          <a:prstGeom prst="rect">
            <a:avLst/>
          </a:prstGeom>
          <a:noFill/>
          <a:ln w="9525">
            <a:noFill/>
            <a:miter lim="800000"/>
            <a:headEnd/>
            <a:tailEnd/>
          </a:ln>
          <a:effectLst/>
        </p:spPr>
        <p:txBody>
          <a:bodyPr wrap="square">
            <a:spAutoFit/>
          </a:bodyPr>
          <a:lstStyle/>
          <a:p>
            <a:pPr>
              <a:spcBef>
                <a:spcPct val="50000"/>
              </a:spcBef>
            </a:pPr>
            <a:r>
              <a:rPr lang="en-US" sz="2000" b="1" dirty="0">
                <a:latin typeface="Chalkboard" pitchFamily="1" charset="0"/>
                <a:sym typeface="Symbol" pitchFamily="18" charset="2"/>
              </a:rPr>
              <a:t>excluded middle</a:t>
            </a:r>
          </a:p>
        </p:txBody>
      </p:sp>
      <p:sp>
        <p:nvSpPr>
          <p:cNvPr id="29" name="Text Box 75"/>
          <p:cNvSpPr txBox="1">
            <a:spLocks noChangeArrowheads="1"/>
          </p:cNvSpPr>
          <p:nvPr/>
        </p:nvSpPr>
        <p:spPr bwMode="auto">
          <a:xfrm>
            <a:off x="4788024" y="5949280"/>
            <a:ext cx="1654696" cy="396875"/>
          </a:xfrm>
          <a:prstGeom prst="rect">
            <a:avLst/>
          </a:prstGeom>
          <a:noFill/>
          <a:ln w="9525">
            <a:noFill/>
            <a:miter lim="800000"/>
            <a:headEnd/>
            <a:tailEnd/>
          </a:ln>
          <a:effectLst/>
        </p:spPr>
        <p:txBody>
          <a:bodyPr wrap="square">
            <a:spAutoFit/>
          </a:bodyPr>
          <a:lstStyle/>
          <a:p>
            <a:pPr>
              <a:spcBef>
                <a:spcPct val="50000"/>
              </a:spcBef>
            </a:pPr>
            <a:r>
              <a:rPr lang="en-US" sz="2000" b="1" dirty="0">
                <a:latin typeface="Chalkboard" pitchFamily="1" charset="0"/>
                <a:sym typeface="Symbol" pitchFamily="18" charset="2"/>
              </a:rPr>
              <a:t>domination</a:t>
            </a:r>
          </a:p>
        </p:txBody>
      </p:sp>
      <p:sp>
        <p:nvSpPr>
          <p:cNvPr id="30" name="Line 76"/>
          <p:cNvSpPr>
            <a:spLocks noChangeShapeType="1"/>
          </p:cNvSpPr>
          <p:nvPr/>
        </p:nvSpPr>
        <p:spPr bwMode="auto">
          <a:xfrm>
            <a:off x="914400" y="30480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1" name="Line 77"/>
          <p:cNvSpPr>
            <a:spLocks noChangeShapeType="1"/>
          </p:cNvSpPr>
          <p:nvPr/>
        </p:nvSpPr>
        <p:spPr bwMode="auto">
          <a:xfrm>
            <a:off x="914400" y="3886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2" name="Line 78"/>
          <p:cNvSpPr>
            <a:spLocks noChangeShapeType="1"/>
          </p:cNvSpPr>
          <p:nvPr/>
        </p:nvSpPr>
        <p:spPr bwMode="auto">
          <a:xfrm>
            <a:off x="914400" y="4267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3" name="Line 79"/>
          <p:cNvSpPr>
            <a:spLocks noChangeShapeType="1"/>
          </p:cNvSpPr>
          <p:nvPr/>
        </p:nvSpPr>
        <p:spPr bwMode="auto">
          <a:xfrm>
            <a:off x="914400" y="4648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4" name="Line 80"/>
          <p:cNvSpPr>
            <a:spLocks noChangeShapeType="1"/>
          </p:cNvSpPr>
          <p:nvPr/>
        </p:nvSpPr>
        <p:spPr bwMode="auto">
          <a:xfrm>
            <a:off x="914400" y="5029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5" name="Line 81"/>
          <p:cNvSpPr>
            <a:spLocks noChangeShapeType="1"/>
          </p:cNvSpPr>
          <p:nvPr/>
        </p:nvSpPr>
        <p:spPr bwMode="auto">
          <a:xfrm>
            <a:off x="914400" y="5410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6" name="Line 82"/>
          <p:cNvSpPr>
            <a:spLocks noChangeShapeType="1"/>
          </p:cNvSpPr>
          <p:nvPr/>
        </p:nvSpPr>
        <p:spPr bwMode="auto">
          <a:xfrm>
            <a:off x="914400" y="5791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7" name="Line 83"/>
          <p:cNvSpPr>
            <a:spLocks noChangeShapeType="1"/>
          </p:cNvSpPr>
          <p:nvPr/>
        </p:nvSpPr>
        <p:spPr bwMode="auto">
          <a:xfrm>
            <a:off x="914400" y="61722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
        <p:nvSpPr>
          <p:cNvPr id="38" name="Line 84"/>
          <p:cNvSpPr>
            <a:spLocks noChangeShapeType="1"/>
          </p:cNvSpPr>
          <p:nvPr/>
        </p:nvSpPr>
        <p:spPr bwMode="auto">
          <a:xfrm>
            <a:off x="914400" y="3429000"/>
            <a:ext cx="762000" cy="0"/>
          </a:xfrm>
          <a:prstGeom prst="line">
            <a:avLst/>
          </a:prstGeom>
          <a:noFill/>
          <a:ln w="38100">
            <a:solidFill>
              <a:schemeClr val="accent1"/>
            </a:solidFill>
            <a:round/>
            <a:headEnd/>
            <a:tailEnd type="triangle" w="med" len="med"/>
          </a:ln>
          <a:effectLst/>
        </p:spPr>
        <p:txBody>
          <a:bodyPr wrap="none" anchor="ctr"/>
          <a:lstStyle/>
          <a:p>
            <a:endParaRPr lang="en-US"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9"/>
                                        </p:tgtEl>
                                        <p:attrNameLst>
                                          <p:attrName>style.visibility</p:attrName>
                                        </p:attrNameLst>
                                      </p:cBhvr>
                                      <p:to>
                                        <p:strVal val="visible"/>
                                      </p:to>
                                    </p:set>
                                  </p:childTnLst>
                                </p:cTn>
                              </p:par>
                            </p:childTnLst>
                          </p:cTn>
                        </p:par>
                        <p:par>
                          <p:cTn id="14" fill="hold">
                            <p:stCondLst>
                              <p:cond delay="500"/>
                            </p:stCondLst>
                            <p:childTnLst>
                              <p:par>
                                <p:cTn id="15" presetID="1" presetClass="exit" presetSubtype="0" fill="hold" grpId="1" nodeType="afterEffect">
                                  <p:stCondLst>
                                    <p:cond delay="0"/>
                                  </p:stCondLst>
                                  <p:childTnLst>
                                    <p:set>
                                      <p:cBhvr>
                                        <p:cTn id="16" dur="1" fill="hold">
                                          <p:stCondLst>
                                            <p:cond delay="499"/>
                                          </p:stCondLst>
                                        </p:cTn>
                                        <p:tgtEl>
                                          <p:spTgt spid="30"/>
                                        </p:tgtEl>
                                        <p:attrNameLst>
                                          <p:attrName>style.visibility</p:attrName>
                                        </p:attrNameLst>
                                      </p:cBhvr>
                                      <p:to>
                                        <p:strVal val="hidden"/>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499"/>
                                          </p:stCondLst>
                                        </p:cTn>
                                        <p:tgtEl>
                                          <p:spTgt spid="3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22"/>
                                        </p:tgtEl>
                                        <p:attrNameLst>
                                          <p:attrName>style.visibility</p:attrName>
                                        </p:attrNameLst>
                                      </p:cBhvr>
                                      <p:to>
                                        <p:strVal val="visible"/>
                                      </p:to>
                                    </p:set>
                                  </p:childTnLst>
                                </p:cTn>
                              </p:par>
                            </p:childTnLst>
                          </p:cTn>
                        </p:par>
                        <p:par>
                          <p:cTn id="24" fill="hold">
                            <p:stCondLst>
                              <p:cond delay="500"/>
                            </p:stCondLst>
                            <p:childTnLst>
                              <p:par>
                                <p:cTn id="25" presetID="1" presetClass="exit" presetSubtype="0" fill="hold" grpId="1" nodeType="afterEffect">
                                  <p:stCondLst>
                                    <p:cond delay="0"/>
                                  </p:stCondLst>
                                  <p:childTnLst>
                                    <p:set>
                                      <p:cBhvr>
                                        <p:cTn id="26" dur="1" fill="hold">
                                          <p:stCondLst>
                                            <p:cond delay="499"/>
                                          </p:stCondLst>
                                        </p:cTn>
                                        <p:tgtEl>
                                          <p:spTgt spid="38"/>
                                        </p:tgtEl>
                                        <p:attrNameLst>
                                          <p:attrName>style.visibility</p:attrName>
                                        </p:attrNameLst>
                                      </p:cBhvr>
                                      <p:to>
                                        <p:strVal val="hidden"/>
                                      </p:to>
                                    </p:set>
                                  </p:childTnLst>
                                </p:cTn>
                              </p:par>
                            </p:childTnLst>
                          </p:cTn>
                        </p:par>
                        <p:par>
                          <p:cTn id="27" fill="hold">
                            <p:stCondLst>
                              <p:cond delay="1000"/>
                            </p:stCondLst>
                            <p:childTnLst>
                              <p:par>
                                <p:cTn id="28" presetID="1" presetClass="entr" presetSubtype="0" fill="hold" grpId="0" nodeType="afterEffect">
                                  <p:stCondLst>
                                    <p:cond delay="0"/>
                                  </p:stCondLst>
                                  <p:childTnLst>
                                    <p:set>
                                      <p:cBhvr>
                                        <p:cTn id="29" dur="1" fill="hold">
                                          <p:stCondLst>
                                            <p:cond delay="499"/>
                                          </p:stCondLst>
                                        </p:cTn>
                                        <p:tgtEl>
                                          <p:spTgt spid="3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23"/>
                                        </p:tgtEl>
                                        <p:attrNameLst>
                                          <p:attrName>style.visibility</p:attrName>
                                        </p:attrNameLst>
                                      </p:cBhvr>
                                      <p:to>
                                        <p:strVal val="visible"/>
                                      </p:to>
                                    </p:set>
                                  </p:childTnLst>
                                </p:cTn>
                              </p:par>
                            </p:childTnLst>
                          </p:cTn>
                        </p:par>
                        <p:par>
                          <p:cTn id="34" fill="hold">
                            <p:stCondLst>
                              <p:cond delay="500"/>
                            </p:stCondLst>
                            <p:childTnLst>
                              <p:par>
                                <p:cTn id="35" presetID="1" presetClass="exit" presetSubtype="0" fill="hold" grpId="1" nodeType="afterEffect">
                                  <p:stCondLst>
                                    <p:cond delay="0"/>
                                  </p:stCondLst>
                                  <p:childTnLst>
                                    <p:set>
                                      <p:cBhvr>
                                        <p:cTn id="36" dur="1" fill="hold">
                                          <p:stCondLst>
                                            <p:cond delay="499"/>
                                          </p:stCondLst>
                                        </p:cTn>
                                        <p:tgtEl>
                                          <p:spTgt spid="31"/>
                                        </p:tgtEl>
                                        <p:attrNameLst>
                                          <p:attrName>style.visibility</p:attrName>
                                        </p:attrNameLst>
                                      </p:cBhvr>
                                      <p:to>
                                        <p:strVal val="hidden"/>
                                      </p:to>
                                    </p:set>
                                  </p:childTnLst>
                                </p:cTn>
                              </p:par>
                            </p:childTnLst>
                          </p:cTn>
                        </p:par>
                        <p:par>
                          <p:cTn id="37" fill="hold">
                            <p:stCondLst>
                              <p:cond delay="1000"/>
                            </p:stCondLst>
                            <p:childTnLst>
                              <p:par>
                                <p:cTn id="38" presetID="1" presetClass="entr" presetSubtype="0" fill="hold" grpId="0" nodeType="afterEffect">
                                  <p:stCondLst>
                                    <p:cond delay="0"/>
                                  </p:stCondLst>
                                  <p:childTnLst>
                                    <p:set>
                                      <p:cBhvr>
                                        <p:cTn id="39" dur="1" fill="hold">
                                          <p:stCondLst>
                                            <p:cond delay="499"/>
                                          </p:stCondLst>
                                        </p:cTn>
                                        <p:tgtEl>
                                          <p:spTgt spid="3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499"/>
                                          </p:stCondLst>
                                        </p:cTn>
                                        <p:tgtEl>
                                          <p:spTgt spid="24"/>
                                        </p:tgtEl>
                                        <p:attrNameLst>
                                          <p:attrName>style.visibility</p:attrName>
                                        </p:attrNameLst>
                                      </p:cBhvr>
                                      <p:to>
                                        <p:strVal val="visible"/>
                                      </p:to>
                                    </p:set>
                                  </p:childTnLst>
                                </p:cTn>
                              </p:par>
                            </p:childTnLst>
                          </p:cTn>
                        </p:par>
                        <p:par>
                          <p:cTn id="44" fill="hold">
                            <p:stCondLst>
                              <p:cond delay="500"/>
                            </p:stCondLst>
                            <p:childTnLst>
                              <p:par>
                                <p:cTn id="45" presetID="1" presetClass="exit" presetSubtype="0" fill="hold" grpId="1" nodeType="afterEffect">
                                  <p:stCondLst>
                                    <p:cond delay="0"/>
                                  </p:stCondLst>
                                  <p:childTnLst>
                                    <p:set>
                                      <p:cBhvr>
                                        <p:cTn id="46" dur="1" fill="hold">
                                          <p:stCondLst>
                                            <p:cond delay="499"/>
                                          </p:stCondLst>
                                        </p:cTn>
                                        <p:tgtEl>
                                          <p:spTgt spid="32"/>
                                        </p:tgtEl>
                                        <p:attrNameLst>
                                          <p:attrName>style.visibility</p:attrName>
                                        </p:attrNameLst>
                                      </p:cBhvr>
                                      <p:to>
                                        <p:strVal val="hidden"/>
                                      </p:to>
                                    </p:set>
                                  </p:childTnLst>
                                </p:cTn>
                              </p:par>
                            </p:childTnLst>
                          </p:cTn>
                        </p:par>
                        <p:par>
                          <p:cTn id="47" fill="hold">
                            <p:stCondLst>
                              <p:cond delay="1000"/>
                            </p:stCondLst>
                            <p:childTnLst>
                              <p:par>
                                <p:cTn id="48" presetID="1" presetClass="entr" presetSubtype="0" fill="hold" grpId="0" nodeType="afterEffect">
                                  <p:stCondLst>
                                    <p:cond delay="0"/>
                                  </p:stCondLst>
                                  <p:childTnLst>
                                    <p:set>
                                      <p:cBhvr>
                                        <p:cTn id="49" dur="1" fill="hold">
                                          <p:stCondLst>
                                            <p:cond delay="499"/>
                                          </p:stCondLst>
                                        </p:cTn>
                                        <p:tgtEl>
                                          <p:spTgt spid="33"/>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499"/>
                                          </p:stCondLst>
                                        </p:cTn>
                                        <p:tgtEl>
                                          <p:spTgt spid="25"/>
                                        </p:tgtEl>
                                        <p:attrNameLst>
                                          <p:attrName>style.visibility</p:attrName>
                                        </p:attrNameLst>
                                      </p:cBhvr>
                                      <p:to>
                                        <p:strVal val="visible"/>
                                      </p:to>
                                    </p:set>
                                  </p:childTnLst>
                                </p:cTn>
                              </p:par>
                            </p:childTnLst>
                          </p:cTn>
                        </p:par>
                        <p:par>
                          <p:cTn id="54" fill="hold">
                            <p:stCondLst>
                              <p:cond delay="500"/>
                            </p:stCondLst>
                            <p:childTnLst>
                              <p:par>
                                <p:cTn id="55" presetID="1" presetClass="exit" presetSubtype="0" fill="hold" grpId="1" nodeType="afterEffect">
                                  <p:stCondLst>
                                    <p:cond delay="0"/>
                                  </p:stCondLst>
                                  <p:childTnLst>
                                    <p:set>
                                      <p:cBhvr>
                                        <p:cTn id="56" dur="1" fill="hold">
                                          <p:stCondLst>
                                            <p:cond delay="499"/>
                                          </p:stCondLst>
                                        </p:cTn>
                                        <p:tgtEl>
                                          <p:spTgt spid="33"/>
                                        </p:tgtEl>
                                        <p:attrNameLst>
                                          <p:attrName>style.visibility</p:attrName>
                                        </p:attrNameLst>
                                      </p:cBhvr>
                                      <p:to>
                                        <p:strVal val="hidden"/>
                                      </p:to>
                                    </p:set>
                                  </p:childTnLst>
                                </p:cTn>
                              </p:par>
                            </p:childTnLst>
                          </p:cTn>
                        </p:par>
                        <p:par>
                          <p:cTn id="57" fill="hold">
                            <p:stCondLst>
                              <p:cond delay="1000"/>
                            </p:stCondLst>
                            <p:childTnLst>
                              <p:par>
                                <p:cTn id="58" presetID="1" presetClass="entr" presetSubtype="0" fill="hold" grpId="0" nodeType="afterEffect">
                                  <p:stCondLst>
                                    <p:cond delay="0"/>
                                  </p:stCondLst>
                                  <p:childTnLst>
                                    <p:set>
                                      <p:cBhvr>
                                        <p:cTn id="59" dur="1" fill="hold">
                                          <p:stCondLst>
                                            <p:cond delay="499"/>
                                          </p:stCondLst>
                                        </p:cTn>
                                        <p:tgtEl>
                                          <p:spTgt spid="34"/>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499"/>
                                          </p:stCondLst>
                                        </p:cTn>
                                        <p:tgtEl>
                                          <p:spTgt spid="26"/>
                                        </p:tgtEl>
                                        <p:attrNameLst>
                                          <p:attrName>style.visibility</p:attrName>
                                        </p:attrNameLst>
                                      </p:cBhvr>
                                      <p:to>
                                        <p:strVal val="visible"/>
                                      </p:to>
                                    </p:set>
                                  </p:childTnLst>
                                </p:cTn>
                              </p:par>
                            </p:childTnLst>
                          </p:cTn>
                        </p:par>
                        <p:par>
                          <p:cTn id="64" fill="hold">
                            <p:stCondLst>
                              <p:cond delay="500"/>
                            </p:stCondLst>
                            <p:childTnLst>
                              <p:par>
                                <p:cTn id="65" presetID="1" presetClass="exit" presetSubtype="0" fill="hold" grpId="1" nodeType="afterEffect">
                                  <p:stCondLst>
                                    <p:cond delay="0"/>
                                  </p:stCondLst>
                                  <p:childTnLst>
                                    <p:set>
                                      <p:cBhvr>
                                        <p:cTn id="66" dur="1" fill="hold">
                                          <p:stCondLst>
                                            <p:cond delay="499"/>
                                          </p:stCondLst>
                                        </p:cTn>
                                        <p:tgtEl>
                                          <p:spTgt spid="34"/>
                                        </p:tgtEl>
                                        <p:attrNameLst>
                                          <p:attrName>style.visibility</p:attrName>
                                        </p:attrNameLst>
                                      </p:cBhvr>
                                      <p:to>
                                        <p:strVal val="hidden"/>
                                      </p:to>
                                    </p:set>
                                  </p:childTnLst>
                                </p:cTn>
                              </p:par>
                            </p:childTnLst>
                          </p:cTn>
                        </p:par>
                        <p:par>
                          <p:cTn id="67" fill="hold">
                            <p:stCondLst>
                              <p:cond delay="1000"/>
                            </p:stCondLst>
                            <p:childTnLst>
                              <p:par>
                                <p:cTn id="68" presetID="1" presetClass="entr" presetSubtype="0" fill="hold" grpId="0" nodeType="afterEffect">
                                  <p:stCondLst>
                                    <p:cond delay="0"/>
                                  </p:stCondLst>
                                  <p:childTnLst>
                                    <p:set>
                                      <p:cBhvr>
                                        <p:cTn id="69" dur="1" fill="hold">
                                          <p:stCondLst>
                                            <p:cond delay="499"/>
                                          </p:stCondLst>
                                        </p:cTn>
                                        <p:tgtEl>
                                          <p:spTgt spid="35"/>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499"/>
                                          </p:stCondLst>
                                        </p:cTn>
                                        <p:tgtEl>
                                          <p:spTgt spid="27"/>
                                        </p:tgtEl>
                                        <p:attrNameLst>
                                          <p:attrName>style.visibility</p:attrName>
                                        </p:attrNameLst>
                                      </p:cBhvr>
                                      <p:to>
                                        <p:strVal val="visible"/>
                                      </p:to>
                                    </p:set>
                                  </p:childTnLst>
                                </p:cTn>
                              </p:par>
                            </p:childTnLst>
                          </p:cTn>
                        </p:par>
                        <p:par>
                          <p:cTn id="74" fill="hold">
                            <p:stCondLst>
                              <p:cond delay="500"/>
                            </p:stCondLst>
                            <p:childTnLst>
                              <p:par>
                                <p:cTn id="75" presetID="1" presetClass="exit" presetSubtype="0" fill="hold" grpId="1" nodeType="afterEffect">
                                  <p:stCondLst>
                                    <p:cond delay="0"/>
                                  </p:stCondLst>
                                  <p:childTnLst>
                                    <p:set>
                                      <p:cBhvr>
                                        <p:cTn id="76" dur="1" fill="hold">
                                          <p:stCondLst>
                                            <p:cond delay="499"/>
                                          </p:stCondLst>
                                        </p:cTn>
                                        <p:tgtEl>
                                          <p:spTgt spid="35"/>
                                        </p:tgtEl>
                                        <p:attrNameLst>
                                          <p:attrName>style.visibility</p:attrName>
                                        </p:attrNameLst>
                                      </p:cBhvr>
                                      <p:to>
                                        <p:strVal val="hidden"/>
                                      </p:to>
                                    </p:set>
                                  </p:childTnLst>
                                </p:cTn>
                              </p:par>
                            </p:childTnLst>
                          </p:cTn>
                        </p:par>
                        <p:par>
                          <p:cTn id="77" fill="hold">
                            <p:stCondLst>
                              <p:cond delay="1000"/>
                            </p:stCondLst>
                            <p:childTnLst>
                              <p:par>
                                <p:cTn id="78" presetID="1" presetClass="entr" presetSubtype="0" fill="hold" grpId="0" nodeType="afterEffect">
                                  <p:stCondLst>
                                    <p:cond delay="0"/>
                                  </p:stCondLst>
                                  <p:childTnLst>
                                    <p:set>
                                      <p:cBhvr>
                                        <p:cTn id="79" dur="1" fill="hold">
                                          <p:stCondLst>
                                            <p:cond delay="499"/>
                                          </p:stCondLst>
                                        </p:cTn>
                                        <p:tgtEl>
                                          <p:spTgt spid="36"/>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499"/>
                                          </p:stCondLst>
                                        </p:cTn>
                                        <p:tgtEl>
                                          <p:spTgt spid="28"/>
                                        </p:tgtEl>
                                        <p:attrNameLst>
                                          <p:attrName>style.visibility</p:attrName>
                                        </p:attrNameLst>
                                      </p:cBhvr>
                                      <p:to>
                                        <p:strVal val="visible"/>
                                      </p:to>
                                    </p:set>
                                  </p:childTnLst>
                                </p:cTn>
                              </p:par>
                            </p:childTnLst>
                          </p:cTn>
                        </p:par>
                        <p:par>
                          <p:cTn id="84" fill="hold">
                            <p:stCondLst>
                              <p:cond delay="500"/>
                            </p:stCondLst>
                            <p:childTnLst>
                              <p:par>
                                <p:cTn id="85" presetID="1" presetClass="exit" presetSubtype="0" fill="hold" grpId="1" nodeType="afterEffect">
                                  <p:stCondLst>
                                    <p:cond delay="0"/>
                                  </p:stCondLst>
                                  <p:childTnLst>
                                    <p:set>
                                      <p:cBhvr>
                                        <p:cTn id="86" dur="1" fill="hold">
                                          <p:stCondLst>
                                            <p:cond delay="499"/>
                                          </p:stCondLst>
                                        </p:cTn>
                                        <p:tgtEl>
                                          <p:spTgt spid="36"/>
                                        </p:tgtEl>
                                        <p:attrNameLst>
                                          <p:attrName>style.visibility</p:attrName>
                                        </p:attrNameLst>
                                      </p:cBhvr>
                                      <p:to>
                                        <p:strVal val="hidden"/>
                                      </p:to>
                                    </p:set>
                                  </p:childTnLst>
                                </p:cTn>
                              </p:par>
                            </p:childTnLst>
                          </p:cTn>
                        </p:par>
                        <p:par>
                          <p:cTn id="87" fill="hold">
                            <p:stCondLst>
                              <p:cond delay="1000"/>
                            </p:stCondLst>
                            <p:childTnLst>
                              <p:par>
                                <p:cTn id="88" presetID="1" presetClass="entr" presetSubtype="0" fill="hold" grpId="0" nodeType="afterEffect">
                                  <p:stCondLst>
                                    <p:cond delay="0"/>
                                  </p:stCondLst>
                                  <p:childTnLst>
                                    <p:set>
                                      <p:cBhvr>
                                        <p:cTn id="89" dur="1" fill="hold">
                                          <p:stCondLst>
                                            <p:cond delay="499"/>
                                          </p:stCondLst>
                                        </p:cTn>
                                        <p:tgtEl>
                                          <p:spTgt spid="37"/>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499"/>
                                          </p:stCondLst>
                                        </p:cTn>
                                        <p:tgtEl>
                                          <p:spTgt spid="29"/>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grpId="1" nodeType="clickEffect">
                                  <p:stCondLst>
                                    <p:cond delay="0"/>
                                  </p:stCondLst>
                                  <p:childTnLst>
                                    <p:set>
                                      <p:cBhvr>
                                        <p:cTn id="97" dur="1" fill="hold">
                                          <p:stCondLst>
                                            <p:cond delay="49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43712"/>
          </a:xfrm>
        </p:spPr>
        <p:txBody>
          <a:bodyPr>
            <a:normAutofit fontScale="90000"/>
          </a:bodyPr>
          <a:lstStyle/>
          <a:p>
            <a:r>
              <a:rPr lang="en-US" dirty="0" smtClean="0"/>
              <a:t> Equivalence Proofs</a:t>
            </a:r>
            <a:endParaRPr lang="en-US" dirty="0"/>
          </a:p>
        </p:txBody>
      </p:sp>
      <p:sp>
        <p:nvSpPr>
          <p:cNvPr id="4" name="Rectangle 3"/>
          <p:cNvSpPr/>
          <p:nvPr/>
        </p:nvSpPr>
        <p:spPr>
          <a:xfrm>
            <a:off x="457200" y="1524000"/>
            <a:ext cx="8458200" cy="3083921"/>
          </a:xfrm>
          <a:prstGeom prst="rect">
            <a:avLst/>
          </a:prstGeom>
        </p:spPr>
        <p:txBody>
          <a:bodyPr wrap="square">
            <a:spAutoFit/>
          </a:bodyPr>
          <a:lstStyle/>
          <a:p>
            <a:pPr>
              <a:lnSpc>
                <a:spcPct val="90000"/>
              </a:lnSpc>
            </a:pPr>
            <a:r>
              <a:rPr lang="en-US" sz="2400" dirty="0" smtClean="0">
                <a:solidFill>
                  <a:srgbClr val="00B050"/>
                </a:solidFill>
                <a:sym typeface="Symbol" pitchFamily="18" charset="2"/>
              </a:rPr>
              <a:t>Check using a symbolic derivation whether </a:t>
            </a:r>
            <a:br>
              <a:rPr lang="en-US" sz="2400" dirty="0" smtClean="0">
                <a:solidFill>
                  <a:srgbClr val="00B050"/>
                </a:solidFill>
                <a:sym typeface="Symbol" pitchFamily="18" charset="2"/>
              </a:rPr>
            </a:br>
            <a:r>
              <a:rPr lang="en-US" sz="2400" dirty="0" smtClean="0">
                <a:solidFill>
                  <a:srgbClr val="00B050"/>
                </a:solidFill>
                <a:sym typeface="Symbol" pitchFamily="18" charset="2"/>
              </a:rPr>
              <a:t>(</a:t>
            </a:r>
            <a:r>
              <a:rPr lang="en-US" sz="2400" i="1" dirty="0" smtClean="0">
                <a:solidFill>
                  <a:srgbClr val="00B050"/>
                </a:solidFill>
                <a:sym typeface="Symbol" pitchFamily="18" charset="2"/>
              </a:rPr>
              <a:t>p </a:t>
            </a:r>
            <a:r>
              <a:rPr lang="en-US" sz="2400" dirty="0" smtClean="0">
                <a:solidFill>
                  <a:srgbClr val="00B050"/>
                </a:solidFill>
                <a:sym typeface="Symbol" pitchFamily="18" charset="2"/>
              </a:rPr>
              <a:t> </a:t>
            </a:r>
            <a:r>
              <a:rPr lang="en-US" sz="2400" i="1" dirty="0" smtClean="0">
                <a:solidFill>
                  <a:srgbClr val="00B050"/>
                </a:solidFill>
                <a:sym typeface="Symbol" pitchFamily="18" charset="2"/>
              </a:rPr>
              <a:t>q</a:t>
            </a:r>
            <a:r>
              <a:rPr lang="en-US" sz="2400" dirty="0" smtClean="0">
                <a:solidFill>
                  <a:srgbClr val="00B050"/>
                </a:solidFill>
                <a:sym typeface="Symbol" pitchFamily="18" charset="2"/>
              </a:rPr>
              <a:t>)  (</a:t>
            </a:r>
            <a:r>
              <a:rPr lang="en-US" sz="2400" i="1" dirty="0" smtClean="0">
                <a:solidFill>
                  <a:srgbClr val="00B050"/>
                </a:solidFill>
                <a:sym typeface="Symbol" pitchFamily="18" charset="2"/>
              </a:rPr>
              <a:t>p</a:t>
            </a:r>
            <a:r>
              <a:rPr lang="en-US" sz="2400" dirty="0" smtClean="0">
                <a:solidFill>
                  <a:srgbClr val="00B050"/>
                </a:solidFill>
                <a:sym typeface="Symbol" pitchFamily="18" charset="2"/>
              </a:rPr>
              <a:t>  </a:t>
            </a:r>
            <a:r>
              <a:rPr lang="en-US" sz="2400" i="1" dirty="0" smtClean="0">
                <a:solidFill>
                  <a:srgbClr val="00B050"/>
                </a:solidFill>
                <a:sym typeface="Symbol" pitchFamily="18" charset="2"/>
              </a:rPr>
              <a:t>r</a:t>
            </a:r>
            <a:r>
              <a:rPr lang="en-US" sz="2400" dirty="0" smtClean="0">
                <a:solidFill>
                  <a:srgbClr val="00B050"/>
                </a:solidFill>
                <a:sym typeface="Symbol" pitchFamily="18" charset="2"/>
              </a:rPr>
              <a:t>)</a:t>
            </a:r>
            <a:r>
              <a:rPr lang="en-US" sz="2400" i="1" dirty="0" smtClean="0">
                <a:solidFill>
                  <a:srgbClr val="00B050"/>
                </a:solidFill>
                <a:sym typeface="Symbol" pitchFamily="18" charset="2"/>
              </a:rPr>
              <a:t> </a:t>
            </a:r>
            <a:r>
              <a:rPr lang="en-US" sz="2400" dirty="0" smtClean="0">
                <a:solidFill>
                  <a:srgbClr val="00B050"/>
                </a:solidFill>
                <a:sym typeface="Symbol" pitchFamily="18" charset="2"/>
              </a:rPr>
              <a:t>  </a:t>
            </a:r>
            <a:r>
              <a:rPr lang="en-US" sz="2400" i="1" dirty="0" smtClean="0">
                <a:solidFill>
                  <a:srgbClr val="00B050"/>
                </a:solidFill>
                <a:sym typeface="Symbol" pitchFamily="18" charset="2"/>
              </a:rPr>
              <a:t>p </a:t>
            </a:r>
            <a:r>
              <a:rPr lang="en-US" sz="2400" dirty="0" smtClean="0">
                <a:solidFill>
                  <a:srgbClr val="00B050"/>
                </a:solidFill>
                <a:sym typeface="Symbol" pitchFamily="18" charset="2"/>
              </a:rPr>
              <a:t> </a:t>
            </a:r>
            <a:r>
              <a:rPr lang="en-US" sz="2400" i="1" dirty="0" smtClean="0">
                <a:solidFill>
                  <a:srgbClr val="00B050"/>
                </a:solidFill>
                <a:sym typeface="Symbol" pitchFamily="18" charset="2"/>
              </a:rPr>
              <a:t>q</a:t>
            </a:r>
            <a:r>
              <a:rPr lang="en-US" sz="2400" dirty="0" smtClean="0">
                <a:solidFill>
                  <a:srgbClr val="00B050"/>
                </a:solidFill>
                <a:sym typeface="Symbol" pitchFamily="18" charset="2"/>
              </a:rPr>
              <a:t>  </a:t>
            </a:r>
            <a:r>
              <a:rPr lang="en-US" sz="2400" i="1" dirty="0" smtClean="0">
                <a:solidFill>
                  <a:srgbClr val="00B050"/>
                </a:solidFill>
                <a:sym typeface="Symbol" pitchFamily="18" charset="2"/>
              </a:rPr>
              <a:t>r</a:t>
            </a:r>
            <a:r>
              <a:rPr lang="en-US" sz="2400" dirty="0" smtClean="0">
                <a:sym typeface="Symbol" pitchFamily="18" charset="2"/>
              </a:rPr>
              <a:t>.</a:t>
            </a:r>
          </a:p>
          <a:p>
            <a:pPr>
              <a:lnSpc>
                <a:spcPct val="90000"/>
              </a:lnSpc>
              <a:buFontTx/>
              <a:buNone/>
            </a:pPr>
            <a:r>
              <a:rPr lang="en-US" sz="2400" dirty="0" smtClean="0">
                <a:sym typeface="Symbol" pitchFamily="18" charset="2"/>
              </a:rPr>
              <a:t> (</a:t>
            </a:r>
            <a:r>
              <a:rPr lang="en-US" sz="2400" i="1" dirty="0" smtClean="0">
                <a:sym typeface="Symbol" pitchFamily="18" charset="2"/>
              </a:rPr>
              <a:t>p </a:t>
            </a:r>
            <a:r>
              <a:rPr lang="en-US" sz="2400" dirty="0" smtClean="0">
                <a:sym typeface="Symbol" pitchFamily="18" charset="2"/>
              </a:rPr>
              <a:t> </a:t>
            </a:r>
            <a:r>
              <a:rPr lang="en-US" sz="2400" i="1" dirty="0" smtClean="0">
                <a:sym typeface="Symbol" pitchFamily="18" charset="2"/>
              </a:rPr>
              <a:t>q</a:t>
            </a:r>
            <a:r>
              <a:rPr lang="en-US" sz="2400" dirty="0" smtClean="0">
                <a:sym typeface="Symbol" pitchFamily="18" charset="2"/>
              </a:rPr>
              <a:t>) </a:t>
            </a:r>
            <a:r>
              <a:rPr lang="en-US" sz="2400" u="sng" dirty="0" smtClean="0">
                <a:sym typeface="Symbol" pitchFamily="18" charset="2"/>
              </a:rPr>
              <a:t></a:t>
            </a:r>
            <a:r>
              <a:rPr lang="en-US" sz="2400" dirty="0" smtClean="0">
                <a:sym typeface="Symbol" pitchFamily="18" charset="2"/>
              </a:rPr>
              <a:t>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a:t>
            </a:r>
            <a:r>
              <a:rPr lang="en-US" sz="2400" i="1" dirty="0" smtClean="0">
                <a:sym typeface="Symbol" pitchFamily="18" charset="2"/>
              </a:rPr>
              <a:t> </a:t>
            </a:r>
            <a:r>
              <a:rPr lang="en-US" sz="2400" dirty="0" smtClean="0">
                <a:sym typeface="Symbol" pitchFamily="18" charset="2"/>
              </a:rPr>
              <a:t> </a:t>
            </a:r>
            <a:endParaRPr lang="en-US" sz="2400" i="1" dirty="0" smtClean="0">
              <a:sym typeface="Symbol" pitchFamily="18" charset="2"/>
            </a:endParaRPr>
          </a:p>
          <a:p>
            <a:pPr>
              <a:lnSpc>
                <a:spcPct val="90000"/>
              </a:lnSpc>
              <a:buFontTx/>
              <a:buNone/>
            </a:pPr>
            <a:r>
              <a:rPr lang="en-US" sz="2400" dirty="0" smtClean="0">
                <a:sym typeface="Symbol" pitchFamily="18" charset="2"/>
              </a:rPr>
              <a:t>    </a:t>
            </a:r>
            <a:r>
              <a:rPr lang="en-US" sz="2400" b="1" dirty="0" smtClean="0">
                <a:solidFill>
                  <a:srgbClr val="FF0000"/>
                </a:solidFill>
                <a:sym typeface="Symbol" pitchFamily="18" charset="2"/>
              </a:rPr>
              <a:t></a:t>
            </a:r>
            <a:r>
              <a:rPr lang="en-US" sz="2400" dirty="0" smtClean="0">
                <a:sym typeface="Symbol" pitchFamily="18" charset="2"/>
              </a:rPr>
              <a:t>(</a:t>
            </a:r>
            <a:r>
              <a:rPr lang="en-US" sz="2400" i="1" dirty="0" smtClean="0">
                <a:sym typeface="Symbol" pitchFamily="18" charset="2"/>
              </a:rPr>
              <a:t>p </a:t>
            </a:r>
            <a:r>
              <a:rPr lang="en-US" sz="2400" dirty="0" smtClean="0">
                <a:sym typeface="Symbol" pitchFamily="18" charset="2"/>
              </a:rPr>
              <a:t> </a:t>
            </a:r>
            <a:r>
              <a:rPr lang="en-US" sz="2400" i="1" dirty="0" smtClean="0">
                <a:sym typeface="Symbol" pitchFamily="18" charset="2"/>
              </a:rPr>
              <a:t>q</a:t>
            </a:r>
            <a:r>
              <a:rPr lang="en-US" sz="2400" dirty="0" smtClean="0">
                <a:sym typeface="Symbol" pitchFamily="18" charset="2"/>
              </a:rPr>
              <a:t>) </a:t>
            </a:r>
            <a:r>
              <a:rPr lang="en-US" sz="2400" b="1" dirty="0" smtClean="0">
                <a:solidFill>
                  <a:srgbClr val="FF0000"/>
                </a:solidFill>
                <a:sym typeface="Symbol" pitchFamily="18" charset="2"/>
              </a:rPr>
              <a:t></a:t>
            </a:r>
            <a:r>
              <a:rPr lang="en-US" sz="2400" dirty="0" smtClean="0">
                <a:sym typeface="Symbol" pitchFamily="18" charset="2"/>
              </a:rPr>
              <a:t> (</a:t>
            </a:r>
            <a:r>
              <a:rPr lang="en-US" sz="2400" i="1" dirty="0" smtClean="0">
                <a:sym typeface="Symbol" pitchFamily="18" charset="2"/>
              </a:rPr>
              <a:t>p</a:t>
            </a:r>
            <a:r>
              <a:rPr lang="en-US" sz="2400" dirty="0" smtClean="0">
                <a:sym typeface="Symbol" pitchFamily="18" charset="2"/>
              </a:rPr>
              <a:t> </a:t>
            </a:r>
            <a:r>
              <a:rPr lang="en-US" sz="2400" u="sng" dirty="0" smtClean="0">
                <a:sym typeface="Symbol" pitchFamily="18" charset="2"/>
              </a:rPr>
              <a:t></a:t>
            </a:r>
            <a:r>
              <a:rPr lang="en-US" sz="2400" dirty="0" smtClean="0">
                <a:sym typeface="Symbol" pitchFamily="18" charset="2"/>
              </a:rPr>
              <a:t> </a:t>
            </a:r>
            <a:r>
              <a:rPr lang="en-US" sz="2400" i="1" dirty="0" smtClean="0">
                <a:sym typeface="Symbol" pitchFamily="18" charset="2"/>
              </a:rPr>
              <a:t>r</a:t>
            </a:r>
            <a:r>
              <a:rPr lang="en-US" sz="2400" dirty="0" smtClean="0">
                <a:sym typeface="Symbol" pitchFamily="18" charset="2"/>
              </a:rPr>
              <a:t>)                    [Expand definition of ]</a:t>
            </a:r>
            <a:endParaRPr lang="en-US" sz="2400" i="1" dirty="0" smtClean="0">
              <a:sym typeface="Symbol" pitchFamily="18" charset="2"/>
            </a:endParaRPr>
          </a:p>
          <a:p>
            <a:pPr>
              <a:lnSpc>
                <a:spcPct val="90000"/>
              </a:lnSpc>
              <a:buFontTx/>
              <a:buNone/>
            </a:pPr>
            <a:r>
              <a:rPr lang="en-US" sz="2400" dirty="0" smtClean="0">
                <a:sym typeface="Symbol" pitchFamily="18" charset="2"/>
              </a:rPr>
              <a:t>     (</a:t>
            </a:r>
            <a:r>
              <a:rPr lang="en-US" sz="2400" i="1" dirty="0" smtClean="0">
                <a:sym typeface="Symbol" pitchFamily="18" charset="2"/>
              </a:rPr>
              <a:t>p </a:t>
            </a:r>
            <a:r>
              <a:rPr lang="en-US" sz="2400" dirty="0" smtClean="0">
                <a:sym typeface="Symbol" pitchFamily="18" charset="2"/>
              </a:rPr>
              <a:t> </a:t>
            </a:r>
            <a:r>
              <a:rPr lang="en-US" sz="2400" i="1" dirty="0" smtClean="0">
                <a:sym typeface="Symbol" pitchFamily="18" charset="2"/>
              </a:rPr>
              <a:t>q</a:t>
            </a:r>
            <a:r>
              <a:rPr lang="en-US" sz="2400" dirty="0" smtClean="0">
                <a:sym typeface="Symbol" pitchFamily="18" charset="2"/>
              </a:rPr>
              <a:t>)  (</a:t>
            </a:r>
            <a:r>
              <a:rPr lang="en-US" sz="2400" dirty="0" smtClean="0">
                <a:solidFill>
                  <a:srgbClr val="FF0000"/>
                </a:solidFill>
                <a:sym typeface="Symbol" pitchFamily="18" charset="2"/>
              </a:rPr>
              <a:t>(</a:t>
            </a:r>
            <a:r>
              <a:rPr lang="en-US" sz="2400" i="1" dirty="0" smtClean="0">
                <a:solidFill>
                  <a:srgbClr val="FF0000"/>
                </a:solidFill>
                <a:sym typeface="Symbol" pitchFamily="18" charset="2"/>
              </a:rPr>
              <a:t>p</a:t>
            </a:r>
            <a:r>
              <a:rPr lang="en-US" sz="2400" dirty="0" smtClean="0">
                <a:solidFill>
                  <a:srgbClr val="FF0000"/>
                </a:solidFill>
                <a:sym typeface="Symbol" pitchFamily="18" charset="2"/>
              </a:rPr>
              <a:t>  </a:t>
            </a:r>
            <a:r>
              <a:rPr lang="en-US" sz="2400" i="1" dirty="0" smtClean="0">
                <a:solidFill>
                  <a:srgbClr val="FF0000"/>
                </a:solidFill>
                <a:sym typeface="Symbol" pitchFamily="18" charset="2"/>
              </a:rPr>
              <a:t>r</a:t>
            </a:r>
            <a:r>
              <a:rPr lang="en-US" sz="2400" dirty="0" smtClean="0">
                <a:solidFill>
                  <a:srgbClr val="FF0000"/>
                </a:solidFill>
                <a:sym typeface="Symbol" pitchFamily="18" charset="2"/>
              </a:rPr>
              <a:t>)  (</a:t>
            </a:r>
            <a:r>
              <a:rPr lang="en-US" sz="2400" i="1" dirty="0" smtClean="0">
                <a:solidFill>
                  <a:srgbClr val="FF0000"/>
                </a:solidFill>
                <a:sym typeface="Symbol" pitchFamily="18" charset="2"/>
              </a:rPr>
              <a:t>p</a:t>
            </a:r>
            <a:r>
              <a:rPr lang="en-US" sz="2400" dirty="0" smtClean="0">
                <a:solidFill>
                  <a:srgbClr val="FF0000"/>
                </a:solidFill>
                <a:sym typeface="Symbol" pitchFamily="18" charset="2"/>
              </a:rPr>
              <a:t>  </a:t>
            </a:r>
            <a:r>
              <a:rPr lang="en-US" sz="2400" i="1" dirty="0" smtClean="0">
                <a:solidFill>
                  <a:srgbClr val="FF0000"/>
                </a:solidFill>
                <a:sym typeface="Symbol" pitchFamily="18" charset="2"/>
              </a:rPr>
              <a:t>r</a:t>
            </a:r>
            <a:r>
              <a:rPr lang="en-US" sz="2400" dirty="0" smtClean="0">
                <a:solidFill>
                  <a:srgbClr val="FF0000"/>
                </a:solidFill>
                <a:sym typeface="Symbol" pitchFamily="18" charset="2"/>
              </a:rPr>
              <a:t>)</a:t>
            </a:r>
            <a:r>
              <a:rPr lang="en-US" sz="2400" dirty="0" smtClean="0">
                <a:sym typeface="Symbol" pitchFamily="18" charset="2"/>
              </a:rPr>
              <a:t>)          [</a:t>
            </a:r>
            <a:r>
              <a:rPr lang="en-US" sz="2400" dirty="0" err="1" smtClean="0">
                <a:sym typeface="Symbol" pitchFamily="18" charset="2"/>
              </a:rPr>
              <a:t>Defn</a:t>
            </a:r>
            <a:r>
              <a:rPr lang="en-US" sz="2400" dirty="0" smtClean="0">
                <a:sym typeface="Symbol" pitchFamily="18" charset="2"/>
              </a:rPr>
              <a:t>. of ]</a:t>
            </a:r>
            <a:endParaRPr lang="en-US" sz="2400" i="1" dirty="0" smtClean="0">
              <a:sym typeface="Symbol" pitchFamily="18" charset="2"/>
            </a:endParaRPr>
          </a:p>
          <a:p>
            <a:pPr>
              <a:lnSpc>
                <a:spcPct val="90000"/>
              </a:lnSpc>
              <a:buFontTx/>
              <a:buNone/>
            </a:pPr>
            <a:r>
              <a:rPr lang="en-US" sz="2400" dirty="0" smtClean="0">
                <a:sym typeface="Symbol" pitchFamily="18" charset="2"/>
              </a:rPr>
              <a:t> </a:t>
            </a:r>
            <a:r>
              <a:rPr lang="en-US" sz="2400" dirty="0" smtClean="0">
                <a:solidFill>
                  <a:srgbClr val="FF0000"/>
                </a:solidFill>
                <a:sym typeface="Symbol" pitchFamily="18" charset="2"/>
              </a:rPr>
              <a:t>(</a:t>
            </a:r>
            <a:r>
              <a:rPr lang="en-US" sz="2400" i="1" dirty="0" smtClean="0">
                <a:solidFill>
                  <a:srgbClr val="FF0000"/>
                </a:solidFill>
                <a:sym typeface="Symbol" pitchFamily="18" charset="2"/>
              </a:rPr>
              <a:t>p</a:t>
            </a:r>
            <a:r>
              <a:rPr lang="en-US" sz="2400" dirty="0" smtClean="0">
                <a:solidFill>
                  <a:srgbClr val="FF0000"/>
                </a:solidFill>
                <a:sym typeface="Symbol" pitchFamily="18" charset="2"/>
              </a:rPr>
              <a:t>  </a:t>
            </a:r>
            <a:r>
              <a:rPr lang="en-US" sz="2400" i="1" dirty="0" smtClean="0">
                <a:solidFill>
                  <a:srgbClr val="FF0000"/>
                </a:solidFill>
                <a:sym typeface="Symbol" pitchFamily="18" charset="2"/>
              </a:rPr>
              <a:t>q</a:t>
            </a:r>
            <a:r>
              <a:rPr lang="en-US" sz="2400" dirty="0" smtClean="0">
                <a:solidFill>
                  <a:srgbClr val="FF0000"/>
                </a:solidFill>
                <a:sym typeface="Symbol" pitchFamily="18" charset="2"/>
              </a:rPr>
              <a:t>)</a:t>
            </a:r>
            <a:r>
              <a:rPr lang="en-US" sz="2400" dirty="0" smtClean="0">
                <a:sym typeface="Symbol" pitchFamily="18" charset="2"/>
              </a:rPr>
              <a:t> 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a:t>
            </a:r>
            <a:r>
              <a:rPr lang="en-US" sz="2400" dirty="0" err="1" smtClean="0">
                <a:sym typeface="Symbol" pitchFamily="18" charset="2"/>
              </a:rPr>
              <a:t>DeMorgan’s</a:t>
            </a:r>
            <a:r>
              <a:rPr lang="en-US" sz="2400" dirty="0" smtClean="0">
                <a:sym typeface="Symbol" pitchFamily="18" charset="2"/>
              </a:rPr>
              <a:t> Law]</a:t>
            </a:r>
          </a:p>
          <a:p>
            <a:pPr>
              <a:lnSpc>
                <a:spcPct val="90000"/>
              </a:lnSpc>
              <a:buFontTx/>
              <a:buNone/>
            </a:pPr>
            <a:r>
              <a:rPr lang="en-US" sz="2400" dirty="0" smtClean="0">
                <a:sym typeface="Symbol" pitchFamily="18" charset="2"/>
              </a:rPr>
              <a:t></a:t>
            </a:r>
            <a:r>
              <a:rPr lang="en-US" sz="2400" u="sng" dirty="0" smtClean="0">
                <a:sym typeface="Symbol" pitchFamily="18" charset="2"/>
              </a:rPr>
              <a:t>(</a:t>
            </a:r>
            <a:r>
              <a:rPr lang="en-US" sz="2400" i="1" u="sng" dirty="0" smtClean="0">
                <a:sym typeface="Symbol" pitchFamily="18" charset="2"/>
              </a:rPr>
              <a:t>q</a:t>
            </a:r>
            <a:r>
              <a:rPr lang="en-US" sz="2400" u="sng" dirty="0" smtClean="0">
                <a:sym typeface="Symbol" pitchFamily="18" charset="2"/>
              </a:rPr>
              <a:t>  </a:t>
            </a:r>
            <a:r>
              <a:rPr lang="en-US" sz="2400" i="1" u="sng" dirty="0" smtClean="0">
                <a:sym typeface="Symbol" pitchFamily="18" charset="2"/>
              </a:rPr>
              <a:t>p</a:t>
            </a:r>
            <a:r>
              <a:rPr lang="en-US" sz="2400" u="sng" dirty="0" smtClean="0">
                <a:sym typeface="Symbol" pitchFamily="18" charset="2"/>
              </a:rPr>
              <a:t>)</a:t>
            </a:r>
            <a:r>
              <a:rPr lang="en-US" sz="2400" dirty="0" smtClean="0">
                <a:sym typeface="Symbol" pitchFamily="18" charset="2"/>
              </a:rPr>
              <a:t> 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 commutes] </a:t>
            </a:r>
          </a:p>
          <a:p>
            <a:pPr>
              <a:lnSpc>
                <a:spcPct val="90000"/>
              </a:lnSpc>
              <a:buFontTx/>
              <a:buNone/>
            </a:pPr>
            <a:r>
              <a:rPr lang="en-US" sz="2400" dirty="0" smtClean="0">
                <a:sym typeface="Symbol" pitchFamily="18" charset="2"/>
              </a:rPr>
              <a:t>   </a:t>
            </a:r>
            <a:r>
              <a:rPr lang="en-US" sz="2400" i="1" dirty="0" smtClean="0">
                <a:sym typeface="Symbol" pitchFamily="18" charset="2"/>
              </a:rPr>
              <a:t>q</a:t>
            </a:r>
            <a:r>
              <a:rPr lang="en-US" sz="2400" dirty="0" smtClean="0">
                <a:sym typeface="Symbol" pitchFamily="18" charset="2"/>
              </a:rPr>
              <a:t>  </a:t>
            </a:r>
            <a:r>
              <a:rPr lang="en-US" sz="2400" u="sng" dirty="0" smtClean="0">
                <a:sym typeface="Symbol" pitchFamily="18" charset="2"/>
              </a:rPr>
              <a:t>(</a:t>
            </a:r>
            <a:r>
              <a:rPr lang="en-US" sz="2400" i="1" u="sng" dirty="0" smtClean="0">
                <a:sym typeface="Symbol" pitchFamily="18" charset="2"/>
              </a:rPr>
              <a:t>p</a:t>
            </a:r>
            <a:r>
              <a:rPr lang="en-US" sz="2400" u="sng" dirty="0" smtClean="0">
                <a:sym typeface="Symbol" pitchFamily="18" charset="2"/>
              </a:rPr>
              <a:t> </a:t>
            </a:r>
            <a:r>
              <a:rPr lang="en-US" sz="2400" dirty="0" smtClean="0">
                <a:sym typeface="Symbol" pitchFamily="18" charset="2"/>
              </a:rPr>
              <a:t>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 associative]</a:t>
            </a:r>
          </a:p>
          <a:p>
            <a:pPr>
              <a:lnSpc>
                <a:spcPct val="90000"/>
              </a:lnSpc>
              <a:buNone/>
            </a:pPr>
            <a:r>
              <a:rPr lang="en-US" sz="2400" dirty="0" smtClean="0">
                <a:sym typeface="Symbol" pitchFamily="18" charset="2"/>
              </a:rPr>
              <a:t> </a:t>
            </a:r>
            <a:r>
              <a:rPr lang="en-US" sz="2400" i="1" dirty="0" smtClean="0">
                <a:sym typeface="Symbol" pitchFamily="18" charset="2"/>
              </a:rPr>
              <a:t>q</a:t>
            </a:r>
            <a:r>
              <a:rPr lang="en-US" sz="2400" dirty="0" smtClean="0">
                <a:sym typeface="Symbol" pitchFamily="18" charset="2"/>
              </a:rPr>
              <a:t>  (((</a:t>
            </a:r>
            <a:r>
              <a:rPr lang="en-US" sz="2400" u="sng" dirty="0" smtClean="0">
                <a:sym typeface="Symbol" pitchFamily="18" charset="2"/>
              </a:rPr>
              <a:t></a:t>
            </a:r>
            <a:r>
              <a:rPr lang="en-US" sz="2400" i="1" u="sng" dirty="0" smtClean="0">
                <a:sym typeface="Symbol" pitchFamily="18" charset="2"/>
              </a:rPr>
              <a:t>p</a:t>
            </a:r>
            <a:r>
              <a:rPr lang="en-US" sz="2400" u="sng" dirty="0" smtClean="0">
                <a:sym typeface="Symbol" pitchFamily="18" charset="2"/>
              </a:rPr>
              <a:t> </a:t>
            </a:r>
            <a:r>
              <a:rPr lang="en-US" sz="2400" dirty="0" smtClean="0">
                <a:sym typeface="Symbol" pitchFamily="18" charset="2"/>
              </a:rPr>
              <a:t>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 (</a:t>
            </a:r>
            <a:r>
              <a:rPr lang="en-US" sz="2400" u="sng" dirty="0" smtClean="0">
                <a:sym typeface="Symbol" pitchFamily="18" charset="2"/>
              </a:rPr>
              <a:t></a:t>
            </a:r>
            <a:r>
              <a:rPr lang="en-US" sz="2400" i="1" u="sng" dirty="0" smtClean="0">
                <a:sym typeface="Symbol" pitchFamily="18" charset="2"/>
              </a:rPr>
              <a:t>p</a:t>
            </a:r>
            <a:r>
              <a:rPr lang="en-US" sz="2400" u="sng" dirty="0" smtClean="0">
                <a:sym typeface="Symbol" pitchFamily="18" charset="2"/>
              </a:rPr>
              <a:t> </a:t>
            </a:r>
            <a:r>
              <a:rPr lang="en-US" sz="2400" dirty="0" smtClean="0">
                <a:sym typeface="Symbol" pitchFamily="18" charset="2"/>
              </a:rPr>
              <a:t> (</a:t>
            </a:r>
            <a:r>
              <a:rPr lang="en-US" sz="2400" i="1" dirty="0" smtClean="0">
                <a:sym typeface="Symbol" pitchFamily="18" charset="2"/>
              </a:rPr>
              <a:t>p</a:t>
            </a:r>
            <a:r>
              <a:rPr lang="en-US" sz="2400" dirty="0" smtClean="0">
                <a:sym typeface="Symbol" pitchFamily="18" charset="2"/>
              </a:rPr>
              <a:t>  </a:t>
            </a:r>
            <a:r>
              <a:rPr lang="en-US" sz="2400" i="1" dirty="0" smtClean="0">
                <a:sym typeface="Symbol" pitchFamily="18" charset="2"/>
              </a:rPr>
              <a:t>r</a:t>
            </a:r>
            <a:r>
              <a:rPr lang="en-US" sz="2400" dirty="0" smtClean="0">
                <a:sym typeface="Symbol" pitchFamily="18" charset="2"/>
              </a:rPr>
              <a:t>)))         [</a:t>
            </a:r>
            <a:r>
              <a:rPr lang="en-US" sz="2400" dirty="0" err="1" smtClean="0">
                <a:sym typeface="Symbol" pitchFamily="18" charset="2"/>
              </a:rPr>
              <a:t>distrib</a:t>
            </a:r>
            <a:r>
              <a:rPr lang="en-US" sz="2400" dirty="0" smtClean="0">
                <a:sym typeface="Symbol" pitchFamily="18" charset="2"/>
              </a:rPr>
              <a:t>.  over ]</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43712"/>
          </a:xfrm>
        </p:spPr>
        <p:txBody>
          <a:bodyPr>
            <a:normAutofit fontScale="90000"/>
          </a:bodyPr>
          <a:lstStyle/>
          <a:p>
            <a:r>
              <a:rPr lang="en-US" dirty="0" smtClean="0"/>
              <a:t> Equivalence Proofs</a:t>
            </a:r>
            <a:endParaRPr lang="en-US" dirty="0"/>
          </a:p>
        </p:txBody>
      </p:sp>
      <p:sp>
        <p:nvSpPr>
          <p:cNvPr id="4" name="Rectangle 3"/>
          <p:cNvSpPr txBox="1">
            <a:spLocks noChangeArrowheads="1"/>
          </p:cNvSpPr>
          <p:nvPr/>
        </p:nvSpPr>
        <p:spPr>
          <a:xfrm>
            <a:off x="457200" y="1052736"/>
            <a:ext cx="8229600" cy="5805264"/>
          </a:xfrm>
          <a:prstGeom prst="rect">
            <a:avLst/>
          </a:prstGeom>
          <a:ln/>
        </p:spPr>
        <p:txBody>
          <a:bodyPr vert="horz">
            <a:normAutofit fontScale="92500"/>
          </a:bodyPr>
          <a:lstStyle/>
          <a:p>
            <a:pPr marL="274320" marR="0" lvl="0" indent="-274320" algn="l" defTabSz="914400" rtl="0" eaLnBrk="1" fontAlgn="auto" latinLnBrk="0" hangingPunct="1">
              <a:lnSpc>
                <a:spcPct val="90000"/>
              </a:lnSpc>
              <a:spcBef>
                <a:spcPct val="20000"/>
              </a:spcBef>
              <a:spcAft>
                <a:spcPts val="0"/>
              </a:spcAft>
              <a:buClr>
                <a:schemeClr val="accent3"/>
              </a:buClr>
              <a:buSzPct val="95000"/>
              <a:buFontTx/>
              <a:buNone/>
              <a:tabLst/>
              <a:defRPr/>
            </a:pP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[assoc.] </a:t>
            </a:r>
            <a:endPar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9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1"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T</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[trivial taut.] </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1"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T</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[domination]</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[identity]</a:t>
            </a:r>
            <a:endPar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sym typeface="Symbol" pitchFamily="18" charset="2"/>
              </a:rPr>
              <a:t>DeMorgan’s</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endPar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[Assoc.]</a:t>
            </a:r>
            <a:endPar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sng"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sng" strike="noStrike" kern="1200" cap="none" spc="0" normalizeH="0" baseline="0" noProof="0" dirty="0" smtClean="0">
                <a:ln>
                  <a:noFill/>
                </a:ln>
                <a:solidFill>
                  <a:schemeClr val="tx1"/>
                </a:solidFill>
                <a:effectLst/>
                <a:uLnTx/>
                <a:uFillTx/>
                <a:latin typeface="+mn-lt"/>
                <a:ea typeface="+mn-ea"/>
                <a:cs typeface="+mn-cs"/>
                <a:sym typeface="Symbol" pitchFamily="18" charset="2"/>
              </a:rPr>
              <a:t>r</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[Idempotent] </a:t>
            </a:r>
            <a:endPar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Tx/>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[Assoc.] </a:t>
            </a:r>
            <a:endPar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Symbol"/>
              <a:buChar char="º"/>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p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r                                </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sym typeface="Symbol" pitchFamily="18" charset="2"/>
              </a:rPr>
              <a:t>Commut</a:t>
            </a:r>
            <a:r>
              <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rPr>
              <a:t>.]</a:t>
            </a: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None/>
              <a:tabLst/>
              <a:defRPr/>
            </a:pP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Q.E.D. </a:t>
            </a:r>
            <a:endParaRPr kumimoji="0" lang="tr-TR"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Symbol" pitchFamily="18" charset="2"/>
              <a:buChar char="Û"/>
              <a:tabLst/>
              <a:defRPr/>
            </a:pPr>
            <a:endParaRPr kumimoji="0" lang="tr-TR"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None/>
              <a:tabLst/>
              <a:defRPr/>
            </a:pPr>
            <a:r>
              <a:rPr kumimoji="0" lang="tr-TR" sz="2800" b="0" i="1" u="none" strike="noStrike" kern="1200" cap="none" spc="0" normalizeH="0" baseline="0" noProof="0" dirty="0" smtClean="0">
                <a:ln>
                  <a:noFill/>
                </a:ln>
                <a:solidFill>
                  <a:srgbClr val="FF9900"/>
                </a:solidFill>
                <a:effectLst/>
                <a:uLnTx/>
                <a:uFillTx/>
                <a:latin typeface="+mn-lt"/>
                <a:ea typeface="+mn-ea"/>
                <a:cs typeface="+mn-cs"/>
                <a:sym typeface="Symbol" pitchFamily="18" charset="2"/>
              </a:rPr>
              <a:t>Remark.</a:t>
            </a:r>
            <a:r>
              <a:rPr kumimoji="0" lang="tr-TR"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Q.E.D. (quod </a:t>
            </a:r>
            <a:r>
              <a:rPr kumimoji="0" lang="en-US" sz="2800" b="0" i="1" u="none" strike="noStrike" kern="1200" cap="none" spc="0" normalizeH="0" baseline="0" noProof="0" dirty="0" err="1" smtClean="0">
                <a:ln>
                  <a:noFill/>
                </a:ln>
                <a:solidFill>
                  <a:schemeClr val="tx1"/>
                </a:solidFill>
                <a:effectLst/>
                <a:uLnTx/>
                <a:uFillTx/>
                <a:latin typeface="+mn-lt"/>
                <a:ea typeface="+mn-ea"/>
                <a:cs typeface="+mn-cs"/>
                <a:sym typeface="Symbol" pitchFamily="18" charset="2"/>
              </a:rPr>
              <a:t>erat</a:t>
            </a:r>
            <a:r>
              <a:rPr kumimoji="0" lang="en-US" sz="2800" b="0" i="1" u="none" strike="noStrike" kern="1200" cap="none" spc="0" normalizeH="0" baseline="0" noProof="0" dirty="0" smtClean="0">
                <a:ln>
                  <a:noFill/>
                </a:ln>
                <a:solidFill>
                  <a:schemeClr val="tx1"/>
                </a:solidFill>
                <a:effectLst/>
                <a:uLnTx/>
                <a:uFillTx/>
                <a:latin typeface="+mn-lt"/>
                <a:ea typeface="+mn-ea"/>
                <a:cs typeface="+mn-cs"/>
                <a:sym typeface="Symbol" pitchFamily="18" charset="2"/>
              </a:rPr>
              <a:t> demonstrandum)</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sym typeface="Symbol" pitchFamily="18" charset="2"/>
            </a:endParaRPr>
          </a:p>
          <a:p>
            <a:pPr marL="274320" marR="0" lvl="0" indent="-274320" algn="l" defTabSz="914400" rtl="0" eaLnBrk="1" fontAlgn="auto" latinLnBrk="0" hangingPunct="1">
              <a:lnSpc>
                <a:spcPct val="90000"/>
              </a:lnSpc>
              <a:spcBef>
                <a:spcPct val="20000"/>
              </a:spcBef>
              <a:spcAft>
                <a:spcPts val="0"/>
              </a:spcAft>
              <a:buClr>
                <a:schemeClr val="accent3"/>
              </a:buClr>
              <a:buSzPct val="95000"/>
              <a:buFontTx/>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sym typeface="Symbol" pitchFamily="18"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a:t>
            </a:r>
            <a:r>
              <a:rPr lang="en-US" i="1" dirty="0" smtClean="0"/>
              <a:t>proposition</a:t>
            </a:r>
            <a:r>
              <a:rPr lang="en-US" dirty="0" smtClean="0"/>
              <a:t> is a declarative sentence that is either true or false.</a:t>
            </a:r>
          </a:p>
          <a:p>
            <a:r>
              <a:rPr lang="en-US" dirty="0" smtClean="0"/>
              <a:t>Examples of propositions:</a:t>
            </a:r>
          </a:p>
          <a:p>
            <a:pPr marL="880110" lvl="1" indent="-514350">
              <a:buFont typeface="+mj-lt"/>
              <a:buAutoNum type="alphaLcParenR"/>
            </a:pPr>
            <a:r>
              <a:rPr lang="en-US" dirty="0" smtClean="0"/>
              <a:t>The Moon is made of green cheese.</a:t>
            </a:r>
          </a:p>
          <a:p>
            <a:pPr marL="880110" lvl="1" indent="-514350">
              <a:buFont typeface="+mj-lt"/>
              <a:buAutoNum type="alphaLcParenR"/>
            </a:pPr>
            <a:r>
              <a:rPr lang="en-US" dirty="0" smtClean="0"/>
              <a:t>Trenton is the capital of New Jersey.</a:t>
            </a:r>
          </a:p>
          <a:p>
            <a:pPr marL="880110" lvl="1" indent="-514350">
              <a:buFont typeface="+mj-lt"/>
              <a:buAutoNum type="alphaLcParenR"/>
            </a:pPr>
            <a:r>
              <a:rPr lang="en-US" dirty="0" smtClean="0"/>
              <a:t>Toronto is the capital of Canada.</a:t>
            </a:r>
          </a:p>
          <a:p>
            <a:pPr marL="880110" lvl="1" indent="-514350">
              <a:buFont typeface="+mj-lt"/>
              <a:buAutoNum type="alphaLcParenR"/>
            </a:pPr>
            <a:r>
              <a:rPr lang="en-US" dirty="0" smtClean="0">
                <a:latin typeface="Cambria Math" pitchFamily="18" charset="0"/>
                <a:ea typeface="Cambria Math" pitchFamily="18" charset="0"/>
              </a:rPr>
              <a:t>1</a:t>
            </a:r>
            <a:r>
              <a:rPr lang="en-US" dirty="0" smtClean="0"/>
              <a:t> + </a:t>
            </a:r>
            <a:r>
              <a:rPr lang="en-US" dirty="0" smtClean="0">
                <a:latin typeface="Cambria Math" pitchFamily="18" charset="0"/>
                <a:ea typeface="Cambria Math" pitchFamily="18" charset="0"/>
              </a:rPr>
              <a:t>0</a:t>
            </a:r>
            <a:r>
              <a:rPr lang="en-US" dirty="0" smtClean="0"/>
              <a:t> = </a:t>
            </a:r>
            <a:r>
              <a:rPr lang="en-US" dirty="0" smtClean="0">
                <a:latin typeface="Cambria Math" pitchFamily="18" charset="0"/>
                <a:ea typeface="Cambria Math" pitchFamily="18" charset="0"/>
              </a:rPr>
              <a:t>1</a:t>
            </a:r>
          </a:p>
          <a:p>
            <a:pPr marL="880110" lvl="1" indent="-514350">
              <a:buFont typeface="+mj-lt"/>
              <a:buAutoNum type="alphaLcParenR"/>
            </a:pPr>
            <a:r>
              <a:rPr lang="en-US" dirty="0" smtClean="0">
                <a:latin typeface="Cambria Math" pitchFamily="18" charset="0"/>
                <a:ea typeface="Cambria Math" pitchFamily="18" charset="0"/>
              </a:rPr>
              <a:t>0</a:t>
            </a:r>
            <a:r>
              <a:rPr lang="en-US" dirty="0" smtClean="0"/>
              <a:t> + </a:t>
            </a:r>
            <a:r>
              <a:rPr lang="en-US" dirty="0" smtClean="0">
                <a:latin typeface="Cambria Math" pitchFamily="18" charset="0"/>
                <a:ea typeface="Cambria Math" pitchFamily="18" charset="0"/>
              </a:rPr>
              <a:t>0</a:t>
            </a:r>
            <a:r>
              <a:rPr lang="en-US" dirty="0" smtClean="0"/>
              <a:t> = </a:t>
            </a:r>
            <a:r>
              <a:rPr lang="en-US" dirty="0" smtClean="0">
                <a:latin typeface="Cambria Math" pitchFamily="18" charset="0"/>
                <a:ea typeface="Cambria Math" pitchFamily="18" charset="0"/>
              </a:rPr>
              <a:t>2</a:t>
            </a:r>
          </a:p>
          <a:p>
            <a:r>
              <a:rPr lang="en-US" dirty="0" smtClean="0"/>
              <a:t>Examples that are not propositions.</a:t>
            </a:r>
          </a:p>
          <a:p>
            <a:pPr marL="880110" lvl="1" indent="-514350">
              <a:buFont typeface="+mj-lt"/>
              <a:buAutoNum type="alphaLcParenR"/>
            </a:pPr>
            <a:r>
              <a:rPr lang="en-US" dirty="0" smtClean="0"/>
              <a:t>Sit down!</a:t>
            </a:r>
          </a:p>
          <a:p>
            <a:pPr marL="880110" lvl="1" indent="-514350">
              <a:buFont typeface="+mj-lt"/>
              <a:buAutoNum type="alphaLcParenR"/>
            </a:pPr>
            <a:r>
              <a:rPr lang="en-US" dirty="0" smtClean="0"/>
              <a:t>What time is it?</a:t>
            </a:r>
          </a:p>
          <a:p>
            <a:pPr marL="880110" lvl="1" indent="-514350">
              <a:buFont typeface="+mj-lt"/>
              <a:buAutoNum type="alphaLcParenR"/>
            </a:pPr>
            <a:r>
              <a:rPr lang="en-US" i="1" dirty="0" smtClean="0"/>
              <a:t>x</a:t>
            </a:r>
            <a:r>
              <a:rPr lang="en-US" dirty="0" smtClean="0"/>
              <a:t> + 1 = 2</a:t>
            </a:r>
          </a:p>
          <a:p>
            <a:pPr marL="880110" lvl="1" indent="-514350">
              <a:buFont typeface="+mj-lt"/>
              <a:buAutoNum type="alphaLcParenR"/>
            </a:pPr>
            <a:r>
              <a:rPr lang="en-US" i="1" dirty="0" smtClean="0"/>
              <a:t>x</a:t>
            </a:r>
            <a:r>
              <a:rPr lang="en-US" dirty="0" smtClean="0"/>
              <a:t> + </a:t>
            </a:r>
            <a:r>
              <a:rPr lang="en-US" i="1" dirty="0" smtClean="0"/>
              <a:t>y </a:t>
            </a:r>
            <a:r>
              <a:rPr lang="en-US" dirty="0" smtClean="0"/>
              <a:t>= </a:t>
            </a:r>
            <a:r>
              <a:rPr lang="en-US" i="1" dirty="0" smtClean="0"/>
              <a:t>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Propositional Logic</a:t>
            </a:r>
            <a:endParaRPr lang="en-US" dirty="0"/>
          </a:p>
        </p:txBody>
      </p:sp>
      <p:sp>
        <p:nvSpPr>
          <p:cNvPr id="3" name="Content Placeholder 2"/>
          <p:cNvSpPr>
            <a:spLocks noGrp="1"/>
          </p:cNvSpPr>
          <p:nvPr>
            <p:ph idx="1"/>
          </p:nvPr>
        </p:nvSpPr>
        <p:spPr/>
        <p:txBody>
          <a:bodyPr>
            <a:normAutofit lnSpcReduction="10000"/>
          </a:bodyPr>
          <a:lstStyle/>
          <a:p>
            <a:r>
              <a:rPr lang="en-US" dirty="0" smtClean="0"/>
              <a:t>Constructing Propositions</a:t>
            </a:r>
          </a:p>
          <a:p>
            <a:pPr lvl="1"/>
            <a:r>
              <a:rPr lang="en-US" dirty="0" smtClean="0"/>
              <a:t>Propositional Variables: </a:t>
            </a:r>
            <a:r>
              <a:rPr lang="en-US" i="1" dirty="0" smtClean="0"/>
              <a:t>p</a:t>
            </a:r>
            <a:r>
              <a:rPr lang="en-US" dirty="0" smtClean="0"/>
              <a:t>, </a:t>
            </a:r>
            <a:r>
              <a:rPr lang="en-US" i="1" dirty="0" smtClean="0"/>
              <a:t>q, r</a:t>
            </a:r>
            <a:r>
              <a:rPr lang="en-US" dirty="0" smtClean="0"/>
              <a:t>, </a:t>
            </a:r>
            <a:r>
              <a:rPr lang="en-US" i="1" dirty="0" smtClean="0"/>
              <a:t>s</a:t>
            </a:r>
            <a:r>
              <a:rPr lang="en-US" dirty="0" smtClean="0"/>
              <a:t>, …</a:t>
            </a:r>
          </a:p>
          <a:p>
            <a:pPr lvl="1"/>
            <a:r>
              <a:rPr lang="en-US" dirty="0" smtClean="0"/>
              <a:t>The proposition that is always true is denoted by </a:t>
            </a:r>
            <a:r>
              <a:rPr lang="en-US" b="1" dirty="0" smtClean="0"/>
              <a:t>T</a:t>
            </a:r>
            <a:r>
              <a:rPr lang="en-US" dirty="0" smtClean="0"/>
              <a:t> and the proposition that is always false is denoted by </a:t>
            </a:r>
            <a:r>
              <a:rPr lang="en-US" b="1" dirty="0" smtClean="0"/>
              <a:t>F</a:t>
            </a:r>
            <a:r>
              <a:rPr lang="en-US" dirty="0" smtClean="0"/>
              <a:t>.</a:t>
            </a:r>
          </a:p>
          <a:p>
            <a:pPr lvl="1"/>
            <a:r>
              <a:rPr lang="en-US" dirty="0" smtClean="0"/>
              <a:t>Compound Propositions; constructed from logical connectives and other propositions</a:t>
            </a:r>
          </a:p>
          <a:p>
            <a:pPr lvl="2"/>
            <a:r>
              <a:rPr lang="en-US" dirty="0" smtClean="0"/>
              <a:t>Negation </a:t>
            </a:r>
            <a:r>
              <a:rPr lang="en-US" dirty="0" smtClean="0">
                <a:latin typeface="Cambria Math"/>
                <a:ea typeface="Cambria Math"/>
              </a:rPr>
              <a:t>¬</a:t>
            </a:r>
            <a:endParaRPr lang="en-US" dirty="0" smtClean="0"/>
          </a:p>
          <a:p>
            <a:pPr lvl="2"/>
            <a:r>
              <a:rPr lang="en-US" dirty="0" smtClean="0"/>
              <a:t>Conjunction </a:t>
            </a:r>
            <a:r>
              <a:rPr lang="en-US" dirty="0" smtClean="0">
                <a:latin typeface="Cambria Math" pitchFamily="18" charset="0"/>
                <a:ea typeface="Cambria Math" pitchFamily="18" charset="0"/>
              </a:rPr>
              <a:t>∧</a:t>
            </a:r>
            <a:endParaRPr lang="en-US" dirty="0" smtClean="0"/>
          </a:p>
          <a:p>
            <a:pPr lvl="2"/>
            <a:r>
              <a:rPr lang="en-US" dirty="0" smtClean="0"/>
              <a:t>Disjunction </a:t>
            </a:r>
            <a:r>
              <a:rPr lang="en-US" dirty="0" smtClean="0">
                <a:latin typeface="Cambria Math" pitchFamily="18" charset="0"/>
                <a:ea typeface="Cambria Math" pitchFamily="18" charset="0"/>
              </a:rPr>
              <a:t>∨</a:t>
            </a:r>
            <a:endParaRPr lang="en-US" dirty="0" smtClean="0"/>
          </a:p>
          <a:p>
            <a:pPr lvl="2"/>
            <a:r>
              <a:rPr lang="en-US" dirty="0" smtClean="0"/>
              <a:t>Implication </a:t>
            </a:r>
            <a:r>
              <a:rPr lang="en-US" sz="2400" dirty="0" smtClean="0">
                <a:latin typeface="Cambria Math"/>
                <a:ea typeface="Cambria Math"/>
              </a:rPr>
              <a:t>→</a:t>
            </a:r>
            <a:endParaRPr lang="en-US" dirty="0" smtClean="0"/>
          </a:p>
          <a:p>
            <a:pPr lvl="2"/>
            <a:r>
              <a:rPr lang="en-US" dirty="0" err="1" smtClean="0"/>
              <a:t>Biconditional</a:t>
            </a:r>
            <a:r>
              <a:rPr lang="en-US" dirty="0" smtClean="0"/>
              <a:t> </a:t>
            </a:r>
            <a:r>
              <a:rPr lang="en-US" sz="2400" dirty="0" smtClean="0">
                <a:latin typeface="Cambria Math"/>
                <a:ea typeface="Cambria Math"/>
              </a:rPr>
              <a:t>↔</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762000"/>
          </a:xfrm>
        </p:spPr>
        <p:txBody>
          <a:bodyPr>
            <a:normAutofit fontScale="90000"/>
          </a:bodyPr>
          <a:lstStyle/>
          <a:p>
            <a:r>
              <a:rPr lang="en-US" dirty="0" smtClean="0"/>
              <a:t>Propositional Logic</a:t>
            </a:r>
            <a:endParaRPr lang="en-US" dirty="0"/>
          </a:p>
        </p:txBody>
      </p:sp>
      <p:sp>
        <p:nvSpPr>
          <p:cNvPr id="5" name="Rectangle 3"/>
          <p:cNvSpPr>
            <a:spLocks noChangeArrowheads="1"/>
          </p:cNvSpPr>
          <p:nvPr/>
        </p:nvSpPr>
        <p:spPr bwMode="auto">
          <a:xfrm>
            <a:off x="457200" y="1066800"/>
            <a:ext cx="8229600" cy="762000"/>
          </a:xfrm>
          <a:prstGeom prst="rect">
            <a:avLst/>
          </a:prstGeom>
          <a:noFill/>
          <a:ln w="9525">
            <a:noFill/>
            <a:miter lim="800000"/>
            <a:headEnd/>
            <a:tailEnd/>
          </a:ln>
          <a:effectLst/>
        </p:spPr>
        <p:txBody>
          <a:bodyPr/>
          <a:lstStyle/>
          <a:p>
            <a:pPr marL="342900" indent="-342900" algn="ctr" eaLnBrk="0" hangingPunct="0">
              <a:spcBef>
                <a:spcPct val="20000"/>
              </a:spcBef>
              <a:buClr>
                <a:schemeClr val="folHlink"/>
              </a:buClr>
              <a:buSzPct val="90000"/>
              <a:buFont typeface="Wingdings" pitchFamily="2" charset="2"/>
              <a:buNone/>
              <a:defRPr/>
            </a:pPr>
            <a:r>
              <a:rPr lang="en-US" sz="3200" b="1" dirty="0">
                <a:solidFill>
                  <a:schemeClr val="accent2"/>
                </a:solidFill>
                <a:effectLst>
                  <a:outerShdw blurRad="38100" dist="38100" dir="2700000" algn="tl">
                    <a:srgbClr val="000000"/>
                  </a:outerShdw>
                </a:effectLst>
              </a:rPr>
              <a:t>“Elephants are bigger than mice.”</a:t>
            </a:r>
            <a:endParaRPr lang="en-US" sz="2800" b="1" dirty="0">
              <a:solidFill>
                <a:schemeClr val="accent2"/>
              </a:solidFill>
              <a:effectLst>
                <a:outerShdw blurRad="38100" dist="38100" dir="2700000" algn="tl">
                  <a:srgbClr val="000000"/>
                </a:outerShdw>
              </a:effectLst>
            </a:endParaRPr>
          </a:p>
        </p:txBody>
      </p:sp>
      <p:sp>
        <p:nvSpPr>
          <p:cNvPr id="6" name="Rectangle 5"/>
          <p:cNvSpPr/>
          <p:nvPr/>
        </p:nvSpPr>
        <p:spPr>
          <a:xfrm>
            <a:off x="990600" y="1752601"/>
            <a:ext cx="6705600" cy="1138773"/>
          </a:xfrm>
          <a:prstGeom prst="rect">
            <a:avLst/>
          </a:prstGeom>
        </p:spPr>
        <p:txBody>
          <a:bodyPr wrap="square">
            <a:spAutoFit/>
          </a:bodyPr>
          <a:lstStyle/>
          <a:p>
            <a:pPr marL="342900" indent="-342900">
              <a:spcBef>
                <a:spcPct val="20000"/>
              </a:spcBef>
              <a:defRPr/>
            </a:pPr>
            <a:r>
              <a:rPr lang="en-US" sz="2000" b="1" dirty="0" smtClean="0">
                <a:solidFill>
                  <a:srgbClr val="FF0000"/>
                </a:solidFill>
                <a:effectLst>
                  <a:outerShdw blurRad="38100" dist="38100" dir="2700000" algn="tl">
                    <a:srgbClr val="FFFFFF"/>
                  </a:outerShdw>
                </a:effectLst>
              </a:rPr>
              <a:t>Is this a statement?     Yes</a:t>
            </a:r>
          </a:p>
          <a:p>
            <a:pPr marL="342900" indent="-342900">
              <a:spcBef>
                <a:spcPct val="20000"/>
              </a:spcBef>
              <a:defRPr/>
            </a:pPr>
            <a:r>
              <a:rPr lang="en-US" sz="2000" b="1" dirty="0" smtClean="0">
                <a:solidFill>
                  <a:srgbClr val="FF0000"/>
                </a:solidFill>
                <a:effectLst>
                  <a:outerShdw blurRad="38100" dist="38100" dir="2700000" algn="tl">
                    <a:srgbClr val="FFFFFF"/>
                  </a:outerShdw>
                </a:effectLst>
              </a:rPr>
              <a:t>Is this a proposition?     Yes</a:t>
            </a:r>
          </a:p>
          <a:p>
            <a:pPr marL="342900" indent="-342900">
              <a:spcBef>
                <a:spcPct val="20000"/>
              </a:spcBef>
              <a:defRPr/>
            </a:pPr>
            <a:r>
              <a:rPr lang="en-US" sz="2000" b="1" dirty="0" smtClean="0">
                <a:solidFill>
                  <a:srgbClr val="FF0000"/>
                </a:solidFill>
                <a:effectLst>
                  <a:outerShdw blurRad="38100" dist="38100" dir="2700000" algn="tl">
                    <a:srgbClr val="FFFFFF"/>
                  </a:outerShdw>
                </a:effectLst>
              </a:rPr>
              <a:t>What is the truth value of the proposition? </a:t>
            </a:r>
            <a:r>
              <a:rPr lang="en-US" sz="2000" b="1" dirty="0" smtClean="0">
                <a:solidFill>
                  <a:schemeClr val="tx2"/>
                </a:solidFill>
                <a:effectLst>
                  <a:outerShdw blurRad="38100" dist="38100" dir="2700000" algn="tl">
                    <a:srgbClr val="FFFFFF"/>
                  </a:outerShdw>
                </a:effectLst>
              </a:rPr>
              <a:t>True </a:t>
            </a:r>
            <a:r>
              <a:rPr lang="en-US" sz="2000" b="1" dirty="0" smtClean="0">
                <a:solidFill>
                  <a:srgbClr val="FF0000"/>
                </a:solidFill>
                <a:effectLst>
                  <a:outerShdw blurRad="38100" dist="38100" dir="2700000" algn="tl">
                    <a:srgbClr val="FFFFFF"/>
                  </a:outerShdw>
                </a:effectLst>
              </a:rPr>
              <a:t> </a:t>
            </a:r>
          </a:p>
        </p:txBody>
      </p:sp>
      <p:sp>
        <p:nvSpPr>
          <p:cNvPr id="10" name="Rectangle 3"/>
          <p:cNvSpPr>
            <a:spLocks noChangeArrowheads="1"/>
          </p:cNvSpPr>
          <p:nvPr/>
        </p:nvSpPr>
        <p:spPr bwMode="auto">
          <a:xfrm>
            <a:off x="381000" y="2971800"/>
            <a:ext cx="8229600" cy="609600"/>
          </a:xfrm>
          <a:prstGeom prst="rect">
            <a:avLst/>
          </a:prstGeom>
          <a:noFill/>
          <a:ln w="9525">
            <a:noFill/>
            <a:miter lim="800000"/>
            <a:headEnd/>
            <a:tailEnd/>
          </a:ln>
          <a:effectLst/>
        </p:spPr>
        <p:txBody>
          <a:bodyPr/>
          <a:lstStyle/>
          <a:p>
            <a:pPr marL="342900" indent="-342900" algn="ctr" eaLnBrk="0" hangingPunct="0">
              <a:spcBef>
                <a:spcPct val="20000"/>
              </a:spcBef>
              <a:buClr>
                <a:schemeClr val="folHlink"/>
              </a:buClr>
              <a:buSzPct val="90000"/>
              <a:buFont typeface="Wingdings" pitchFamily="2" charset="2"/>
              <a:buNone/>
              <a:defRPr/>
            </a:pPr>
            <a:r>
              <a:rPr lang="en-US" sz="3200" b="1" dirty="0">
                <a:solidFill>
                  <a:schemeClr val="accent2"/>
                </a:solidFill>
                <a:effectLst>
                  <a:outerShdw blurRad="38100" dist="38100" dir="2700000" algn="tl">
                    <a:srgbClr val="000000"/>
                  </a:outerShdw>
                </a:effectLst>
              </a:rPr>
              <a:t>“520 &lt; 111”</a:t>
            </a:r>
            <a:endParaRPr lang="en-US" sz="2800" b="1" dirty="0">
              <a:solidFill>
                <a:schemeClr val="accent2"/>
              </a:solidFill>
              <a:effectLst>
                <a:outerShdw blurRad="38100" dist="38100" dir="2700000" algn="tl">
                  <a:srgbClr val="000000"/>
                </a:outerShdw>
              </a:effectLst>
            </a:endParaRPr>
          </a:p>
        </p:txBody>
      </p:sp>
      <p:sp>
        <p:nvSpPr>
          <p:cNvPr id="11" name="Rectangle 10"/>
          <p:cNvSpPr/>
          <p:nvPr/>
        </p:nvSpPr>
        <p:spPr>
          <a:xfrm>
            <a:off x="1143000" y="3505200"/>
            <a:ext cx="6705600" cy="1138773"/>
          </a:xfrm>
          <a:prstGeom prst="rect">
            <a:avLst/>
          </a:prstGeom>
        </p:spPr>
        <p:txBody>
          <a:bodyPr wrap="square">
            <a:spAutoFit/>
          </a:bodyPr>
          <a:lstStyle/>
          <a:p>
            <a:pPr marL="342900" indent="-342900">
              <a:spcBef>
                <a:spcPct val="20000"/>
              </a:spcBef>
              <a:defRPr/>
            </a:pPr>
            <a:r>
              <a:rPr lang="en-US" sz="2000" b="1" dirty="0" smtClean="0">
                <a:solidFill>
                  <a:srgbClr val="FF0000"/>
                </a:solidFill>
                <a:effectLst>
                  <a:outerShdw blurRad="38100" dist="38100" dir="2700000" algn="tl">
                    <a:srgbClr val="FFFFFF"/>
                  </a:outerShdw>
                </a:effectLst>
              </a:rPr>
              <a:t>Is this a statement?     Yes</a:t>
            </a:r>
          </a:p>
          <a:p>
            <a:pPr marL="342900" indent="-342900">
              <a:spcBef>
                <a:spcPct val="20000"/>
              </a:spcBef>
              <a:defRPr/>
            </a:pPr>
            <a:r>
              <a:rPr lang="en-US" sz="2000" b="1" dirty="0" smtClean="0">
                <a:solidFill>
                  <a:srgbClr val="FF0000"/>
                </a:solidFill>
                <a:effectLst>
                  <a:outerShdw blurRad="38100" dist="38100" dir="2700000" algn="tl">
                    <a:srgbClr val="FFFFFF"/>
                  </a:outerShdw>
                </a:effectLst>
              </a:rPr>
              <a:t>Is this a proposition?     Yes</a:t>
            </a:r>
          </a:p>
          <a:p>
            <a:pPr marL="342900" indent="-342900">
              <a:spcBef>
                <a:spcPct val="20000"/>
              </a:spcBef>
              <a:defRPr/>
            </a:pPr>
            <a:r>
              <a:rPr lang="en-US" sz="2000" b="1" dirty="0" smtClean="0">
                <a:solidFill>
                  <a:srgbClr val="FF0000"/>
                </a:solidFill>
                <a:effectLst>
                  <a:outerShdw blurRad="38100" dist="38100" dir="2700000" algn="tl">
                    <a:srgbClr val="FFFFFF"/>
                  </a:outerShdw>
                </a:effectLst>
              </a:rPr>
              <a:t>What is the truth value of the proposition? </a:t>
            </a:r>
            <a:r>
              <a:rPr lang="en-US" sz="2000" b="1" dirty="0" smtClean="0">
                <a:solidFill>
                  <a:schemeClr val="tx2"/>
                </a:solidFill>
                <a:effectLst>
                  <a:outerShdw blurRad="38100" dist="38100" dir="2700000" algn="tl">
                    <a:srgbClr val="FFFFFF"/>
                  </a:outerShdw>
                </a:effectLst>
              </a:rPr>
              <a:t>False</a:t>
            </a:r>
            <a:r>
              <a:rPr lang="en-US" sz="2000" b="1" dirty="0" smtClean="0">
                <a:solidFill>
                  <a:srgbClr val="FF0000"/>
                </a:solidFill>
                <a:effectLst>
                  <a:outerShdw blurRad="38100" dist="38100" dir="2700000" algn="tl">
                    <a:srgbClr val="FFFFFF"/>
                  </a:outerShdw>
                </a:effectLst>
              </a:rPr>
              <a:t>  </a:t>
            </a:r>
          </a:p>
        </p:txBody>
      </p:sp>
      <p:sp>
        <p:nvSpPr>
          <p:cNvPr id="12" name="Rectangle 3"/>
          <p:cNvSpPr>
            <a:spLocks noChangeArrowheads="1"/>
          </p:cNvSpPr>
          <p:nvPr/>
        </p:nvSpPr>
        <p:spPr bwMode="auto">
          <a:xfrm>
            <a:off x="685800" y="4648200"/>
            <a:ext cx="8229600" cy="533400"/>
          </a:xfrm>
          <a:prstGeom prst="rect">
            <a:avLst/>
          </a:prstGeom>
          <a:noFill/>
          <a:ln w="9525">
            <a:noFill/>
            <a:miter lim="800000"/>
            <a:headEnd/>
            <a:tailEnd/>
          </a:ln>
          <a:effectLst/>
        </p:spPr>
        <p:txBody>
          <a:bodyPr/>
          <a:lstStyle/>
          <a:p>
            <a:pPr marL="342900" indent="-342900" algn="ctr" eaLnBrk="0" hangingPunct="0">
              <a:spcBef>
                <a:spcPct val="20000"/>
              </a:spcBef>
              <a:buClr>
                <a:schemeClr val="folHlink"/>
              </a:buClr>
              <a:buSzPct val="90000"/>
              <a:buFont typeface="Wingdings" pitchFamily="2" charset="2"/>
              <a:buNone/>
              <a:defRPr/>
            </a:pPr>
            <a:r>
              <a:rPr lang="en-US" sz="3200" b="1" dirty="0">
                <a:solidFill>
                  <a:schemeClr val="accent2"/>
                </a:solidFill>
                <a:effectLst>
                  <a:outerShdw blurRad="38100" dist="38100" dir="2700000" algn="tl">
                    <a:srgbClr val="000000"/>
                  </a:outerShdw>
                </a:effectLst>
              </a:rPr>
              <a:t>“y &gt; 5”</a:t>
            </a:r>
            <a:endParaRPr lang="en-US" sz="2800" b="1" dirty="0">
              <a:solidFill>
                <a:schemeClr val="accent2"/>
              </a:solidFill>
              <a:effectLst>
                <a:outerShdw blurRad="38100" dist="38100" dir="2700000" algn="tl">
                  <a:srgbClr val="000000"/>
                </a:outerShdw>
              </a:effectLst>
            </a:endParaRPr>
          </a:p>
        </p:txBody>
      </p:sp>
      <p:sp>
        <p:nvSpPr>
          <p:cNvPr id="13" name="Rectangle 12"/>
          <p:cNvSpPr/>
          <p:nvPr/>
        </p:nvSpPr>
        <p:spPr>
          <a:xfrm>
            <a:off x="1371600" y="5486400"/>
            <a:ext cx="6705600" cy="769441"/>
          </a:xfrm>
          <a:prstGeom prst="rect">
            <a:avLst/>
          </a:prstGeom>
        </p:spPr>
        <p:txBody>
          <a:bodyPr wrap="square">
            <a:spAutoFit/>
          </a:bodyPr>
          <a:lstStyle/>
          <a:p>
            <a:pPr marL="342900" indent="-342900">
              <a:spcBef>
                <a:spcPct val="20000"/>
              </a:spcBef>
              <a:defRPr/>
            </a:pPr>
            <a:r>
              <a:rPr lang="en-US" sz="2000" b="1" dirty="0" smtClean="0">
                <a:solidFill>
                  <a:srgbClr val="FF0000"/>
                </a:solidFill>
                <a:effectLst>
                  <a:outerShdw blurRad="38100" dist="38100" dir="2700000" algn="tl">
                    <a:srgbClr val="FFFFFF"/>
                  </a:outerShdw>
                </a:effectLst>
              </a:rPr>
              <a:t>Is this a statement?     Yes</a:t>
            </a:r>
          </a:p>
          <a:p>
            <a:pPr marL="342900" indent="-342900">
              <a:spcBef>
                <a:spcPct val="20000"/>
              </a:spcBef>
              <a:defRPr/>
            </a:pPr>
            <a:r>
              <a:rPr lang="en-US" sz="2000" b="1" dirty="0" smtClean="0">
                <a:solidFill>
                  <a:srgbClr val="FF0000"/>
                </a:solidFill>
                <a:effectLst>
                  <a:outerShdw blurRad="38100" dist="38100" dir="2700000" algn="tl">
                    <a:srgbClr val="FFFFFF"/>
                  </a:outerShdw>
                </a:effectLst>
              </a:rPr>
              <a:t>Is this a proposition?     No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linds(horizontal)">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linds(horizontal)">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autoUpdateAnimBg="0"/>
      <p:bldP spid="6"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Compound Propositions: Negation</a:t>
            </a:r>
            <a:endParaRPr lang="en-US" dirty="0"/>
          </a:p>
        </p:txBody>
      </p:sp>
      <p:sp>
        <p:nvSpPr>
          <p:cNvPr id="3" name="Content Placeholder 2"/>
          <p:cNvSpPr>
            <a:spLocks noGrp="1"/>
          </p:cNvSpPr>
          <p:nvPr>
            <p:ph idx="1"/>
          </p:nvPr>
        </p:nvSpPr>
        <p:spPr/>
        <p:txBody>
          <a:bodyPr/>
          <a:lstStyle/>
          <a:p>
            <a:pPr marL="274320" lvl="1" indent="-274320">
              <a:buClr>
                <a:schemeClr val="accent3"/>
              </a:buClr>
              <a:buSzPct val="95000"/>
            </a:pPr>
            <a:r>
              <a:rPr lang="en-US" dirty="0" smtClean="0"/>
              <a:t>The </a:t>
            </a:r>
            <a:r>
              <a:rPr lang="en-US" i="1" dirty="0" smtClean="0"/>
              <a:t>negation</a:t>
            </a:r>
            <a:r>
              <a:rPr lang="en-US" dirty="0" smtClean="0"/>
              <a:t> of a proposition  </a:t>
            </a:r>
            <a:r>
              <a:rPr lang="en-US" i="1" dirty="0" smtClean="0">
                <a:latin typeface="Cambria Math" pitchFamily="18" charset="0"/>
                <a:ea typeface="Cambria Math" pitchFamily="18" charset="0"/>
              </a:rPr>
              <a:t>p</a:t>
            </a:r>
            <a:r>
              <a:rPr lang="en-US" dirty="0" smtClean="0"/>
              <a:t>  is  denoted by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and has this truth table:</a:t>
            </a:r>
          </a:p>
          <a:p>
            <a:pPr marL="274320" lvl="1" indent="-274320">
              <a:buClr>
                <a:schemeClr val="accent3"/>
              </a:buClr>
              <a:buSzPct val="95000"/>
            </a:pPr>
            <a:endParaRPr lang="en-US" dirty="0" smtClean="0"/>
          </a:p>
          <a:p>
            <a:pPr marL="274320" lvl="1" indent="-274320">
              <a:buClr>
                <a:schemeClr val="accent3"/>
              </a:buClr>
              <a:buSzPct val="95000"/>
            </a:pPr>
            <a:endParaRPr lang="en-US" dirty="0" smtClean="0"/>
          </a:p>
          <a:p>
            <a:endParaRPr lang="en-US" b="1" dirty="0" smtClean="0"/>
          </a:p>
          <a:p>
            <a:endParaRPr lang="en-US" b="1" dirty="0" smtClean="0"/>
          </a:p>
          <a:p>
            <a:r>
              <a:rPr lang="en-US" b="1" dirty="0" smtClean="0"/>
              <a:t>Example</a:t>
            </a:r>
            <a:r>
              <a:rPr lang="en-US" dirty="0" smtClean="0"/>
              <a:t>: If </a:t>
            </a:r>
            <a:r>
              <a:rPr lang="en-US" i="1" dirty="0" smtClean="0">
                <a:latin typeface="Cambria Math" pitchFamily="18" charset="0"/>
                <a:ea typeface="Cambria Math" pitchFamily="18" charset="0"/>
              </a:rPr>
              <a:t>p</a:t>
            </a:r>
            <a:r>
              <a:rPr lang="en-US" dirty="0" smtClean="0"/>
              <a:t>   denotes “The earth is round.”, then </a:t>
            </a:r>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denotes “It is not the case that the earth is round,” or more simply “The earth is not round.”  </a:t>
            </a:r>
          </a:p>
        </p:txBody>
      </p:sp>
      <p:graphicFrame>
        <p:nvGraphicFramePr>
          <p:cNvPr id="6" name="Content Placeholder 3"/>
          <p:cNvGraphicFramePr>
            <a:graphicFrameLocks/>
          </p:cNvGraphicFramePr>
          <p:nvPr/>
        </p:nvGraphicFramePr>
        <p:xfrm>
          <a:off x="1828800" y="2971800"/>
          <a:ext cx="5638800" cy="1112520"/>
        </p:xfrm>
        <a:graphic>
          <a:graphicData uri="http://schemas.openxmlformats.org/drawingml/2006/table">
            <a:tbl>
              <a:tblPr firstRow="1" bandRow="1">
                <a:tableStyleId>{5C22544A-7EE6-4342-B048-85BDC9FD1C3A}</a:tableStyleId>
              </a:tblPr>
              <a:tblGrid>
                <a:gridCol w="2819400"/>
                <a:gridCol w="2819400"/>
              </a:tblGrid>
              <a:tr h="370840">
                <a:tc>
                  <a:txBody>
                    <a:bodyPr/>
                    <a:lstStyle/>
                    <a:p>
                      <a:r>
                        <a:rPr lang="en-US" b="0" i="1" dirty="0" smtClean="0">
                          <a:latin typeface="Cambria Math" pitchFamily="18" charset="0"/>
                          <a:ea typeface="Cambria Math" pitchFamily="18" charset="0"/>
                        </a:rPr>
                        <a:t>p</a:t>
                      </a:r>
                      <a:endParaRPr lang="en-US" b="0" i="1" dirty="0">
                        <a:latin typeface="Cambria Math" pitchFamily="18" charset="0"/>
                        <a:ea typeface="Cambria Math" pitchFamily="18" charset="0"/>
                      </a:endParaRPr>
                    </a:p>
                  </a:txBody>
                  <a:tcPr/>
                </a:tc>
                <a:tc>
                  <a:txBody>
                    <a:bodyPr/>
                    <a:lstStyle/>
                    <a:p>
                      <a:r>
                        <a:rPr lang="en-US" dirty="0" smtClean="0">
                          <a:latin typeface="Cambria Math"/>
                          <a:ea typeface="Cambria Math"/>
                        </a:rPr>
                        <a:t>¬</a:t>
                      </a:r>
                      <a:r>
                        <a:rPr lang="en-US" i="1" dirty="0" smtClean="0">
                          <a:latin typeface="Cambria Math" pitchFamily="18" charset="0"/>
                          <a:ea typeface="Cambria Math" pitchFamily="18" charset="0"/>
                        </a:rPr>
                        <a:t>p</a:t>
                      </a:r>
                      <a:r>
                        <a:rPr lang="en-US" dirty="0" smtClean="0"/>
                        <a:t> </a:t>
                      </a:r>
                      <a:endParaRPr lang="en-US" dirty="0"/>
                    </a:p>
                  </a:txBody>
                  <a:tcPr/>
                </a:tc>
              </a:tr>
              <a:tr h="370840">
                <a:tc>
                  <a:txBody>
                    <a:bodyPr/>
                    <a:lstStyle/>
                    <a:p>
                      <a:r>
                        <a:rPr lang="en-US" dirty="0" smtClean="0"/>
                        <a:t>T</a:t>
                      </a:r>
                      <a:endParaRPr lang="en-US" dirty="0"/>
                    </a:p>
                  </a:txBody>
                  <a:tcPr/>
                </a:tc>
                <a:tc>
                  <a:txBody>
                    <a:bodyPr/>
                    <a:lstStyle/>
                    <a:p>
                      <a:r>
                        <a:rPr lang="en-US" dirty="0" smtClean="0"/>
                        <a:t>F</a:t>
                      </a:r>
                      <a:endParaRPr lang="en-US" dirty="0"/>
                    </a:p>
                  </a:txBody>
                  <a:tcPr/>
                </a:tc>
              </a:tr>
              <a:tr h="370840">
                <a:tc>
                  <a:txBody>
                    <a:bodyPr/>
                    <a:lstStyle/>
                    <a:p>
                      <a:r>
                        <a:rPr lang="en-US" dirty="0" smtClean="0"/>
                        <a:t>F</a:t>
                      </a:r>
                      <a:endParaRPr lang="en-US" dirty="0"/>
                    </a:p>
                  </a:txBody>
                  <a:tcPr/>
                </a:tc>
                <a:tc>
                  <a:txBody>
                    <a:bodyPr/>
                    <a:lstStyle/>
                    <a:p>
                      <a:r>
                        <a:rPr lang="en-US" dirty="0" smtClean="0"/>
                        <a:t>T</a:t>
                      </a:r>
                      <a:endParaRPr lang="en-US"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p \vee q  \rightarrow \neg r$&#10;&#10;\end{document}"/>
  <p:tag name="IGUANATEXSIZE" val="30"/>
</p:tagLst>
</file>

<file path=ppt/tags/tag1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p \equiv p$&#10;&#10;&#10;\end{document}"/>
  <p:tag name="IGUANATEXSIZE" val="30"/>
</p:tagLst>
</file>

<file path=ppt/tags/tag1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neg (\neg p) \equiv p$&#10;&#10;&#10;\end{document}"/>
  <p:tag name="IGUANATEXSIZE" val="30"/>
</p:tagLst>
</file>

<file path=ppt/tags/tag1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neg p  \equiv T$&#10;&#10;&#10;\end{document}"/>
  <p:tag name="IGUANATEXSIZE" val="30"/>
</p:tagLst>
</file>

<file path=ppt/tags/tag1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neg p\equiv F$&#10;&#10;&#10;\end{document}"/>
  <p:tag name="IGUANATEXSIZE" val="30"/>
</p:tagLst>
</file>

<file path=ppt/tags/tag1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q \equiv q \vee p$&#10;&#10;&#10;\end{document}"/>
  <p:tag name="IGUANATEXSIZE" val="30"/>
</p:tagLst>
</file>

<file path=ppt/tags/tag1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q \equiv q \wedge p$&#10;&#10;&#10;\end{document}"/>
  <p:tag name="IGUANATEXSIZE" val="30"/>
</p:tagLst>
</file>

<file path=ppt/tags/tag1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q) \vee r \equiv p \vee (q \vee r)$&#10;&#10;&#10;\end{document}"/>
  <p:tag name="IGUANATEXSIZE" val="30"/>
</p:tagLst>
</file>

<file path=ppt/tags/tag1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q) \wedge r \equiv p \wedge (q \wedge r)$&#10;&#10;&#10;\end{document}"/>
  <p:tag name="IGUANATEXSIZE" val="30"/>
</p:tagLst>
</file>

<file path=ppt/tags/tag1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q \wedge r) \equiv (p \vee q)) \wedge (p \vee r)$&#10;&#10;&#10;\end{document}"/>
  <p:tag name="IGUANATEXSIZE" val="30"/>
</p:tagLst>
</file>

<file path=ppt/tags/tag1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q \vee r)) \equiv (p \wedge q) \vee (p \wedge r)$&#10;&#10;&#10;\end{document}"/>
  <p:tag name="IGUANATEXSIZE" val="3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p \vee q) \rightarrow \neg r$&#10;&#10;\end{document}"/>
  <p:tag name="IGUANATEXSIZE" val="30"/>
</p:tagLst>
</file>

<file path=ppt/tags/tag2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p \wedge q) \equiv p$&#10;&#10;&#10;\end{document}"/>
  <p:tag name="IGUANATEXSIZE" val="30"/>
</p:tagLst>
</file>

<file path=ppt/tags/tag2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p \vee q) \equiv p$&#10;&#10;&#10;\end{document}"/>
  <p:tag name="IGUANATEXSIZE" val="30"/>
</p:tagLst>
</file>

<file path=ppt/tags/tag2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 \equiv A_1$&#10;&#10;&#10;\end{document}"/>
  <p:tag name="IGUANATEXSIZE" val="25"/>
</p:tagLst>
</file>

<file path=ppt/tags/tag2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A_n \equiv B$&#10;&#10;&#10;\end{document}"/>
  <p:tag name="IGUANATEXSIZE" val="25"/>
</p:tagLst>
</file>

<file path=ppt/tags/tag2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vdots&#10;&#10;\end{document}"/>
  <p:tag name="IGUANATEXSIZE" val="25"/>
</p:tagLst>
</file>

<file path=ppt/tags/tag2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 {amssymb}&#10;\pagestyle{empty}&#10;\begin{document}&#10;\begin{tabular}{llll}&#10;$\neg(p \vee(\neg p \wedge q))$ &amp; $\equiv$ &amp; $\neg p \wedge \neg(\neg p \wedge q) $ &amp; by the second De Morgan law \\&#10;&amp; $\equiv$ &amp; $\neg p \wedge [\neg(\neg p) \vee \neg q]$ &amp; by the first De Morgan law\\&#10;&amp; $\equiv$ &amp; $\neg p \wedge (p \vee \neg q)$ &amp;  by the double negation law\\&#10;&amp; $\equiv$ &amp; $(\neg p \wedge p) \vee (\neg p \wedge \neg q)$ &amp; by the second distributive law\\&#10;&amp; $\equiv$ &amp; $F \vee (\neg p \wedge \neg q) $ &amp; because $ \neg p \wedge p \equiv F$\\&#10;&amp; $\equiv$ &amp; $(\neg p \wedge \neg q) \vee F$ &amp; by the commutative law\\&#10;&amp;&amp;&amp; for disjunction\\&#10;&amp; $\equiv$ &amp; $(\neg p \wedge \neg q)$ &amp; by the identity law for {\bf F}&#10;\end{tabular}&#10;&#10;&#10;\end{document}"/>
  <p:tag name="IGUANATEXSIZE" val="20"/>
</p:tagLst>
</file>

<file path=ppt/tags/tag2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 {amssymb}&#10;\pagestyle{empty}&#10;\begin{document}&#10;$\neg(p \vee (\neg p \wedge q))$&#10;&#10;\end{document}"/>
  <p:tag name="IGUANATEXSIZE" val="30"/>
</p:tagLst>
</file>

<file path=ppt/tags/tag2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 {amssymb}&#10;\pagestyle{empty}&#10;\begin{document}&#10;$\neg p \wedge \neg q$&#10;&#10;\end{document}"/>
  <p:tag name="IGUANATEXSIZE" val="30"/>
</p:tagLst>
</file>

<file path=ppt/tags/tag2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 {amssymb}&#10;\pagestyle{empty}&#10;\begin{document}&#10;\begin{tabular}{llll}&#10;$(p \wedge q) \rightarrow (p \vee q)$ &amp; $\equiv$ &amp; $\neg (p \wedge q) \vee (p \vee q) $ &amp; by truth table for $\rightarrow$ \\&#10;&amp; $\equiv$ &amp; $(\neg p \vee \neg q) \vee (p \vee q)$ &amp; by the first De Morgan law\\&#10;&amp; $\equiv$ &amp; $(\neg p \vee p) \vee (\neg p \vee \neg q)$ &amp; by associative and\\&#10;&amp;&amp;&amp; commutative laws\\&#10;&amp;&amp;&amp; laws for disjunction\\&#10;&amp; $\equiv$ &amp; $T \vee T $ &amp; by truth tables\\&#10;&amp; $\equiv$ &amp; $T$ &amp; by the domination law\\&#10;&#10;\end{tabular}&#10;&#10;&#10;\end{document}"/>
  <p:tag name="IGUANATEXSIZE" val="20"/>
</p:tagLst>
</file>

<file path=ppt/tags/tag2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 {amssymb}&#10;\pagestyle{empty}&#10;\begin{document}&#10;$(p \wedge q)\rightarrow (p \vee q)$&#10;&#10;\end{document}"/>
  <p:tag name="IGUANATEXSIZE" val="30"/>
</p:tagLst>
</file>

<file path=ppt/tags/tag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neg (p \wedge q)  \equiv \neg p \vee \neg q$&#10;&#10;&#10;\end{document}"/>
  <p:tag name="IGUANATEXSIZE" val="30"/>
</p:tagLst>
</file>

<file path=ppt/tags/tag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neg (p \vee q)  \equiv \neg p \wedge \neg q$&#10;&#10;&#10;\end{document}"/>
  <p:tag name="IGUANATEXSIZE" val="30"/>
</p:tagLst>
</file>

<file path=ppt/tags/tag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T \equiv p$&#10;&#10;&#10;\end{document}"/>
  <p:tag name="IGUANATEXSIZE" val="30"/>
</p:tagLst>
</file>

<file path=ppt/tags/tag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F \equiv p$&#10;&#10;&#10;\end{document}"/>
  <p:tag name="IGUANATEXSIZE" val="30"/>
</p:tagLst>
</file>

<file path=ppt/tags/tag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T \equiv T$&#10;&#10;&#10;\end{document}"/>
  <p:tag name="IGUANATEXSIZE" val="30"/>
</p:tagLst>
</file>

<file path=ppt/tags/tag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wedge F \equiv F$&#10;&#10;&#10;\end{document}"/>
  <p:tag name="IGUANATEXSIZE" val="30"/>
</p:tagLst>
</file>

<file path=ppt/tags/tag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p \vee p \equiv p$&#10;&#10;&#10;\end{document}"/>
  <p:tag name="IGUANATEXSIZE" val="3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7062</TotalTime>
  <Words>3711</Words>
  <Application>Microsoft Office PowerPoint</Application>
  <PresentationFormat>On-screen Show (4:3)</PresentationFormat>
  <Paragraphs>792</Paragraphs>
  <Slides>56</Slides>
  <Notes>0</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70" baseType="lpstr">
      <vt:lpstr>Chalkboard</vt:lpstr>
      <vt:lpstr>Wingdings</vt:lpstr>
      <vt:lpstr>Comic Sans MS</vt:lpstr>
      <vt:lpstr>Calibri</vt:lpstr>
      <vt:lpstr>MS PGothic</vt:lpstr>
      <vt:lpstr>Symbol</vt:lpstr>
      <vt:lpstr>Wingdings 2</vt:lpstr>
      <vt:lpstr>Arial</vt:lpstr>
      <vt:lpstr>Times</vt:lpstr>
      <vt:lpstr>Times New Roman</vt:lpstr>
      <vt:lpstr>Constantia</vt:lpstr>
      <vt:lpstr>Cambria Math</vt:lpstr>
      <vt:lpstr>Flow</vt:lpstr>
      <vt:lpstr>Document</vt:lpstr>
      <vt:lpstr>The Foundations: Logic and Proofs</vt:lpstr>
      <vt:lpstr>Chapter Summary</vt:lpstr>
      <vt:lpstr>Propositional Logic Summary</vt:lpstr>
      <vt:lpstr>Propositional Logic</vt:lpstr>
      <vt:lpstr>Section Summary</vt:lpstr>
      <vt:lpstr>Propositions</vt:lpstr>
      <vt:lpstr>Propositional Logic</vt:lpstr>
      <vt:lpstr>Propositional Logic</vt:lpstr>
      <vt:lpstr>Compound Propositions: Negation</vt:lpstr>
      <vt:lpstr>Conjunction</vt:lpstr>
      <vt:lpstr>Disjunction</vt:lpstr>
      <vt:lpstr> The Connective Or in English</vt:lpstr>
      <vt:lpstr> The Connective Or in English</vt:lpstr>
      <vt:lpstr> Implication</vt:lpstr>
      <vt:lpstr> Understanding Implication</vt:lpstr>
      <vt:lpstr>Understanding Implication (cont)</vt:lpstr>
      <vt:lpstr>Understanding Implication (cont)</vt:lpstr>
      <vt:lpstr>Different Ways of Expressing p →q  </vt:lpstr>
      <vt:lpstr>Different Ways of Expressing p →q  </vt:lpstr>
      <vt:lpstr>Converse, Contrapositive, and Inverse</vt:lpstr>
      <vt:lpstr>PowerPoint Presentation</vt:lpstr>
      <vt:lpstr>PowerPoint Presentation</vt:lpstr>
      <vt:lpstr>PowerPoint Presentation</vt:lpstr>
      <vt:lpstr>Biconditional</vt:lpstr>
      <vt:lpstr>Expressing the Biconditional</vt:lpstr>
      <vt:lpstr>Expressing the Biconditional</vt:lpstr>
      <vt:lpstr>Truth Tables For Compound Propositions</vt:lpstr>
      <vt:lpstr>Example Truth Table</vt:lpstr>
      <vt:lpstr>Equivalent Propositions</vt:lpstr>
      <vt:lpstr>Using a Truth Table to Show  Non-Equivalence</vt:lpstr>
      <vt:lpstr>Problem</vt:lpstr>
      <vt:lpstr>Precedence of Logical Operators</vt:lpstr>
      <vt:lpstr>Applications of Propositional Logic</vt:lpstr>
      <vt:lpstr>Applications of Propositional Logic: Summary</vt:lpstr>
      <vt:lpstr>Translating English Sentences</vt:lpstr>
      <vt:lpstr>Example</vt:lpstr>
      <vt:lpstr>System Specifications</vt:lpstr>
      <vt:lpstr>Consistent System Specifications</vt:lpstr>
      <vt:lpstr>Consistent System Specifications</vt:lpstr>
      <vt:lpstr>Logic Puzzles</vt:lpstr>
      <vt:lpstr>Propositional Equivalences</vt:lpstr>
      <vt:lpstr>Section Summary</vt:lpstr>
      <vt:lpstr>Tautologies, Contradictions, and Contingencies</vt:lpstr>
      <vt:lpstr>Logically Equivalent</vt:lpstr>
      <vt:lpstr>De Morgan’s Laws</vt:lpstr>
      <vt:lpstr>Key Logical Equivalences</vt:lpstr>
      <vt:lpstr>Key Logical Equivalences (cont)</vt:lpstr>
      <vt:lpstr>More Logical Equivalences</vt:lpstr>
      <vt:lpstr>More Logical Equivalences</vt:lpstr>
      <vt:lpstr>Constructing New Logical Equivalences</vt:lpstr>
      <vt:lpstr>Equivalence Proofs</vt:lpstr>
      <vt:lpstr> Equivalence Proofs</vt:lpstr>
      <vt:lpstr> Equivalence Proofs</vt:lpstr>
      <vt:lpstr> Equivalence Proofs</vt:lpstr>
      <vt:lpstr> Equivalence Proofs</vt:lpstr>
      <vt:lpstr> Equivalence Proofs</vt:lpstr>
    </vt:vector>
  </TitlesOfParts>
  <Company>Monmouth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Foundations: Logic and Proofs</dc:title>
  <dc:creator>Richard Scherl</dc:creator>
  <cp:lastModifiedBy>611L5U2</cp:lastModifiedBy>
  <cp:revision>559</cp:revision>
  <dcterms:created xsi:type="dcterms:W3CDTF">2011-03-15T17:55:35Z</dcterms:created>
  <dcterms:modified xsi:type="dcterms:W3CDTF">2016-01-25T06:34:04Z</dcterms:modified>
</cp:coreProperties>
</file>